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handoutMasterIdLst>
    <p:handoutMasterId r:id="rId55"/>
  </p:handoutMasterIdLst>
  <p:sldIdLst>
    <p:sldId id="259" r:id="rId2"/>
    <p:sldId id="260" r:id="rId3"/>
    <p:sldId id="274" r:id="rId4"/>
    <p:sldId id="275" r:id="rId5"/>
    <p:sldId id="282" r:id="rId6"/>
    <p:sldId id="285" r:id="rId7"/>
    <p:sldId id="276" r:id="rId8"/>
    <p:sldId id="280" r:id="rId9"/>
    <p:sldId id="294" r:id="rId10"/>
    <p:sldId id="295" r:id="rId11"/>
    <p:sldId id="296" r:id="rId12"/>
    <p:sldId id="281" r:id="rId13"/>
    <p:sldId id="297" r:id="rId14"/>
    <p:sldId id="283" r:id="rId15"/>
    <p:sldId id="284" r:id="rId16"/>
    <p:sldId id="277" r:id="rId17"/>
    <p:sldId id="286" r:id="rId18"/>
    <p:sldId id="278" r:id="rId19"/>
    <p:sldId id="261" r:id="rId20"/>
    <p:sldId id="262" r:id="rId21"/>
    <p:sldId id="263" r:id="rId22"/>
    <p:sldId id="265" r:id="rId23"/>
    <p:sldId id="266" r:id="rId24"/>
    <p:sldId id="267" r:id="rId25"/>
    <p:sldId id="268" r:id="rId26"/>
    <p:sldId id="287" r:id="rId27"/>
    <p:sldId id="269" r:id="rId28"/>
    <p:sldId id="270" r:id="rId29"/>
    <p:sldId id="279" r:id="rId30"/>
    <p:sldId id="271" r:id="rId31"/>
    <p:sldId id="272" r:id="rId32"/>
    <p:sldId id="273" r:id="rId33"/>
    <p:sldId id="290" r:id="rId34"/>
    <p:sldId id="288" r:id="rId35"/>
    <p:sldId id="291" r:id="rId36"/>
    <p:sldId id="292" r:id="rId37"/>
    <p:sldId id="293" r:id="rId38"/>
    <p:sldId id="298" r:id="rId39"/>
    <p:sldId id="299" r:id="rId40"/>
    <p:sldId id="300" r:id="rId41"/>
    <p:sldId id="301" r:id="rId42"/>
    <p:sldId id="302" r:id="rId43"/>
    <p:sldId id="303" r:id="rId44"/>
    <p:sldId id="304" r:id="rId45"/>
    <p:sldId id="305" r:id="rId46"/>
    <p:sldId id="312" r:id="rId47"/>
    <p:sldId id="306" r:id="rId48"/>
    <p:sldId id="307" r:id="rId49"/>
    <p:sldId id="308" r:id="rId50"/>
    <p:sldId id="309" r:id="rId51"/>
    <p:sldId id="310" r:id="rId52"/>
    <p:sldId id="311" r:id="rId5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4" autoAdjust="0"/>
    <p:restoredTop sz="79895" autoAdjust="0"/>
  </p:normalViewPr>
  <p:slideViewPr>
    <p:cSldViewPr>
      <p:cViewPr varScale="1">
        <p:scale>
          <a:sx n="92" d="100"/>
          <a:sy n="92" d="100"/>
        </p:scale>
        <p:origin x="1308" y="8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jpg"/><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jp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7D399-44F5-45C0-901A-F6ADBF1FBB94}"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7C375943-DB9E-469E-BB88-B0316799B763}">
      <dgm:prSet phldrT="[Text]"/>
      <dgm:spPr>
        <a:noFill/>
      </dgm:spPr>
      <dgm:t>
        <a:bodyPr/>
        <a:lstStyle/>
        <a:p>
          <a:r>
            <a:rPr lang="en-US" dirty="0" err="1">
              <a:solidFill>
                <a:schemeClr val="tx1"/>
              </a:solidFill>
            </a:rPr>
            <a:t>Granulopoiesis</a:t>
          </a:r>
          <a:endParaRPr lang="en-US" dirty="0">
            <a:solidFill>
              <a:schemeClr val="tx1"/>
            </a:solidFill>
          </a:endParaRPr>
        </a:p>
      </dgm:t>
    </dgm:pt>
    <dgm:pt modelId="{AB0055F6-0813-48A3-BD7A-50DA9240A57A}" type="parTrans" cxnId="{A951DBBC-873D-4FF0-8F73-011C6BF61430}">
      <dgm:prSet/>
      <dgm:spPr/>
      <dgm:t>
        <a:bodyPr/>
        <a:lstStyle/>
        <a:p>
          <a:endParaRPr lang="en-US"/>
        </a:p>
      </dgm:t>
    </dgm:pt>
    <dgm:pt modelId="{D53573A4-BD76-4D63-B0B9-35A8ADB8019F}" type="sibTrans" cxnId="{A951DBBC-873D-4FF0-8F73-011C6BF61430}">
      <dgm:prSet/>
      <dgm:spPr/>
      <dgm:t>
        <a:bodyPr/>
        <a:lstStyle/>
        <a:p>
          <a:endParaRPr lang="en-US"/>
        </a:p>
      </dgm:t>
    </dgm:pt>
    <dgm:pt modelId="{A40D46CE-2B62-4A21-804D-002E228CE79D}">
      <dgm:prSet phldrT="[Text]"/>
      <dgm:spPr>
        <a:noFill/>
      </dgm:spPr>
      <dgm:t>
        <a:bodyPr/>
        <a:lstStyle/>
        <a:p>
          <a:r>
            <a:rPr lang="en-US" dirty="0">
              <a:solidFill>
                <a:schemeClr val="tx1"/>
              </a:solidFill>
            </a:rPr>
            <a:t>Neutrophils</a:t>
          </a:r>
        </a:p>
      </dgm:t>
    </dgm:pt>
    <dgm:pt modelId="{AAE8FA7B-7CAD-4D96-A2D7-B57C13D04A1B}" type="parTrans" cxnId="{69D10957-1661-40EF-A781-35C1518FDE3C}">
      <dgm:prSet/>
      <dgm:spPr/>
      <dgm:t>
        <a:bodyPr/>
        <a:lstStyle/>
        <a:p>
          <a:endParaRPr lang="en-US"/>
        </a:p>
      </dgm:t>
    </dgm:pt>
    <dgm:pt modelId="{9FBFB322-38CE-4DF6-B552-66316D040DB0}" type="sibTrans" cxnId="{69D10957-1661-40EF-A781-35C1518FDE3C}">
      <dgm:prSet/>
      <dgm:spPr/>
      <dgm:t>
        <a:bodyPr/>
        <a:lstStyle/>
        <a:p>
          <a:endParaRPr lang="en-US"/>
        </a:p>
      </dgm:t>
    </dgm:pt>
    <dgm:pt modelId="{1BD38F13-4275-4507-8ADB-93412DFEAF08}">
      <dgm:prSet phldrT="[Text]"/>
      <dgm:spPr>
        <a:noFill/>
      </dgm:spPr>
      <dgm:t>
        <a:bodyPr/>
        <a:lstStyle/>
        <a:p>
          <a:r>
            <a:rPr lang="en-US" dirty="0">
              <a:solidFill>
                <a:schemeClr val="tx1"/>
              </a:solidFill>
            </a:rPr>
            <a:t>Eosinophils</a:t>
          </a:r>
        </a:p>
      </dgm:t>
    </dgm:pt>
    <dgm:pt modelId="{6B81181C-4CDD-4846-9D61-B54EDFC3DFA9}" type="parTrans" cxnId="{2CEBD725-B5CB-4F8E-A284-52B4F479CB63}">
      <dgm:prSet/>
      <dgm:spPr/>
      <dgm:t>
        <a:bodyPr/>
        <a:lstStyle/>
        <a:p>
          <a:endParaRPr lang="en-US"/>
        </a:p>
      </dgm:t>
    </dgm:pt>
    <dgm:pt modelId="{12324351-8A44-4BD4-B792-FA68EC01FE04}" type="sibTrans" cxnId="{2CEBD725-B5CB-4F8E-A284-52B4F479CB63}">
      <dgm:prSet/>
      <dgm:spPr/>
      <dgm:t>
        <a:bodyPr/>
        <a:lstStyle/>
        <a:p>
          <a:endParaRPr lang="en-US"/>
        </a:p>
      </dgm:t>
    </dgm:pt>
    <dgm:pt modelId="{CB6AEA55-D550-46F0-9E97-243F5AFAA19E}">
      <dgm:prSet phldrT="[Text]"/>
      <dgm:spPr>
        <a:noFill/>
      </dgm:spPr>
      <dgm:t>
        <a:bodyPr/>
        <a:lstStyle/>
        <a:p>
          <a:r>
            <a:rPr lang="en-US" dirty="0">
              <a:solidFill>
                <a:schemeClr val="tx1"/>
              </a:solidFill>
            </a:rPr>
            <a:t>Lymphopoiesis</a:t>
          </a:r>
        </a:p>
      </dgm:t>
    </dgm:pt>
    <dgm:pt modelId="{70100FFB-97C5-4AE2-A523-10044D0BE9FE}" type="parTrans" cxnId="{ACA1C46C-5F67-4C60-A843-EEE177AF2FB1}">
      <dgm:prSet/>
      <dgm:spPr/>
      <dgm:t>
        <a:bodyPr/>
        <a:lstStyle/>
        <a:p>
          <a:endParaRPr lang="en-US"/>
        </a:p>
      </dgm:t>
    </dgm:pt>
    <dgm:pt modelId="{222DA3FE-A1D3-45C0-AE50-A3A8F6E70AA2}" type="sibTrans" cxnId="{ACA1C46C-5F67-4C60-A843-EEE177AF2FB1}">
      <dgm:prSet/>
      <dgm:spPr/>
      <dgm:t>
        <a:bodyPr/>
        <a:lstStyle/>
        <a:p>
          <a:endParaRPr lang="en-US"/>
        </a:p>
      </dgm:t>
    </dgm:pt>
    <dgm:pt modelId="{A90DF05A-D088-4610-8B1A-B440E2EEB670}">
      <dgm:prSet phldrT="[Text]"/>
      <dgm:spPr>
        <a:noFill/>
      </dgm:spPr>
      <dgm:t>
        <a:bodyPr/>
        <a:lstStyle/>
        <a:p>
          <a:r>
            <a:rPr lang="en-US" dirty="0">
              <a:solidFill>
                <a:schemeClr val="tx1"/>
              </a:solidFill>
            </a:rPr>
            <a:t>Lymphocytes</a:t>
          </a:r>
        </a:p>
      </dgm:t>
    </dgm:pt>
    <dgm:pt modelId="{C69462F8-CA14-41B1-AC61-41E6461F5410}" type="parTrans" cxnId="{D68E99E6-4130-425D-A230-0B9325BB7E0C}">
      <dgm:prSet/>
      <dgm:spPr/>
      <dgm:t>
        <a:bodyPr/>
        <a:lstStyle/>
        <a:p>
          <a:endParaRPr lang="en-US"/>
        </a:p>
      </dgm:t>
    </dgm:pt>
    <dgm:pt modelId="{65A46964-399A-4778-AEC2-C077EE643775}" type="sibTrans" cxnId="{D68E99E6-4130-425D-A230-0B9325BB7E0C}">
      <dgm:prSet/>
      <dgm:spPr/>
      <dgm:t>
        <a:bodyPr/>
        <a:lstStyle/>
        <a:p>
          <a:endParaRPr lang="en-US"/>
        </a:p>
      </dgm:t>
    </dgm:pt>
    <dgm:pt modelId="{D7F8E4CC-A00D-4C1F-AC96-829901FEEC42}">
      <dgm:prSet phldrT="[Text]" phldr="1"/>
      <dgm:spPr>
        <a:noFill/>
      </dgm:spPr>
      <dgm:t>
        <a:bodyPr/>
        <a:lstStyle/>
        <a:p>
          <a:endParaRPr lang="en-US" dirty="0"/>
        </a:p>
      </dgm:t>
    </dgm:pt>
    <dgm:pt modelId="{0AE6BC15-E33A-4871-815D-21014CE48DCB}" type="parTrans" cxnId="{F6306949-D20E-4104-A92F-BAAD19B06479}">
      <dgm:prSet/>
      <dgm:spPr/>
      <dgm:t>
        <a:bodyPr/>
        <a:lstStyle/>
        <a:p>
          <a:endParaRPr lang="en-US"/>
        </a:p>
      </dgm:t>
    </dgm:pt>
    <dgm:pt modelId="{D8F62C20-357D-4ECE-A63C-F18419944169}" type="sibTrans" cxnId="{F6306949-D20E-4104-A92F-BAAD19B06479}">
      <dgm:prSet/>
      <dgm:spPr/>
      <dgm:t>
        <a:bodyPr/>
        <a:lstStyle/>
        <a:p>
          <a:endParaRPr lang="en-US"/>
        </a:p>
      </dgm:t>
    </dgm:pt>
    <dgm:pt modelId="{5C280341-FBF7-444E-B9A1-DA791194C21B}">
      <dgm:prSet phldrT="[Text]"/>
      <dgm:spPr>
        <a:noFill/>
      </dgm:spPr>
      <dgm:t>
        <a:bodyPr/>
        <a:lstStyle/>
        <a:p>
          <a:r>
            <a:rPr lang="en-US" dirty="0">
              <a:solidFill>
                <a:schemeClr val="tx1"/>
              </a:solidFill>
            </a:rPr>
            <a:t>Monopoiesis</a:t>
          </a:r>
        </a:p>
      </dgm:t>
    </dgm:pt>
    <dgm:pt modelId="{5D4F0286-DE04-44AA-9BDF-F1FAFD9B01F8}" type="parTrans" cxnId="{1419432C-B457-4A30-8DAF-C457B3F49345}">
      <dgm:prSet/>
      <dgm:spPr/>
      <dgm:t>
        <a:bodyPr/>
        <a:lstStyle/>
        <a:p>
          <a:endParaRPr lang="en-US"/>
        </a:p>
      </dgm:t>
    </dgm:pt>
    <dgm:pt modelId="{AB208B73-ACA4-4EC3-807C-D2AB0C785FFA}" type="sibTrans" cxnId="{1419432C-B457-4A30-8DAF-C457B3F49345}">
      <dgm:prSet/>
      <dgm:spPr/>
      <dgm:t>
        <a:bodyPr/>
        <a:lstStyle/>
        <a:p>
          <a:endParaRPr lang="en-US"/>
        </a:p>
      </dgm:t>
    </dgm:pt>
    <dgm:pt modelId="{05D3B461-8303-495A-A13D-86A4C89E6927}">
      <dgm:prSet phldrT="[Text]"/>
      <dgm:spPr>
        <a:noFill/>
      </dgm:spPr>
      <dgm:t>
        <a:bodyPr/>
        <a:lstStyle/>
        <a:p>
          <a:r>
            <a:rPr lang="en-US" dirty="0">
              <a:solidFill>
                <a:schemeClr val="tx1"/>
              </a:solidFill>
            </a:rPr>
            <a:t>Monocytes</a:t>
          </a:r>
        </a:p>
      </dgm:t>
    </dgm:pt>
    <dgm:pt modelId="{F1B6EB7C-B552-4BDC-8E10-91683E1F6FE7}" type="parTrans" cxnId="{BC780CE4-F8BE-4500-91C0-459E45995E49}">
      <dgm:prSet/>
      <dgm:spPr/>
      <dgm:t>
        <a:bodyPr/>
        <a:lstStyle/>
        <a:p>
          <a:endParaRPr lang="en-US"/>
        </a:p>
      </dgm:t>
    </dgm:pt>
    <dgm:pt modelId="{20B3C273-7057-4D27-BB48-67C9D6BD352A}" type="sibTrans" cxnId="{BC780CE4-F8BE-4500-91C0-459E45995E49}">
      <dgm:prSet/>
      <dgm:spPr/>
      <dgm:t>
        <a:bodyPr/>
        <a:lstStyle/>
        <a:p>
          <a:endParaRPr lang="en-US"/>
        </a:p>
      </dgm:t>
    </dgm:pt>
    <dgm:pt modelId="{1CF99880-E535-42BB-920D-22A2E59DAB72}">
      <dgm:prSet phldrT="[Text]"/>
      <dgm:spPr>
        <a:noFill/>
      </dgm:spPr>
      <dgm:t>
        <a:bodyPr/>
        <a:lstStyle/>
        <a:p>
          <a:endParaRPr lang="en-US" dirty="0"/>
        </a:p>
      </dgm:t>
    </dgm:pt>
    <dgm:pt modelId="{99F72D3D-C853-4163-80F5-DF12E4953D1C}" type="parTrans" cxnId="{638B7939-2E30-45BA-8C11-62AFDFFB78D9}">
      <dgm:prSet/>
      <dgm:spPr/>
      <dgm:t>
        <a:bodyPr/>
        <a:lstStyle/>
        <a:p>
          <a:endParaRPr lang="en-US"/>
        </a:p>
      </dgm:t>
    </dgm:pt>
    <dgm:pt modelId="{F55E306E-9976-4E29-BE79-3950BBECBC2B}" type="sibTrans" cxnId="{638B7939-2E30-45BA-8C11-62AFDFFB78D9}">
      <dgm:prSet/>
      <dgm:spPr/>
      <dgm:t>
        <a:bodyPr/>
        <a:lstStyle/>
        <a:p>
          <a:endParaRPr lang="en-US"/>
        </a:p>
      </dgm:t>
    </dgm:pt>
    <dgm:pt modelId="{26E4988D-5ED4-4D1A-BBAE-AA455025B6FD}">
      <dgm:prSet phldrT="[Text]"/>
      <dgm:spPr>
        <a:noFill/>
      </dgm:spPr>
      <dgm:t>
        <a:bodyPr/>
        <a:lstStyle/>
        <a:p>
          <a:r>
            <a:rPr lang="en-US" dirty="0">
              <a:solidFill>
                <a:schemeClr val="tx1"/>
              </a:solidFill>
            </a:rPr>
            <a:t>Basophils</a:t>
          </a:r>
        </a:p>
      </dgm:t>
    </dgm:pt>
    <dgm:pt modelId="{10087C11-CE4D-460E-B05F-2B30D5B179D7}" type="parTrans" cxnId="{09F1F295-276E-4A71-9944-BBCD2E521450}">
      <dgm:prSet/>
      <dgm:spPr/>
      <dgm:t>
        <a:bodyPr/>
        <a:lstStyle/>
        <a:p>
          <a:endParaRPr lang="en-US"/>
        </a:p>
      </dgm:t>
    </dgm:pt>
    <dgm:pt modelId="{E8306213-55BD-4390-80E7-5CE9CE017567}" type="sibTrans" cxnId="{09F1F295-276E-4A71-9944-BBCD2E521450}">
      <dgm:prSet/>
      <dgm:spPr/>
      <dgm:t>
        <a:bodyPr/>
        <a:lstStyle/>
        <a:p>
          <a:endParaRPr lang="en-US"/>
        </a:p>
      </dgm:t>
    </dgm:pt>
    <dgm:pt modelId="{5A04ABA3-5C03-4106-B14D-FD67E5E63B57}" type="pres">
      <dgm:prSet presAssocID="{B0D7D399-44F5-45C0-901A-F6ADBF1FBB94}" presName="Name0" presStyleCnt="0">
        <dgm:presLayoutVars>
          <dgm:dir/>
          <dgm:resizeHandles val="exact"/>
        </dgm:presLayoutVars>
      </dgm:prSet>
      <dgm:spPr/>
      <dgm:t>
        <a:bodyPr/>
        <a:lstStyle/>
        <a:p>
          <a:endParaRPr lang="en-US"/>
        </a:p>
      </dgm:t>
    </dgm:pt>
    <dgm:pt modelId="{52973927-BAA8-4ED9-932E-5A87ED1C7DAB}" type="pres">
      <dgm:prSet presAssocID="{7C375943-DB9E-469E-BB88-B0316799B763}" presName="composite" presStyleCnt="0"/>
      <dgm:spPr/>
    </dgm:pt>
    <dgm:pt modelId="{83BA1FB8-0A1A-45E8-9465-FF8EEB86093E}" type="pres">
      <dgm:prSet presAssocID="{7C375943-DB9E-469E-BB88-B0316799B763}" presName="imagSh" presStyleLbl="bgImgPlace1" presStyleIdx="0" presStyleCnt="3" custLinFactNeighborX="2949" custLinFactNeighborY="-9338"/>
      <dgm:spPr>
        <a:blipFill>
          <a:blip xmlns:r="http://schemas.openxmlformats.org/officeDocument/2006/relationships" r:embed="rId1"/>
          <a:srcRect/>
          <a:stretch>
            <a:fillRect/>
          </a:stretch>
        </a:blipFill>
      </dgm:spPr>
    </dgm:pt>
    <dgm:pt modelId="{C49AABC5-54C7-42CF-98A9-454EFBD5C923}" type="pres">
      <dgm:prSet presAssocID="{7C375943-DB9E-469E-BB88-B0316799B763}" presName="txNode" presStyleLbl="node1" presStyleIdx="0" presStyleCnt="3" custScaleY="70389" custLinFactNeighborX="-3846" custLinFactNeighborY="12856">
        <dgm:presLayoutVars>
          <dgm:bulletEnabled val="1"/>
        </dgm:presLayoutVars>
      </dgm:prSet>
      <dgm:spPr/>
      <dgm:t>
        <a:bodyPr/>
        <a:lstStyle/>
        <a:p>
          <a:endParaRPr lang="en-US"/>
        </a:p>
      </dgm:t>
    </dgm:pt>
    <dgm:pt modelId="{7E11F460-D452-4E01-A89C-C48D4E7DC8DB}" type="pres">
      <dgm:prSet presAssocID="{D53573A4-BD76-4D63-B0B9-35A8ADB8019F}" presName="sibTrans" presStyleLbl="sibTrans2D1" presStyleIdx="0" presStyleCnt="2"/>
      <dgm:spPr/>
      <dgm:t>
        <a:bodyPr/>
        <a:lstStyle/>
        <a:p>
          <a:endParaRPr lang="en-US"/>
        </a:p>
      </dgm:t>
    </dgm:pt>
    <dgm:pt modelId="{F391ABED-89BB-4310-9AA5-A3477BEED2F9}" type="pres">
      <dgm:prSet presAssocID="{D53573A4-BD76-4D63-B0B9-35A8ADB8019F}" presName="connTx" presStyleLbl="sibTrans2D1" presStyleIdx="0" presStyleCnt="2"/>
      <dgm:spPr/>
      <dgm:t>
        <a:bodyPr/>
        <a:lstStyle/>
        <a:p>
          <a:endParaRPr lang="en-US"/>
        </a:p>
      </dgm:t>
    </dgm:pt>
    <dgm:pt modelId="{D238D5E0-DA5A-4571-9CE0-85995352B9C0}" type="pres">
      <dgm:prSet presAssocID="{CB6AEA55-D550-46F0-9E97-243F5AFAA19E}" presName="composite" presStyleCnt="0"/>
      <dgm:spPr/>
    </dgm:pt>
    <dgm:pt modelId="{0FD5AB71-DB57-407D-8138-2E4B2FAECD27}" type="pres">
      <dgm:prSet presAssocID="{CB6AEA55-D550-46F0-9E97-243F5AFAA19E}" presName="imagSh" presStyleLbl="bgImgPlace1" presStyleIdx="1" presStyleCnt="3" custScaleY="81032" custLinFactNeighborX="-3506" custLinFactNeighborY="-9338"/>
      <dgm:spPr>
        <a:blipFill>
          <a:blip xmlns:r="http://schemas.openxmlformats.org/officeDocument/2006/relationships" r:embed="rId2"/>
          <a:srcRect/>
          <a:stretch>
            <a:fillRect l="-9000" r="-9000"/>
          </a:stretch>
        </a:blipFill>
      </dgm:spPr>
    </dgm:pt>
    <dgm:pt modelId="{E896EB67-1B05-4E07-A38F-29934BAE6858}" type="pres">
      <dgm:prSet presAssocID="{CB6AEA55-D550-46F0-9E97-243F5AFAA19E}" presName="txNode" presStyleLbl="node1" presStyleIdx="1" presStyleCnt="3" custScaleY="87354" custLinFactNeighborX="-16623" custLinFactNeighborY="44468">
        <dgm:presLayoutVars>
          <dgm:bulletEnabled val="1"/>
        </dgm:presLayoutVars>
      </dgm:prSet>
      <dgm:spPr/>
      <dgm:t>
        <a:bodyPr/>
        <a:lstStyle/>
        <a:p>
          <a:endParaRPr lang="en-US"/>
        </a:p>
      </dgm:t>
    </dgm:pt>
    <dgm:pt modelId="{C2A885DA-3777-4D11-AC35-2DDE45688452}" type="pres">
      <dgm:prSet presAssocID="{222DA3FE-A1D3-45C0-AE50-A3A8F6E70AA2}" presName="sibTrans" presStyleLbl="sibTrans2D1" presStyleIdx="1" presStyleCnt="2"/>
      <dgm:spPr/>
      <dgm:t>
        <a:bodyPr/>
        <a:lstStyle/>
        <a:p>
          <a:endParaRPr lang="en-US"/>
        </a:p>
      </dgm:t>
    </dgm:pt>
    <dgm:pt modelId="{003002E6-E1BF-41D3-9232-36C26F88714F}" type="pres">
      <dgm:prSet presAssocID="{222DA3FE-A1D3-45C0-AE50-A3A8F6E70AA2}" presName="connTx" presStyleLbl="sibTrans2D1" presStyleIdx="1" presStyleCnt="2"/>
      <dgm:spPr/>
      <dgm:t>
        <a:bodyPr/>
        <a:lstStyle/>
        <a:p>
          <a:endParaRPr lang="en-US"/>
        </a:p>
      </dgm:t>
    </dgm:pt>
    <dgm:pt modelId="{C6D46238-A738-4881-8BA7-174B451F526C}" type="pres">
      <dgm:prSet presAssocID="{5C280341-FBF7-444E-B9A1-DA791194C21B}" presName="composite" presStyleCnt="0"/>
      <dgm:spPr/>
    </dgm:pt>
    <dgm:pt modelId="{CEA4FF06-6048-4B3D-A4F8-A2AA067079E2}" type="pres">
      <dgm:prSet presAssocID="{5C280341-FBF7-444E-B9A1-DA791194C21B}" presName="imagSh" presStyleLbl="bgImgPlace1" presStyleIdx="2" presStyleCnt="3" custLinFactNeighborX="5846" custLinFactNeighborY="-15766"/>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737C8B69-3DFF-490C-A2C2-643AAB1CEEE2}" type="pres">
      <dgm:prSet presAssocID="{5C280341-FBF7-444E-B9A1-DA791194C21B}" presName="txNode" presStyleLbl="node1" presStyleIdx="2" presStyleCnt="3" custScaleY="61644">
        <dgm:presLayoutVars>
          <dgm:bulletEnabled val="1"/>
        </dgm:presLayoutVars>
      </dgm:prSet>
      <dgm:spPr/>
      <dgm:t>
        <a:bodyPr/>
        <a:lstStyle/>
        <a:p>
          <a:endParaRPr lang="en-US"/>
        </a:p>
      </dgm:t>
    </dgm:pt>
  </dgm:ptLst>
  <dgm:cxnLst>
    <dgm:cxn modelId="{BE4202DA-0155-4DE0-8150-F9864A6F0C8F}" type="presOf" srcId="{CB6AEA55-D550-46F0-9E97-243F5AFAA19E}" destId="{E896EB67-1B05-4E07-A38F-29934BAE6858}" srcOrd="0" destOrd="0" presId="urn:microsoft.com/office/officeart/2005/8/layout/hProcess10"/>
    <dgm:cxn modelId="{EAC638BD-E309-4DD0-BEAB-B58D05CFABEB}" type="presOf" srcId="{D53573A4-BD76-4D63-B0B9-35A8ADB8019F}" destId="{7E11F460-D452-4E01-A89C-C48D4E7DC8DB}" srcOrd="0" destOrd="0" presId="urn:microsoft.com/office/officeart/2005/8/layout/hProcess10"/>
    <dgm:cxn modelId="{7EC26DE1-A356-460E-A804-FDF917DDA138}" type="presOf" srcId="{B0D7D399-44F5-45C0-901A-F6ADBF1FBB94}" destId="{5A04ABA3-5C03-4106-B14D-FD67E5E63B57}" srcOrd="0" destOrd="0" presId="urn:microsoft.com/office/officeart/2005/8/layout/hProcess10"/>
    <dgm:cxn modelId="{A951DBBC-873D-4FF0-8F73-011C6BF61430}" srcId="{B0D7D399-44F5-45C0-901A-F6ADBF1FBB94}" destId="{7C375943-DB9E-469E-BB88-B0316799B763}" srcOrd="0" destOrd="0" parTransId="{AB0055F6-0813-48A3-BD7A-50DA9240A57A}" sibTransId="{D53573A4-BD76-4D63-B0B9-35A8ADB8019F}"/>
    <dgm:cxn modelId="{2CEBD725-B5CB-4F8E-A284-52B4F479CB63}" srcId="{7C375943-DB9E-469E-BB88-B0316799B763}" destId="{1BD38F13-4275-4507-8ADB-93412DFEAF08}" srcOrd="1" destOrd="0" parTransId="{6B81181C-4CDD-4846-9D61-B54EDFC3DFA9}" sibTransId="{12324351-8A44-4BD4-B792-FA68EC01FE04}"/>
    <dgm:cxn modelId="{52D2EB83-3B2E-4CB3-89ED-81BCC0824FF1}" type="presOf" srcId="{1CF99880-E535-42BB-920D-22A2E59DAB72}" destId="{C49AABC5-54C7-42CF-98A9-454EFBD5C923}" srcOrd="0" destOrd="4" presId="urn:microsoft.com/office/officeart/2005/8/layout/hProcess10"/>
    <dgm:cxn modelId="{41F546C1-D614-4E49-AFB4-DBC1F0262904}" type="presOf" srcId="{7C375943-DB9E-469E-BB88-B0316799B763}" destId="{C49AABC5-54C7-42CF-98A9-454EFBD5C923}" srcOrd="0" destOrd="0" presId="urn:microsoft.com/office/officeart/2005/8/layout/hProcess10"/>
    <dgm:cxn modelId="{64062626-A1B9-4CD5-8B65-4B27546B8F85}" type="presOf" srcId="{26E4988D-5ED4-4D1A-BBAE-AA455025B6FD}" destId="{C49AABC5-54C7-42CF-98A9-454EFBD5C923}" srcOrd="0" destOrd="3" presId="urn:microsoft.com/office/officeart/2005/8/layout/hProcess10"/>
    <dgm:cxn modelId="{1419432C-B457-4A30-8DAF-C457B3F49345}" srcId="{B0D7D399-44F5-45C0-901A-F6ADBF1FBB94}" destId="{5C280341-FBF7-444E-B9A1-DA791194C21B}" srcOrd="2" destOrd="0" parTransId="{5D4F0286-DE04-44AA-9BDF-F1FAFD9B01F8}" sibTransId="{AB208B73-ACA4-4EC3-807C-D2AB0C785FFA}"/>
    <dgm:cxn modelId="{1F7A8A0E-111A-4DC2-95A4-327C75B03F79}" type="presOf" srcId="{D7F8E4CC-A00D-4C1F-AC96-829901FEEC42}" destId="{E896EB67-1B05-4E07-A38F-29934BAE6858}" srcOrd="0" destOrd="2" presId="urn:microsoft.com/office/officeart/2005/8/layout/hProcess10"/>
    <dgm:cxn modelId="{638B7939-2E30-45BA-8C11-62AFDFFB78D9}" srcId="{7C375943-DB9E-469E-BB88-B0316799B763}" destId="{1CF99880-E535-42BB-920D-22A2E59DAB72}" srcOrd="3" destOrd="0" parTransId="{99F72D3D-C853-4163-80F5-DF12E4953D1C}" sibTransId="{F55E306E-9976-4E29-BE79-3950BBECBC2B}"/>
    <dgm:cxn modelId="{2AE8F8F5-7CA9-4479-99FC-8A109DDC1822}" type="presOf" srcId="{222DA3FE-A1D3-45C0-AE50-A3A8F6E70AA2}" destId="{003002E6-E1BF-41D3-9232-36C26F88714F}" srcOrd="1" destOrd="0" presId="urn:microsoft.com/office/officeart/2005/8/layout/hProcess10"/>
    <dgm:cxn modelId="{C08F439C-5A1F-416E-BB9F-BAF7FBF7B61F}" type="presOf" srcId="{222DA3FE-A1D3-45C0-AE50-A3A8F6E70AA2}" destId="{C2A885DA-3777-4D11-AC35-2DDE45688452}" srcOrd="0" destOrd="0" presId="urn:microsoft.com/office/officeart/2005/8/layout/hProcess10"/>
    <dgm:cxn modelId="{D68E99E6-4130-425D-A230-0B9325BB7E0C}" srcId="{CB6AEA55-D550-46F0-9E97-243F5AFAA19E}" destId="{A90DF05A-D088-4610-8B1A-B440E2EEB670}" srcOrd="0" destOrd="0" parTransId="{C69462F8-CA14-41B1-AC61-41E6461F5410}" sibTransId="{65A46964-399A-4778-AEC2-C077EE643775}"/>
    <dgm:cxn modelId="{D2D04590-D779-40B6-9A37-361427703443}" type="presOf" srcId="{05D3B461-8303-495A-A13D-86A4C89E6927}" destId="{737C8B69-3DFF-490C-A2C2-643AAB1CEEE2}" srcOrd="0" destOrd="1" presId="urn:microsoft.com/office/officeart/2005/8/layout/hProcess10"/>
    <dgm:cxn modelId="{69D10957-1661-40EF-A781-35C1518FDE3C}" srcId="{7C375943-DB9E-469E-BB88-B0316799B763}" destId="{A40D46CE-2B62-4A21-804D-002E228CE79D}" srcOrd="0" destOrd="0" parTransId="{AAE8FA7B-7CAD-4D96-A2D7-B57C13D04A1B}" sibTransId="{9FBFB322-38CE-4DF6-B552-66316D040DB0}"/>
    <dgm:cxn modelId="{A4CBB3A6-474B-4E6F-BF1A-5A8824EB4111}" type="presOf" srcId="{D53573A4-BD76-4D63-B0B9-35A8ADB8019F}" destId="{F391ABED-89BB-4310-9AA5-A3477BEED2F9}" srcOrd="1" destOrd="0" presId="urn:microsoft.com/office/officeart/2005/8/layout/hProcess10"/>
    <dgm:cxn modelId="{ACA1C46C-5F67-4C60-A843-EEE177AF2FB1}" srcId="{B0D7D399-44F5-45C0-901A-F6ADBF1FBB94}" destId="{CB6AEA55-D550-46F0-9E97-243F5AFAA19E}" srcOrd="1" destOrd="0" parTransId="{70100FFB-97C5-4AE2-A523-10044D0BE9FE}" sibTransId="{222DA3FE-A1D3-45C0-AE50-A3A8F6E70AA2}"/>
    <dgm:cxn modelId="{09F1F295-276E-4A71-9944-BBCD2E521450}" srcId="{7C375943-DB9E-469E-BB88-B0316799B763}" destId="{26E4988D-5ED4-4D1A-BBAE-AA455025B6FD}" srcOrd="2" destOrd="0" parTransId="{10087C11-CE4D-460E-B05F-2B30D5B179D7}" sibTransId="{E8306213-55BD-4390-80E7-5CE9CE017567}"/>
    <dgm:cxn modelId="{BC780CE4-F8BE-4500-91C0-459E45995E49}" srcId="{5C280341-FBF7-444E-B9A1-DA791194C21B}" destId="{05D3B461-8303-495A-A13D-86A4C89E6927}" srcOrd="0" destOrd="0" parTransId="{F1B6EB7C-B552-4BDC-8E10-91683E1F6FE7}" sibTransId="{20B3C273-7057-4D27-BB48-67C9D6BD352A}"/>
    <dgm:cxn modelId="{7895A842-48A8-4B23-B394-16509D4201A0}" type="presOf" srcId="{A40D46CE-2B62-4A21-804D-002E228CE79D}" destId="{C49AABC5-54C7-42CF-98A9-454EFBD5C923}" srcOrd="0" destOrd="1" presId="urn:microsoft.com/office/officeart/2005/8/layout/hProcess10"/>
    <dgm:cxn modelId="{F6306949-D20E-4104-A92F-BAAD19B06479}" srcId="{CB6AEA55-D550-46F0-9E97-243F5AFAA19E}" destId="{D7F8E4CC-A00D-4C1F-AC96-829901FEEC42}" srcOrd="1" destOrd="0" parTransId="{0AE6BC15-E33A-4871-815D-21014CE48DCB}" sibTransId="{D8F62C20-357D-4ECE-A63C-F18419944169}"/>
    <dgm:cxn modelId="{92940C30-1A4C-460D-A176-1E3857EC54E2}" type="presOf" srcId="{A90DF05A-D088-4610-8B1A-B440E2EEB670}" destId="{E896EB67-1B05-4E07-A38F-29934BAE6858}" srcOrd="0" destOrd="1" presId="urn:microsoft.com/office/officeart/2005/8/layout/hProcess10"/>
    <dgm:cxn modelId="{173A058E-EB2C-43DA-A2B6-CB7518757237}" type="presOf" srcId="{1BD38F13-4275-4507-8ADB-93412DFEAF08}" destId="{C49AABC5-54C7-42CF-98A9-454EFBD5C923}" srcOrd="0" destOrd="2" presId="urn:microsoft.com/office/officeart/2005/8/layout/hProcess10"/>
    <dgm:cxn modelId="{23E39A41-B278-4F04-BAAC-841EACE13EB1}" type="presOf" srcId="{5C280341-FBF7-444E-B9A1-DA791194C21B}" destId="{737C8B69-3DFF-490C-A2C2-643AAB1CEEE2}" srcOrd="0" destOrd="0" presId="urn:microsoft.com/office/officeart/2005/8/layout/hProcess10"/>
    <dgm:cxn modelId="{02F7BCC8-3836-483B-B4CD-0912974513A7}" type="presParOf" srcId="{5A04ABA3-5C03-4106-B14D-FD67E5E63B57}" destId="{52973927-BAA8-4ED9-932E-5A87ED1C7DAB}" srcOrd="0" destOrd="0" presId="urn:microsoft.com/office/officeart/2005/8/layout/hProcess10"/>
    <dgm:cxn modelId="{349AF546-7BA0-4F6E-AF53-4C9E49022E53}" type="presParOf" srcId="{52973927-BAA8-4ED9-932E-5A87ED1C7DAB}" destId="{83BA1FB8-0A1A-45E8-9465-FF8EEB86093E}" srcOrd="0" destOrd="0" presId="urn:microsoft.com/office/officeart/2005/8/layout/hProcess10"/>
    <dgm:cxn modelId="{54554B50-5B24-46FE-AE97-286BC4216F07}" type="presParOf" srcId="{52973927-BAA8-4ED9-932E-5A87ED1C7DAB}" destId="{C49AABC5-54C7-42CF-98A9-454EFBD5C923}" srcOrd="1" destOrd="0" presId="urn:microsoft.com/office/officeart/2005/8/layout/hProcess10"/>
    <dgm:cxn modelId="{B630AC50-2060-48E8-8FE5-849BF487ADA6}" type="presParOf" srcId="{5A04ABA3-5C03-4106-B14D-FD67E5E63B57}" destId="{7E11F460-D452-4E01-A89C-C48D4E7DC8DB}" srcOrd="1" destOrd="0" presId="urn:microsoft.com/office/officeart/2005/8/layout/hProcess10"/>
    <dgm:cxn modelId="{58829C4A-F8B2-43AA-8AD5-D08A1E53589B}" type="presParOf" srcId="{7E11F460-D452-4E01-A89C-C48D4E7DC8DB}" destId="{F391ABED-89BB-4310-9AA5-A3477BEED2F9}" srcOrd="0" destOrd="0" presId="urn:microsoft.com/office/officeart/2005/8/layout/hProcess10"/>
    <dgm:cxn modelId="{B3DAC366-024A-4B63-B13C-A846D688ABEA}" type="presParOf" srcId="{5A04ABA3-5C03-4106-B14D-FD67E5E63B57}" destId="{D238D5E0-DA5A-4571-9CE0-85995352B9C0}" srcOrd="2" destOrd="0" presId="urn:microsoft.com/office/officeart/2005/8/layout/hProcess10"/>
    <dgm:cxn modelId="{13EC4CBA-4AE1-4FE0-A876-19522B1C24B5}" type="presParOf" srcId="{D238D5E0-DA5A-4571-9CE0-85995352B9C0}" destId="{0FD5AB71-DB57-407D-8138-2E4B2FAECD27}" srcOrd="0" destOrd="0" presId="urn:microsoft.com/office/officeart/2005/8/layout/hProcess10"/>
    <dgm:cxn modelId="{EB741FFB-0849-4226-ACEE-A73810594944}" type="presParOf" srcId="{D238D5E0-DA5A-4571-9CE0-85995352B9C0}" destId="{E896EB67-1B05-4E07-A38F-29934BAE6858}" srcOrd="1" destOrd="0" presId="urn:microsoft.com/office/officeart/2005/8/layout/hProcess10"/>
    <dgm:cxn modelId="{8CF55758-533A-41C9-882B-3E6E30BBE4AD}" type="presParOf" srcId="{5A04ABA3-5C03-4106-B14D-FD67E5E63B57}" destId="{C2A885DA-3777-4D11-AC35-2DDE45688452}" srcOrd="3" destOrd="0" presId="urn:microsoft.com/office/officeart/2005/8/layout/hProcess10"/>
    <dgm:cxn modelId="{D85A6302-31A4-41EA-9BF0-CB609A5495D2}" type="presParOf" srcId="{C2A885DA-3777-4D11-AC35-2DDE45688452}" destId="{003002E6-E1BF-41D3-9232-36C26F88714F}" srcOrd="0" destOrd="0" presId="urn:microsoft.com/office/officeart/2005/8/layout/hProcess10"/>
    <dgm:cxn modelId="{E4C76FDD-2BF7-43D0-89FF-C3076033DC68}" type="presParOf" srcId="{5A04ABA3-5C03-4106-B14D-FD67E5E63B57}" destId="{C6D46238-A738-4881-8BA7-174B451F526C}" srcOrd="4" destOrd="0" presId="urn:microsoft.com/office/officeart/2005/8/layout/hProcess10"/>
    <dgm:cxn modelId="{BFD56FCD-F50A-4DEF-956C-98C729BE4D4E}" type="presParOf" srcId="{C6D46238-A738-4881-8BA7-174B451F526C}" destId="{CEA4FF06-6048-4B3D-A4F8-A2AA067079E2}" srcOrd="0" destOrd="0" presId="urn:microsoft.com/office/officeart/2005/8/layout/hProcess10"/>
    <dgm:cxn modelId="{5F6B41A9-185C-4F02-9D8B-68A2244DF1C3}" type="presParOf" srcId="{C6D46238-A738-4881-8BA7-174B451F526C}" destId="{737C8B69-3DFF-490C-A2C2-643AAB1CEEE2}"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3D7B06-507F-4FAC-8D7C-D873BBEA1548}"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1D6A5933-30B0-4723-AD3F-E59810520CCA}">
      <dgm:prSet/>
      <dgm:spPr/>
      <dgm:t>
        <a:bodyPr/>
        <a:lstStyle/>
        <a:p>
          <a:r>
            <a:rPr lang="en-US" dirty="0"/>
            <a:t>Attaches to erythrocytes to carry </a:t>
          </a:r>
          <a:r>
            <a:rPr lang="en-US" dirty="0" smtClean="0"/>
            <a:t>__________oxygen______________</a:t>
          </a:r>
          <a:endParaRPr lang="en-US" dirty="0"/>
        </a:p>
      </dgm:t>
    </dgm:pt>
    <dgm:pt modelId="{789AC067-043A-48DB-AA33-019B053B070F}" type="parTrans" cxnId="{4A0946EA-E281-45BF-9DE3-63C0AB4051A1}">
      <dgm:prSet/>
      <dgm:spPr/>
      <dgm:t>
        <a:bodyPr/>
        <a:lstStyle/>
        <a:p>
          <a:endParaRPr lang="en-US"/>
        </a:p>
      </dgm:t>
    </dgm:pt>
    <dgm:pt modelId="{08FC7C9E-34F3-41F3-A319-2CB3585AF756}" type="sibTrans" cxnId="{4A0946EA-E281-45BF-9DE3-63C0AB4051A1}">
      <dgm:prSet/>
      <dgm:spPr/>
      <dgm:t>
        <a:bodyPr/>
        <a:lstStyle/>
        <a:p>
          <a:endParaRPr lang="en-US"/>
        </a:p>
      </dgm:t>
    </dgm:pt>
    <dgm:pt modelId="{43E0A066-3EF0-46C1-9C49-FE651721C816}">
      <dgm:prSet/>
      <dgm:spPr/>
      <dgm:t>
        <a:bodyPr/>
        <a:lstStyle/>
        <a:p>
          <a:r>
            <a:rPr lang="en-US" dirty="0" smtClean="0"/>
            <a:t>___</a:t>
          </a:r>
          <a:r>
            <a:rPr lang="en-US" dirty="0" err="1" smtClean="0"/>
            <a:t>heme</a:t>
          </a:r>
          <a:r>
            <a:rPr lang="en-US" dirty="0" smtClean="0"/>
            <a:t>______ </a:t>
          </a:r>
          <a:r>
            <a:rPr lang="en-US" dirty="0"/>
            <a:t>= pigment </a:t>
          </a:r>
          <a:r>
            <a:rPr lang="en-US" dirty="0" err="1" smtClean="0"/>
            <a:t>portionheme</a:t>
          </a:r>
          <a:endParaRPr lang="en-US" dirty="0"/>
        </a:p>
      </dgm:t>
    </dgm:pt>
    <dgm:pt modelId="{387332D6-2BB7-4D6A-AD88-2D26FE18954F}" type="parTrans" cxnId="{E4BFA88F-002C-449F-8298-136875782E02}">
      <dgm:prSet/>
      <dgm:spPr/>
      <dgm:t>
        <a:bodyPr/>
        <a:lstStyle/>
        <a:p>
          <a:endParaRPr lang="en-US"/>
        </a:p>
      </dgm:t>
    </dgm:pt>
    <dgm:pt modelId="{243D580C-AB2F-418C-B988-03130E6F1D8F}" type="sibTrans" cxnId="{E4BFA88F-002C-449F-8298-136875782E02}">
      <dgm:prSet/>
      <dgm:spPr/>
      <dgm:t>
        <a:bodyPr/>
        <a:lstStyle/>
        <a:p>
          <a:endParaRPr lang="en-US"/>
        </a:p>
      </dgm:t>
    </dgm:pt>
    <dgm:pt modelId="{1A7779A1-AE33-4024-9DB3-65BAE9704DB3}">
      <dgm:prSet/>
      <dgm:spPr/>
      <dgm:t>
        <a:bodyPr/>
        <a:lstStyle/>
        <a:p>
          <a:r>
            <a:rPr lang="en-US"/>
            <a:t>Produced in mitochondria</a:t>
          </a:r>
        </a:p>
      </dgm:t>
    </dgm:pt>
    <dgm:pt modelId="{1329349F-AE6E-4E33-8C54-D0A8E3569FDB}" type="parTrans" cxnId="{B4C9033D-D973-4F6A-AAF0-A013A1B3B716}">
      <dgm:prSet/>
      <dgm:spPr/>
      <dgm:t>
        <a:bodyPr/>
        <a:lstStyle/>
        <a:p>
          <a:endParaRPr lang="en-US"/>
        </a:p>
      </dgm:t>
    </dgm:pt>
    <dgm:pt modelId="{4E08AB3D-6A85-4D2C-960F-F13320C49654}" type="sibTrans" cxnId="{B4C9033D-D973-4F6A-AAF0-A013A1B3B716}">
      <dgm:prSet/>
      <dgm:spPr/>
      <dgm:t>
        <a:bodyPr/>
        <a:lstStyle/>
        <a:p>
          <a:endParaRPr lang="en-US"/>
        </a:p>
      </dgm:t>
    </dgm:pt>
    <dgm:pt modelId="{D40EAC05-F1D3-4652-93DC-0FE8655117C1}">
      <dgm:prSet/>
      <dgm:spPr/>
      <dgm:t>
        <a:bodyPr/>
        <a:lstStyle/>
        <a:p>
          <a:r>
            <a:rPr lang="en-US" dirty="0" smtClean="0"/>
            <a:t>globin  </a:t>
          </a:r>
          <a:r>
            <a:rPr lang="en-US" dirty="0"/>
            <a:t>= protein portion</a:t>
          </a:r>
        </a:p>
      </dgm:t>
    </dgm:pt>
    <dgm:pt modelId="{73E4C622-5A64-4EC1-8DD6-C4DFFEB56C7B}" type="parTrans" cxnId="{9CEDCB0F-BB21-4873-B878-71952524EF17}">
      <dgm:prSet/>
      <dgm:spPr/>
      <dgm:t>
        <a:bodyPr/>
        <a:lstStyle/>
        <a:p>
          <a:endParaRPr lang="en-US"/>
        </a:p>
      </dgm:t>
    </dgm:pt>
    <dgm:pt modelId="{348DA3D6-4553-460C-A200-FBD6854C0557}" type="sibTrans" cxnId="{9CEDCB0F-BB21-4873-B878-71952524EF17}">
      <dgm:prSet/>
      <dgm:spPr/>
      <dgm:t>
        <a:bodyPr/>
        <a:lstStyle/>
        <a:p>
          <a:endParaRPr lang="en-US"/>
        </a:p>
      </dgm:t>
    </dgm:pt>
    <dgm:pt modelId="{F26F6572-479A-4FC5-874A-4A472596B4C9}">
      <dgm:prSet/>
      <dgm:spPr/>
      <dgm:t>
        <a:bodyPr/>
        <a:lstStyle/>
        <a:p>
          <a:r>
            <a:rPr lang="en-US"/>
            <a:t>Produced by ribosomes</a:t>
          </a:r>
        </a:p>
      </dgm:t>
    </dgm:pt>
    <dgm:pt modelId="{32821D4A-E59B-48FA-AD55-55FA5674C800}" type="parTrans" cxnId="{A2EC37AA-2E88-4795-9AC8-49BDB0A53158}">
      <dgm:prSet/>
      <dgm:spPr/>
      <dgm:t>
        <a:bodyPr/>
        <a:lstStyle/>
        <a:p>
          <a:endParaRPr lang="en-US"/>
        </a:p>
      </dgm:t>
    </dgm:pt>
    <dgm:pt modelId="{CF2E1D92-431C-4F1D-A2CF-0881812EAAF4}" type="sibTrans" cxnId="{A2EC37AA-2E88-4795-9AC8-49BDB0A53158}">
      <dgm:prSet/>
      <dgm:spPr/>
      <dgm:t>
        <a:bodyPr/>
        <a:lstStyle/>
        <a:p>
          <a:endParaRPr lang="en-US"/>
        </a:p>
      </dgm:t>
    </dgm:pt>
    <dgm:pt modelId="{1C6C84F5-6B9C-44A1-8557-9970F098D59C}" type="pres">
      <dgm:prSet presAssocID="{E33D7B06-507F-4FAC-8D7C-D873BBEA1548}" presName="Name0" presStyleCnt="0">
        <dgm:presLayoutVars>
          <dgm:dir/>
          <dgm:animLvl val="lvl"/>
          <dgm:resizeHandles val="exact"/>
        </dgm:presLayoutVars>
      </dgm:prSet>
      <dgm:spPr/>
      <dgm:t>
        <a:bodyPr/>
        <a:lstStyle/>
        <a:p>
          <a:endParaRPr lang="en-US"/>
        </a:p>
      </dgm:t>
    </dgm:pt>
    <dgm:pt modelId="{5DD96AB7-3B77-4FFF-9D76-D8A0EEFACB2D}" type="pres">
      <dgm:prSet presAssocID="{D40EAC05-F1D3-4652-93DC-0FE8655117C1}" presName="boxAndChildren" presStyleCnt="0"/>
      <dgm:spPr/>
    </dgm:pt>
    <dgm:pt modelId="{F6E52ECD-8027-4665-B96F-FBE16DE5D8F1}" type="pres">
      <dgm:prSet presAssocID="{D40EAC05-F1D3-4652-93DC-0FE8655117C1}" presName="parentTextBox" presStyleLbl="node1" presStyleIdx="0" presStyleCnt="3"/>
      <dgm:spPr/>
      <dgm:t>
        <a:bodyPr/>
        <a:lstStyle/>
        <a:p>
          <a:endParaRPr lang="en-US"/>
        </a:p>
      </dgm:t>
    </dgm:pt>
    <dgm:pt modelId="{5A0B2466-E501-4979-B9AD-5FCE60D17283}" type="pres">
      <dgm:prSet presAssocID="{D40EAC05-F1D3-4652-93DC-0FE8655117C1}" presName="entireBox" presStyleLbl="node1" presStyleIdx="0" presStyleCnt="3"/>
      <dgm:spPr/>
      <dgm:t>
        <a:bodyPr/>
        <a:lstStyle/>
        <a:p>
          <a:endParaRPr lang="en-US"/>
        </a:p>
      </dgm:t>
    </dgm:pt>
    <dgm:pt modelId="{56C80913-9D61-480A-B3CF-31CC064BAE5D}" type="pres">
      <dgm:prSet presAssocID="{D40EAC05-F1D3-4652-93DC-0FE8655117C1}" presName="descendantBox" presStyleCnt="0"/>
      <dgm:spPr/>
    </dgm:pt>
    <dgm:pt modelId="{CFEAA6BF-B7AE-4586-A85B-7FE3733B557C}" type="pres">
      <dgm:prSet presAssocID="{F26F6572-479A-4FC5-874A-4A472596B4C9}" presName="childTextBox" presStyleLbl="fgAccFollowNode1" presStyleIdx="0" presStyleCnt="2">
        <dgm:presLayoutVars>
          <dgm:bulletEnabled val="1"/>
        </dgm:presLayoutVars>
      </dgm:prSet>
      <dgm:spPr/>
      <dgm:t>
        <a:bodyPr/>
        <a:lstStyle/>
        <a:p>
          <a:endParaRPr lang="en-US"/>
        </a:p>
      </dgm:t>
    </dgm:pt>
    <dgm:pt modelId="{29B846FB-E9C5-4AE4-B136-C067D5D5BCF4}" type="pres">
      <dgm:prSet presAssocID="{243D580C-AB2F-418C-B988-03130E6F1D8F}" presName="sp" presStyleCnt="0"/>
      <dgm:spPr/>
    </dgm:pt>
    <dgm:pt modelId="{BE2DD6AF-0B61-45A1-BAD7-21F873AA255D}" type="pres">
      <dgm:prSet presAssocID="{43E0A066-3EF0-46C1-9C49-FE651721C816}" presName="arrowAndChildren" presStyleCnt="0"/>
      <dgm:spPr/>
    </dgm:pt>
    <dgm:pt modelId="{7B1A2CEA-0752-4D86-B0DC-75152CD6F7CA}" type="pres">
      <dgm:prSet presAssocID="{43E0A066-3EF0-46C1-9C49-FE651721C816}" presName="parentTextArrow" presStyleLbl="node1" presStyleIdx="0" presStyleCnt="3"/>
      <dgm:spPr/>
      <dgm:t>
        <a:bodyPr/>
        <a:lstStyle/>
        <a:p>
          <a:endParaRPr lang="en-US"/>
        </a:p>
      </dgm:t>
    </dgm:pt>
    <dgm:pt modelId="{AB4E2241-D44A-4658-A4FE-A2181B62FFE3}" type="pres">
      <dgm:prSet presAssocID="{43E0A066-3EF0-46C1-9C49-FE651721C816}" presName="arrow" presStyleLbl="node1" presStyleIdx="1" presStyleCnt="3"/>
      <dgm:spPr/>
      <dgm:t>
        <a:bodyPr/>
        <a:lstStyle/>
        <a:p>
          <a:endParaRPr lang="en-US"/>
        </a:p>
      </dgm:t>
    </dgm:pt>
    <dgm:pt modelId="{A77009C2-B415-4094-8414-2622EAB37538}" type="pres">
      <dgm:prSet presAssocID="{43E0A066-3EF0-46C1-9C49-FE651721C816}" presName="descendantArrow" presStyleCnt="0"/>
      <dgm:spPr/>
    </dgm:pt>
    <dgm:pt modelId="{E268E03A-74DC-4E62-8986-95753DFEF68C}" type="pres">
      <dgm:prSet presAssocID="{1A7779A1-AE33-4024-9DB3-65BAE9704DB3}" presName="childTextArrow" presStyleLbl="fgAccFollowNode1" presStyleIdx="1" presStyleCnt="2">
        <dgm:presLayoutVars>
          <dgm:bulletEnabled val="1"/>
        </dgm:presLayoutVars>
      </dgm:prSet>
      <dgm:spPr/>
      <dgm:t>
        <a:bodyPr/>
        <a:lstStyle/>
        <a:p>
          <a:endParaRPr lang="en-US"/>
        </a:p>
      </dgm:t>
    </dgm:pt>
    <dgm:pt modelId="{B3CB91B7-D329-4B37-B47E-051C21C7CBC7}" type="pres">
      <dgm:prSet presAssocID="{08FC7C9E-34F3-41F3-A319-2CB3585AF756}" presName="sp" presStyleCnt="0"/>
      <dgm:spPr/>
    </dgm:pt>
    <dgm:pt modelId="{5B5708B0-D941-49AA-883E-7D52179B0E3F}" type="pres">
      <dgm:prSet presAssocID="{1D6A5933-30B0-4723-AD3F-E59810520CCA}" presName="arrowAndChildren" presStyleCnt="0"/>
      <dgm:spPr/>
    </dgm:pt>
    <dgm:pt modelId="{164BC423-07B6-4B31-9A02-6756B0C03B1D}" type="pres">
      <dgm:prSet presAssocID="{1D6A5933-30B0-4723-AD3F-E59810520CCA}" presName="parentTextArrow" presStyleLbl="node1" presStyleIdx="2" presStyleCnt="3"/>
      <dgm:spPr/>
      <dgm:t>
        <a:bodyPr/>
        <a:lstStyle/>
        <a:p>
          <a:endParaRPr lang="en-US"/>
        </a:p>
      </dgm:t>
    </dgm:pt>
  </dgm:ptLst>
  <dgm:cxnLst>
    <dgm:cxn modelId="{A2EC37AA-2E88-4795-9AC8-49BDB0A53158}" srcId="{D40EAC05-F1D3-4652-93DC-0FE8655117C1}" destId="{F26F6572-479A-4FC5-874A-4A472596B4C9}" srcOrd="0" destOrd="0" parTransId="{32821D4A-E59B-48FA-AD55-55FA5674C800}" sibTransId="{CF2E1D92-431C-4F1D-A2CF-0881812EAAF4}"/>
    <dgm:cxn modelId="{4A0946EA-E281-45BF-9DE3-63C0AB4051A1}" srcId="{E33D7B06-507F-4FAC-8D7C-D873BBEA1548}" destId="{1D6A5933-30B0-4723-AD3F-E59810520CCA}" srcOrd="0" destOrd="0" parTransId="{789AC067-043A-48DB-AA33-019B053B070F}" sibTransId="{08FC7C9E-34F3-41F3-A319-2CB3585AF756}"/>
    <dgm:cxn modelId="{2BD69E20-EED2-4073-ADDE-06E730BC01CD}" type="presOf" srcId="{43E0A066-3EF0-46C1-9C49-FE651721C816}" destId="{AB4E2241-D44A-4658-A4FE-A2181B62FFE3}" srcOrd="1" destOrd="0" presId="urn:microsoft.com/office/officeart/2005/8/layout/process4"/>
    <dgm:cxn modelId="{B4C9033D-D973-4F6A-AAF0-A013A1B3B716}" srcId="{43E0A066-3EF0-46C1-9C49-FE651721C816}" destId="{1A7779A1-AE33-4024-9DB3-65BAE9704DB3}" srcOrd="0" destOrd="0" parTransId="{1329349F-AE6E-4E33-8C54-D0A8E3569FDB}" sibTransId="{4E08AB3D-6A85-4D2C-960F-F13320C49654}"/>
    <dgm:cxn modelId="{9D5CA67E-AF10-4427-A18D-B69901B514F9}" type="presOf" srcId="{43E0A066-3EF0-46C1-9C49-FE651721C816}" destId="{7B1A2CEA-0752-4D86-B0DC-75152CD6F7CA}" srcOrd="0" destOrd="0" presId="urn:microsoft.com/office/officeart/2005/8/layout/process4"/>
    <dgm:cxn modelId="{2A3789F6-EA57-4F1E-922F-C8B6B7258536}" type="presOf" srcId="{D40EAC05-F1D3-4652-93DC-0FE8655117C1}" destId="{5A0B2466-E501-4979-B9AD-5FCE60D17283}" srcOrd="1" destOrd="0" presId="urn:microsoft.com/office/officeart/2005/8/layout/process4"/>
    <dgm:cxn modelId="{3D8B3315-FD52-443B-84A0-4AAE53BBAEDA}" type="presOf" srcId="{1A7779A1-AE33-4024-9DB3-65BAE9704DB3}" destId="{E268E03A-74DC-4E62-8986-95753DFEF68C}" srcOrd="0" destOrd="0" presId="urn:microsoft.com/office/officeart/2005/8/layout/process4"/>
    <dgm:cxn modelId="{483228E7-DDD2-4899-8D68-7C1F31BB0273}" type="presOf" srcId="{1D6A5933-30B0-4723-AD3F-E59810520CCA}" destId="{164BC423-07B6-4B31-9A02-6756B0C03B1D}" srcOrd="0" destOrd="0" presId="urn:microsoft.com/office/officeart/2005/8/layout/process4"/>
    <dgm:cxn modelId="{204BC1A3-64BB-4398-B59B-9F05E414BA28}" type="presOf" srcId="{D40EAC05-F1D3-4652-93DC-0FE8655117C1}" destId="{F6E52ECD-8027-4665-B96F-FBE16DE5D8F1}" srcOrd="0" destOrd="0" presId="urn:microsoft.com/office/officeart/2005/8/layout/process4"/>
    <dgm:cxn modelId="{CED4928B-229F-43AC-AC3C-8685A1BB29D0}" type="presOf" srcId="{F26F6572-479A-4FC5-874A-4A472596B4C9}" destId="{CFEAA6BF-B7AE-4586-A85B-7FE3733B557C}" srcOrd="0" destOrd="0" presId="urn:microsoft.com/office/officeart/2005/8/layout/process4"/>
    <dgm:cxn modelId="{E4BFA88F-002C-449F-8298-136875782E02}" srcId="{E33D7B06-507F-4FAC-8D7C-D873BBEA1548}" destId="{43E0A066-3EF0-46C1-9C49-FE651721C816}" srcOrd="1" destOrd="0" parTransId="{387332D6-2BB7-4D6A-AD88-2D26FE18954F}" sibTransId="{243D580C-AB2F-418C-B988-03130E6F1D8F}"/>
    <dgm:cxn modelId="{10261AEF-1D2C-4475-8DD0-8D72A0463F7B}" type="presOf" srcId="{E33D7B06-507F-4FAC-8D7C-D873BBEA1548}" destId="{1C6C84F5-6B9C-44A1-8557-9970F098D59C}" srcOrd="0" destOrd="0" presId="urn:microsoft.com/office/officeart/2005/8/layout/process4"/>
    <dgm:cxn modelId="{9CEDCB0F-BB21-4873-B878-71952524EF17}" srcId="{E33D7B06-507F-4FAC-8D7C-D873BBEA1548}" destId="{D40EAC05-F1D3-4652-93DC-0FE8655117C1}" srcOrd="2" destOrd="0" parTransId="{73E4C622-5A64-4EC1-8DD6-C4DFFEB56C7B}" sibTransId="{348DA3D6-4553-460C-A200-FBD6854C0557}"/>
    <dgm:cxn modelId="{582E6F4F-0BDC-436D-A283-1236A7A584E8}" type="presParOf" srcId="{1C6C84F5-6B9C-44A1-8557-9970F098D59C}" destId="{5DD96AB7-3B77-4FFF-9D76-D8A0EEFACB2D}" srcOrd="0" destOrd="0" presId="urn:microsoft.com/office/officeart/2005/8/layout/process4"/>
    <dgm:cxn modelId="{1306C6B7-CDC7-4299-8044-7F65ACC7E8C1}" type="presParOf" srcId="{5DD96AB7-3B77-4FFF-9D76-D8A0EEFACB2D}" destId="{F6E52ECD-8027-4665-B96F-FBE16DE5D8F1}" srcOrd="0" destOrd="0" presId="urn:microsoft.com/office/officeart/2005/8/layout/process4"/>
    <dgm:cxn modelId="{FB1BC2AB-7CB6-4B67-84C7-A6F20AD56F12}" type="presParOf" srcId="{5DD96AB7-3B77-4FFF-9D76-D8A0EEFACB2D}" destId="{5A0B2466-E501-4979-B9AD-5FCE60D17283}" srcOrd="1" destOrd="0" presId="urn:microsoft.com/office/officeart/2005/8/layout/process4"/>
    <dgm:cxn modelId="{85ABF236-6BC5-47AE-B1E5-B44229492A23}" type="presParOf" srcId="{5DD96AB7-3B77-4FFF-9D76-D8A0EEFACB2D}" destId="{56C80913-9D61-480A-B3CF-31CC064BAE5D}" srcOrd="2" destOrd="0" presId="urn:microsoft.com/office/officeart/2005/8/layout/process4"/>
    <dgm:cxn modelId="{1DC65EB6-F65B-4CA5-A970-A5B2CE58AF13}" type="presParOf" srcId="{56C80913-9D61-480A-B3CF-31CC064BAE5D}" destId="{CFEAA6BF-B7AE-4586-A85B-7FE3733B557C}" srcOrd="0" destOrd="0" presId="urn:microsoft.com/office/officeart/2005/8/layout/process4"/>
    <dgm:cxn modelId="{18B9195F-23F0-4477-873E-A315FD36F7CC}" type="presParOf" srcId="{1C6C84F5-6B9C-44A1-8557-9970F098D59C}" destId="{29B846FB-E9C5-4AE4-B136-C067D5D5BCF4}" srcOrd="1" destOrd="0" presId="urn:microsoft.com/office/officeart/2005/8/layout/process4"/>
    <dgm:cxn modelId="{5D0A8A30-D635-4A1A-BFD0-B46998FDB887}" type="presParOf" srcId="{1C6C84F5-6B9C-44A1-8557-9970F098D59C}" destId="{BE2DD6AF-0B61-45A1-BAD7-21F873AA255D}" srcOrd="2" destOrd="0" presId="urn:microsoft.com/office/officeart/2005/8/layout/process4"/>
    <dgm:cxn modelId="{3F9A552B-74A9-4A16-89DD-41B3A9741A7C}" type="presParOf" srcId="{BE2DD6AF-0B61-45A1-BAD7-21F873AA255D}" destId="{7B1A2CEA-0752-4D86-B0DC-75152CD6F7CA}" srcOrd="0" destOrd="0" presId="urn:microsoft.com/office/officeart/2005/8/layout/process4"/>
    <dgm:cxn modelId="{0534F028-B4BD-4E67-9A69-3FFE2E14CDA9}" type="presParOf" srcId="{BE2DD6AF-0B61-45A1-BAD7-21F873AA255D}" destId="{AB4E2241-D44A-4658-A4FE-A2181B62FFE3}" srcOrd="1" destOrd="0" presId="urn:microsoft.com/office/officeart/2005/8/layout/process4"/>
    <dgm:cxn modelId="{00B95BD9-5CE6-417F-B308-D0F311E4C0EE}" type="presParOf" srcId="{BE2DD6AF-0B61-45A1-BAD7-21F873AA255D}" destId="{A77009C2-B415-4094-8414-2622EAB37538}" srcOrd="2" destOrd="0" presId="urn:microsoft.com/office/officeart/2005/8/layout/process4"/>
    <dgm:cxn modelId="{3D3CABF5-E70B-4217-AFE4-3A9C71E2581F}" type="presParOf" srcId="{A77009C2-B415-4094-8414-2622EAB37538}" destId="{E268E03A-74DC-4E62-8986-95753DFEF68C}" srcOrd="0" destOrd="0" presId="urn:microsoft.com/office/officeart/2005/8/layout/process4"/>
    <dgm:cxn modelId="{3F5BFF19-11DE-47EF-91A4-F159F647FB54}" type="presParOf" srcId="{1C6C84F5-6B9C-44A1-8557-9970F098D59C}" destId="{B3CB91B7-D329-4B37-B47E-051C21C7CBC7}" srcOrd="3" destOrd="0" presId="urn:microsoft.com/office/officeart/2005/8/layout/process4"/>
    <dgm:cxn modelId="{E7C91D44-6FEF-4BFC-AF3F-F2D135E5228A}" type="presParOf" srcId="{1C6C84F5-6B9C-44A1-8557-9970F098D59C}" destId="{5B5708B0-D941-49AA-883E-7D52179B0E3F}" srcOrd="4" destOrd="0" presId="urn:microsoft.com/office/officeart/2005/8/layout/process4"/>
    <dgm:cxn modelId="{8EAAB3FD-7DA2-4613-A0CA-A698549F3C8A}" type="presParOf" srcId="{5B5708B0-D941-49AA-883E-7D52179B0E3F}" destId="{164BC423-07B6-4B31-9A02-6756B0C03B1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D5035E-29A8-4DD5-A628-B73C2676B6B7}"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CFDA1E2A-69E9-485C-A988-196E0E1D95DC}">
      <dgm:prSet/>
      <dgm:spPr/>
      <dgm:t>
        <a:bodyPr/>
        <a:lstStyle/>
        <a:p>
          <a:r>
            <a:rPr lang="en-US"/>
            <a:t>Different structures within the cell stain specific colors</a:t>
          </a:r>
        </a:p>
      </dgm:t>
    </dgm:pt>
    <dgm:pt modelId="{AFB04626-E8C2-48B9-8A56-9A5B271B1080}" type="parTrans" cxnId="{536DE593-A55B-44EF-A653-F3A1CF7EF7F8}">
      <dgm:prSet/>
      <dgm:spPr/>
      <dgm:t>
        <a:bodyPr/>
        <a:lstStyle/>
        <a:p>
          <a:endParaRPr lang="en-US"/>
        </a:p>
      </dgm:t>
    </dgm:pt>
    <dgm:pt modelId="{D1561833-21A7-43DB-AFFE-B97F5A69E741}" type="sibTrans" cxnId="{536DE593-A55B-44EF-A653-F3A1CF7EF7F8}">
      <dgm:prSet/>
      <dgm:spPr/>
      <dgm:t>
        <a:bodyPr/>
        <a:lstStyle/>
        <a:p>
          <a:endParaRPr lang="en-US"/>
        </a:p>
      </dgm:t>
    </dgm:pt>
    <dgm:pt modelId="{1E3CC01F-B7C8-472F-9CC9-EE70E797E188}">
      <dgm:prSet/>
      <dgm:spPr/>
      <dgm:t>
        <a:bodyPr/>
        <a:lstStyle/>
        <a:p>
          <a:r>
            <a:rPr lang="en-US"/>
            <a:t>There are many different hematology stains</a:t>
          </a:r>
        </a:p>
      </dgm:t>
    </dgm:pt>
    <dgm:pt modelId="{D7C5B4C9-67DB-4C1B-AA58-34CFE2AE2F3A}" type="parTrans" cxnId="{236AA8A2-1ECF-4C6F-B783-F52EE051DF3B}">
      <dgm:prSet/>
      <dgm:spPr/>
      <dgm:t>
        <a:bodyPr/>
        <a:lstStyle/>
        <a:p>
          <a:endParaRPr lang="en-US"/>
        </a:p>
      </dgm:t>
    </dgm:pt>
    <dgm:pt modelId="{D8E21BB8-4E61-4075-B1AE-AAA2D0F72180}" type="sibTrans" cxnId="{236AA8A2-1ECF-4C6F-B783-F52EE051DF3B}">
      <dgm:prSet/>
      <dgm:spPr/>
      <dgm:t>
        <a:bodyPr/>
        <a:lstStyle/>
        <a:p>
          <a:endParaRPr lang="en-US"/>
        </a:p>
      </dgm:t>
    </dgm:pt>
    <dgm:pt modelId="{E33BC8B3-A9FD-4C94-90A1-C658D90C54F1}">
      <dgm:prSet/>
      <dgm:spPr/>
      <dgm:t>
        <a:bodyPr/>
        <a:lstStyle/>
        <a:p>
          <a:r>
            <a:rPr lang="en-US"/>
            <a:t>Different names but have similar staining characteristics</a:t>
          </a:r>
        </a:p>
      </dgm:t>
    </dgm:pt>
    <dgm:pt modelId="{4CD2D4A1-22EE-4CFD-9110-3CD3CAFE331C}" type="parTrans" cxnId="{66B3886B-4C48-4B3C-864D-9D8006860173}">
      <dgm:prSet/>
      <dgm:spPr/>
      <dgm:t>
        <a:bodyPr/>
        <a:lstStyle/>
        <a:p>
          <a:endParaRPr lang="en-US"/>
        </a:p>
      </dgm:t>
    </dgm:pt>
    <dgm:pt modelId="{74C759C7-AD57-42AF-AE3E-382B832316BE}" type="sibTrans" cxnId="{66B3886B-4C48-4B3C-864D-9D8006860173}">
      <dgm:prSet/>
      <dgm:spPr/>
      <dgm:t>
        <a:bodyPr/>
        <a:lstStyle/>
        <a:p>
          <a:endParaRPr lang="en-US"/>
        </a:p>
      </dgm:t>
    </dgm:pt>
    <dgm:pt modelId="{4820D933-0F1D-45EC-8CEC-40B909B32AF5}">
      <dgm:prSet/>
      <dgm:spPr/>
      <dgm:t>
        <a:bodyPr/>
        <a:lstStyle/>
        <a:p>
          <a:r>
            <a:rPr lang="en-US" dirty="0"/>
            <a:t>Many are </a:t>
          </a:r>
          <a:r>
            <a:rPr lang="en-US" dirty="0" err="1"/>
            <a:t>Romanovsky</a:t>
          </a:r>
          <a:r>
            <a:rPr lang="en-US" dirty="0"/>
            <a:t>-type stains (Wright’s stain, Giemsa, Leishman’s, Wright-Giemsa, and May-Grunwald)</a:t>
          </a:r>
        </a:p>
      </dgm:t>
    </dgm:pt>
    <dgm:pt modelId="{0EDCE064-43E3-4F46-B06C-DEAE9BD5B638}" type="parTrans" cxnId="{37273DB9-6C4C-42C2-8BA4-A76D4CDB5059}">
      <dgm:prSet/>
      <dgm:spPr/>
      <dgm:t>
        <a:bodyPr/>
        <a:lstStyle/>
        <a:p>
          <a:endParaRPr lang="en-US"/>
        </a:p>
      </dgm:t>
    </dgm:pt>
    <dgm:pt modelId="{2FA2F2C9-C2F7-45E3-AB18-371B178A14DF}" type="sibTrans" cxnId="{37273DB9-6C4C-42C2-8BA4-A76D4CDB5059}">
      <dgm:prSet/>
      <dgm:spPr/>
      <dgm:t>
        <a:bodyPr/>
        <a:lstStyle/>
        <a:p>
          <a:endParaRPr lang="en-US"/>
        </a:p>
      </dgm:t>
    </dgm:pt>
    <dgm:pt modelId="{13D50B58-6BEC-4331-AAFE-65215DD65AD9}">
      <dgm:prSet/>
      <dgm:spPr/>
      <dgm:t>
        <a:bodyPr/>
        <a:lstStyle/>
        <a:p>
          <a:r>
            <a:rPr lang="en-US"/>
            <a:t>All are polychromic stains</a:t>
          </a:r>
        </a:p>
      </dgm:t>
    </dgm:pt>
    <dgm:pt modelId="{D3425A2A-B5AA-4DF9-BFA9-F9BDB93FF990}" type="parTrans" cxnId="{BFB585E8-CE40-48B2-8248-06AC271C033E}">
      <dgm:prSet/>
      <dgm:spPr/>
      <dgm:t>
        <a:bodyPr/>
        <a:lstStyle/>
        <a:p>
          <a:endParaRPr lang="en-US"/>
        </a:p>
      </dgm:t>
    </dgm:pt>
    <dgm:pt modelId="{B415AC86-970B-42A7-9143-9F6B6039C1D0}" type="sibTrans" cxnId="{BFB585E8-CE40-48B2-8248-06AC271C033E}">
      <dgm:prSet/>
      <dgm:spPr/>
      <dgm:t>
        <a:bodyPr/>
        <a:lstStyle/>
        <a:p>
          <a:endParaRPr lang="en-US"/>
        </a:p>
      </dgm:t>
    </dgm:pt>
    <dgm:pt modelId="{6AFE5796-5954-4C03-A24E-F14D895C6613}">
      <dgm:prSet/>
      <dgm:spPr/>
      <dgm:t>
        <a:bodyPr/>
        <a:lstStyle/>
        <a:p>
          <a:r>
            <a:rPr lang="en-US"/>
            <a:t>Combination of basic blue and acidic red dyes dissolved in ethyl alcohol</a:t>
          </a:r>
        </a:p>
      </dgm:t>
    </dgm:pt>
    <dgm:pt modelId="{CD01956F-C6B1-4740-AA78-03AE962F0EDA}" type="parTrans" cxnId="{F2937C07-5A33-45F8-AD81-65044BC6CC66}">
      <dgm:prSet/>
      <dgm:spPr/>
      <dgm:t>
        <a:bodyPr/>
        <a:lstStyle/>
        <a:p>
          <a:endParaRPr lang="en-US"/>
        </a:p>
      </dgm:t>
    </dgm:pt>
    <dgm:pt modelId="{C69CFDD9-9B56-4442-BC32-03667F647C3B}" type="sibTrans" cxnId="{F2937C07-5A33-45F8-AD81-65044BC6CC66}">
      <dgm:prSet/>
      <dgm:spPr/>
      <dgm:t>
        <a:bodyPr/>
        <a:lstStyle/>
        <a:p>
          <a:endParaRPr lang="en-US"/>
        </a:p>
      </dgm:t>
    </dgm:pt>
    <dgm:pt modelId="{C39A3391-E3D5-479B-BC20-CD566BF0F9B1}">
      <dgm:prSet/>
      <dgm:spPr/>
      <dgm:t>
        <a:bodyPr/>
        <a:lstStyle/>
        <a:p>
          <a:r>
            <a:rPr lang="en-US" dirty="0"/>
            <a:t>Allows acidic structures to stain </a:t>
          </a:r>
          <a:r>
            <a:rPr lang="en-US" dirty="0" smtClean="0"/>
            <a:t>_______red________</a:t>
          </a:r>
          <a:endParaRPr lang="en-US" dirty="0"/>
        </a:p>
      </dgm:t>
    </dgm:pt>
    <dgm:pt modelId="{91C5AE25-A4DB-486C-AE27-81CBE8464424}" type="parTrans" cxnId="{C1FB53FB-E225-4D90-BFA1-2D9EC325F717}">
      <dgm:prSet/>
      <dgm:spPr/>
      <dgm:t>
        <a:bodyPr/>
        <a:lstStyle/>
        <a:p>
          <a:endParaRPr lang="en-US"/>
        </a:p>
      </dgm:t>
    </dgm:pt>
    <dgm:pt modelId="{DD565CF9-1EF3-4068-8214-E52E9ACE3F46}" type="sibTrans" cxnId="{C1FB53FB-E225-4D90-BFA1-2D9EC325F717}">
      <dgm:prSet/>
      <dgm:spPr/>
      <dgm:t>
        <a:bodyPr/>
        <a:lstStyle/>
        <a:p>
          <a:endParaRPr lang="en-US"/>
        </a:p>
      </dgm:t>
    </dgm:pt>
    <dgm:pt modelId="{F1462474-D0B6-4E8E-A6A5-28896FD7D42A}">
      <dgm:prSet/>
      <dgm:spPr/>
      <dgm:t>
        <a:bodyPr/>
        <a:lstStyle/>
        <a:p>
          <a:r>
            <a:rPr lang="en-US" dirty="0"/>
            <a:t>Allows alkaline structures to stain </a:t>
          </a:r>
          <a:r>
            <a:rPr lang="en-US" dirty="0" smtClean="0"/>
            <a:t>_______blue_________</a:t>
          </a:r>
          <a:endParaRPr lang="en-US" dirty="0"/>
        </a:p>
      </dgm:t>
    </dgm:pt>
    <dgm:pt modelId="{0FBF0258-1274-4A26-B1B4-23DE550999AE}" type="parTrans" cxnId="{58C5077A-9E9A-41FF-BCF8-FAEE142F7AFF}">
      <dgm:prSet/>
      <dgm:spPr/>
      <dgm:t>
        <a:bodyPr/>
        <a:lstStyle/>
        <a:p>
          <a:endParaRPr lang="en-US"/>
        </a:p>
      </dgm:t>
    </dgm:pt>
    <dgm:pt modelId="{171D48B1-89F5-4602-AE8C-E2300BD51FFF}" type="sibTrans" cxnId="{58C5077A-9E9A-41FF-BCF8-FAEE142F7AFF}">
      <dgm:prSet/>
      <dgm:spPr/>
      <dgm:t>
        <a:bodyPr/>
        <a:lstStyle/>
        <a:p>
          <a:endParaRPr lang="en-US"/>
        </a:p>
      </dgm:t>
    </dgm:pt>
    <dgm:pt modelId="{410FD715-4E99-4DAC-B1E5-175EF7B6E8E7}">
      <dgm:prSet/>
      <dgm:spPr/>
      <dgm:t>
        <a:bodyPr/>
        <a:lstStyle/>
        <a:p>
          <a:r>
            <a:rPr lang="en-US" b="1" u="sng"/>
            <a:t>Supervital stain </a:t>
          </a:r>
          <a:r>
            <a:rPr lang="en-US"/>
            <a:t>is a type of stain used when components of a cell need to be visualized, but cannot be picked up by the Romanovsky-type stains</a:t>
          </a:r>
        </a:p>
      </dgm:t>
    </dgm:pt>
    <dgm:pt modelId="{254B349E-FC4B-49EA-A3E1-531FA7F20845}" type="parTrans" cxnId="{BD813BB3-B720-4A8C-B873-FC7AC32DDD5D}">
      <dgm:prSet/>
      <dgm:spPr/>
      <dgm:t>
        <a:bodyPr/>
        <a:lstStyle/>
        <a:p>
          <a:endParaRPr lang="en-US"/>
        </a:p>
      </dgm:t>
    </dgm:pt>
    <dgm:pt modelId="{F983BEE1-E993-4C95-851A-B62D0869490C}" type="sibTrans" cxnId="{BD813BB3-B720-4A8C-B873-FC7AC32DDD5D}">
      <dgm:prSet/>
      <dgm:spPr/>
      <dgm:t>
        <a:bodyPr/>
        <a:lstStyle/>
        <a:p>
          <a:endParaRPr lang="en-US"/>
        </a:p>
      </dgm:t>
    </dgm:pt>
    <dgm:pt modelId="{925CEDDF-ED7A-41B0-8734-F26EE2D327CA}" type="pres">
      <dgm:prSet presAssocID="{16D5035E-29A8-4DD5-A628-B73C2676B6B7}" presName="linear" presStyleCnt="0">
        <dgm:presLayoutVars>
          <dgm:dir/>
          <dgm:animLvl val="lvl"/>
          <dgm:resizeHandles val="exact"/>
        </dgm:presLayoutVars>
      </dgm:prSet>
      <dgm:spPr/>
      <dgm:t>
        <a:bodyPr/>
        <a:lstStyle/>
        <a:p>
          <a:endParaRPr lang="en-US"/>
        </a:p>
      </dgm:t>
    </dgm:pt>
    <dgm:pt modelId="{9E1F7E86-D614-4FF3-BC77-82279E8460A3}" type="pres">
      <dgm:prSet presAssocID="{CFDA1E2A-69E9-485C-A988-196E0E1D95DC}" presName="parentLin" presStyleCnt="0"/>
      <dgm:spPr/>
    </dgm:pt>
    <dgm:pt modelId="{0072326C-97BB-4110-8691-D535B7DB3D29}" type="pres">
      <dgm:prSet presAssocID="{CFDA1E2A-69E9-485C-A988-196E0E1D95DC}" presName="parentLeftMargin" presStyleLbl="node1" presStyleIdx="0" presStyleCnt="2"/>
      <dgm:spPr/>
      <dgm:t>
        <a:bodyPr/>
        <a:lstStyle/>
        <a:p>
          <a:endParaRPr lang="en-US"/>
        </a:p>
      </dgm:t>
    </dgm:pt>
    <dgm:pt modelId="{7D0CA06D-1896-4492-87D5-90DDB99BDCAB}" type="pres">
      <dgm:prSet presAssocID="{CFDA1E2A-69E9-485C-A988-196E0E1D95DC}" presName="parentText" presStyleLbl="node1" presStyleIdx="0" presStyleCnt="2">
        <dgm:presLayoutVars>
          <dgm:chMax val="0"/>
          <dgm:bulletEnabled val="1"/>
        </dgm:presLayoutVars>
      </dgm:prSet>
      <dgm:spPr/>
      <dgm:t>
        <a:bodyPr/>
        <a:lstStyle/>
        <a:p>
          <a:endParaRPr lang="en-US"/>
        </a:p>
      </dgm:t>
    </dgm:pt>
    <dgm:pt modelId="{A79BD28B-9973-44C0-9031-D70ECCE2AA49}" type="pres">
      <dgm:prSet presAssocID="{CFDA1E2A-69E9-485C-A988-196E0E1D95DC}" presName="negativeSpace" presStyleCnt="0"/>
      <dgm:spPr/>
    </dgm:pt>
    <dgm:pt modelId="{3F6406C2-0694-4D92-9111-0338ACE115BB}" type="pres">
      <dgm:prSet presAssocID="{CFDA1E2A-69E9-485C-A988-196E0E1D95DC}" presName="childText" presStyleLbl="conFgAcc1" presStyleIdx="0" presStyleCnt="2" custFlipVert="1" custScaleY="76322">
        <dgm:presLayoutVars>
          <dgm:bulletEnabled val="1"/>
        </dgm:presLayoutVars>
      </dgm:prSet>
      <dgm:spPr/>
    </dgm:pt>
    <dgm:pt modelId="{93A3A817-605C-452A-86E9-751A8003FB73}" type="pres">
      <dgm:prSet presAssocID="{D1561833-21A7-43DB-AFFE-B97F5A69E741}" presName="spaceBetweenRectangles" presStyleCnt="0"/>
      <dgm:spPr/>
    </dgm:pt>
    <dgm:pt modelId="{2F0AE358-6FEA-44CB-97B9-651430CF5CB4}" type="pres">
      <dgm:prSet presAssocID="{1E3CC01F-B7C8-472F-9CC9-EE70E797E188}" presName="parentLin" presStyleCnt="0"/>
      <dgm:spPr/>
    </dgm:pt>
    <dgm:pt modelId="{B5207F84-A3F3-4126-96B0-AF110F0B8F0D}" type="pres">
      <dgm:prSet presAssocID="{1E3CC01F-B7C8-472F-9CC9-EE70E797E188}" presName="parentLeftMargin" presStyleLbl="node1" presStyleIdx="0" presStyleCnt="2"/>
      <dgm:spPr/>
      <dgm:t>
        <a:bodyPr/>
        <a:lstStyle/>
        <a:p>
          <a:endParaRPr lang="en-US"/>
        </a:p>
      </dgm:t>
    </dgm:pt>
    <dgm:pt modelId="{FF5D63C3-64E4-4871-B2D1-F81CA0C82A2F}" type="pres">
      <dgm:prSet presAssocID="{1E3CC01F-B7C8-472F-9CC9-EE70E797E188}" presName="parentText" presStyleLbl="node1" presStyleIdx="1" presStyleCnt="2">
        <dgm:presLayoutVars>
          <dgm:chMax val="0"/>
          <dgm:bulletEnabled val="1"/>
        </dgm:presLayoutVars>
      </dgm:prSet>
      <dgm:spPr/>
      <dgm:t>
        <a:bodyPr/>
        <a:lstStyle/>
        <a:p>
          <a:endParaRPr lang="en-US"/>
        </a:p>
      </dgm:t>
    </dgm:pt>
    <dgm:pt modelId="{6542F145-1E1A-4BE2-8686-9F296090138F}" type="pres">
      <dgm:prSet presAssocID="{1E3CC01F-B7C8-472F-9CC9-EE70E797E188}" presName="negativeSpace" presStyleCnt="0"/>
      <dgm:spPr/>
    </dgm:pt>
    <dgm:pt modelId="{96A29551-18BD-40B9-8F47-A70F261C2610}" type="pres">
      <dgm:prSet presAssocID="{1E3CC01F-B7C8-472F-9CC9-EE70E797E188}" presName="childText" presStyleLbl="conFgAcc1" presStyleIdx="1" presStyleCnt="2">
        <dgm:presLayoutVars>
          <dgm:bulletEnabled val="1"/>
        </dgm:presLayoutVars>
      </dgm:prSet>
      <dgm:spPr/>
      <dgm:t>
        <a:bodyPr/>
        <a:lstStyle/>
        <a:p>
          <a:endParaRPr lang="en-US"/>
        </a:p>
      </dgm:t>
    </dgm:pt>
  </dgm:ptLst>
  <dgm:cxnLst>
    <dgm:cxn modelId="{EB866656-B9F3-4F28-AA1A-058F350A4AE9}" type="presOf" srcId="{16D5035E-29A8-4DD5-A628-B73C2676B6B7}" destId="{925CEDDF-ED7A-41B0-8734-F26EE2D327CA}" srcOrd="0" destOrd="0" presId="urn:microsoft.com/office/officeart/2005/8/layout/list1"/>
    <dgm:cxn modelId="{F2937C07-5A33-45F8-AD81-65044BC6CC66}" srcId="{13D50B58-6BEC-4331-AAFE-65215DD65AD9}" destId="{6AFE5796-5954-4C03-A24E-F14D895C6613}" srcOrd="0" destOrd="0" parTransId="{CD01956F-C6B1-4740-AA78-03AE962F0EDA}" sibTransId="{C69CFDD9-9B56-4442-BC32-03667F647C3B}"/>
    <dgm:cxn modelId="{7C7A7EF3-E5E0-4D8A-80CA-669E473C720D}" type="presOf" srcId="{6AFE5796-5954-4C03-A24E-F14D895C6613}" destId="{96A29551-18BD-40B9-8F47-A70F261C2610}" srcOrd="0" destOrd="3" presId="urn:microsoft.com/office/officeart/2005/8/layout/list1"/>
    <dgm:cxn modelId="{90762CAB-C149-47E7-B7D1-7F7CBF96F26D}" type="presOf" srcId="{F1462474-D0B6-4E8E-A6A5-28896FD7D42A}" destId="{96A29551-18BD-40B9-8F47-A70F261C2610}" srcOrd="0" destOrd="5" presId="urn:microsoft.com/office/officeart/2005/8/layout/list1"/>
    <dgm:cxn modelId="{721BACD4-BCAF-4890-B110-522B3D729A8F}" type="presOf" srcId="{CFDA1E2A-69E9-485C-A988-196E0E1D95DC}" destId="{0072326C-97BB-4110-8691-D535B7DB3D29}" srcOrd="0" destOrd="0" presId="urn:microsoft.com/office/officeart/2005/8/layout/list1"/>
    <dgm:cxn modelId="{BD813BB3-B720-4A8C-B873-FC7AC32DDD5D}" srcId="{1E3CC01F-B7C8-472F-9CC9-EE70E797E188}" destId="{410FD715-4E99-4DAC-B1E5-175EF7B6E8E7}" srcOrd="3" destOrd="0" parTransId="{254B349E-FC4B-49EA-A3E1-531FA7F20845}" sibTransId="{F983BEE1-E993-4C95-851A-B62D0869490C}"/>
    <dgm:cxn modelId="{D3AAA088-02F6-4A98-9970-AC331024E5DC}" type="presOf" srcId="{4820D933-0F1D-45EC-8CEC-40B909B32AF5}" destId="{96A29551-18BD-40B9-8F47-A70F261C2610}" srcOrd="0" destOrd="1" presId="urn:microsoft.com/office/officeart/2005/8/layout/list1"/>
    <dgm:cxn modelId="{236AA8A2-1ECF-4C6F-B783-F52EE051DF3B}" srcId="{16D5035E-29A8-4DD5-A628-B73C2676B6B7}" destId="{1E3CC01F-B7C8-472F-9CC9-EE70E797E188}" srcOrd="1" destOrd="0" parTransId="{D7C5B4C9-67DB-4C1B-AA58-34CFE2AE2F3A}" sibTransId="{D8E21BB8-4E61-4075-B1AE-AAA2D0F72180}"/>
    <dgm:cxn modelId="{C1FB53FB-E225-4D90-BFA1-2D9EC325F717}" srcId="{13D50B58-6BEC-4331-AAFE-65215DD65AD9}" destId="{C39A3391-E3D5-479B-BC20-CD566BF0F9B1}" srcOrd="1" destOrd="0" parTransId="{91C5AE25-A4DB-486C-AE27-81CBE8464424}" sibTransId="{DD565CF9-1EF3-4068-8214-E52E9ACE3F46}"/>
    <dgm:cxn modelId="{B32468E2-94EB-41C0-9E06-184AA1D3AD42}" type="presOf" srcId="{13D50B58-6BEC-4331-AAFE-65215DD65AD9}" destId="{96A29551-18BD-40B9-8F47-A70F261C2610}" srcOrd="0" destOrd="2" presId="urn:microsoft.com/office/officeart/2005/8/layout/list1"/>
    <dgm:cxn modelId="{536DE593-A55B-44EF-A653-F3A1CF7EF7F8}" srcId="{16D5035E-29A8-4DD5-A628-B73C2676B6B7}" destId="{CFDA1E2A-69E9-485C-A988-196E0E1D95DC}" srcOrd="0" destOrd="0" parTransId="{AFB04626-E8C2-48B9-8A56-9A5B271B1080}" sibTransId="{D1561833-21A7-43DB-AFFE-B97F5A69E741}"/>
    <dgm:cxn modelId="{58C5077A-9E9A-41FF-BCF8-FAEE142F7AFF}" srcId="{13D50B58-6BEC-4331-AAFE-65215DD65AD9}" destId="{F1462474-D0B6-4E8E-A6A5-28896FD7D42A}" srcOrd="2" destOrd="0" parTransId="{0FBF0258-1274-4A26-B1B4-23DE550999AE}" sibTransId="{171D48B1-89F5-4602-AE8C-E2300BD51FFF}"/>
    <dgm:cxn modelId="{BFB585E8-CE40-48B2-8248-06AC271C033E}" srcId="{1E3CC01F-B7C8-472F-9CC9-EE70E797E188}" destId="{13D50B58-6BEC-4331-AAFE-65215DD65AD9}" srcOrd="2" destOrd="0" parTransId="{D3425A2A-B5AA-4DF9-BFA9-F9BDB93FF990}" sibTransId="{B415AC86-970B-42A7-9143-9F6B6039C1D0}"/>
    <dgm:cxn modelId="{5F53FC5E-7A80-4CAA-92C5-E667431B71CE}" type="presOf" srcId="{E33BC8B3-A9FD-4C94-90A1-C658D90C54F1}" destId="{96A29551-18BD-40B9-8F47-A70F261C2610}" srcOrd="0" destOrd="0" presId="urn:microsoft.com/office/officeart/2005/8/layout/list1"/>
    <dgm:cxn modelId="{AB375739-318C-48D5-B953-D9138ECDE055}" type="presOf" srcId="{CFDA1E2A-69E9-485C-A988-196E0E1D95DC}" destId="{7D0CA06D-1896-4492-87D5-90DDB99BDCAB}" srcOrd="1" destOrd="0" presId="urn:microsoft.com/office/officeart/2005/8/layout/list1"/>
    <dgm:cxn modelId="{A3A91205-61FA-4CDB-8072-D92971E0AA55}" type="presOf" srcId="{C39A3391-E3D5-479B-BC20-CD566BF0F9B1}" destId="{96A29551-18BD-40B9-8F47-A70F261C2610}" srcOrd="0" destOrd="4" presId="urn:microsoft.com/office/officeart/2005/8/layout/list1"/>
    <dgm:cxn modelId="{E6D2470E-5CCE-4273-9651-E69284AFFCB0}" type="presOf" srcId="{1E3CC01F-B7C8-472F-9CC9-EE70E797E188}" destId="{B5207F84-A3F3-4126-96B0-AF110F0B8F0D}" srcOrd="0" destOrd="0" presId="urn:microsoft.com/office/officeart/2005/8/layout/list1"/>
    <dgm:cxn modelId="{EE0E618C-EB56-4B7F-B1D8-AF5A05A70189}" type="presOf" srcId="{410FD715-4E99-4DAC-B1E5-175EF7B6E8E7}" destId="{96A29551-18BD-40B9-8F47-A70F261C2610}" srcOrd="0" destOrd="6" presId="urn:microsoft.com/office/officeart/2005/8/layout/list1"/>
    <dgm:cxn modelId="{66B3886B-4C48-4B3C-864D-9D8006860173}" srcId="{1E3CC01F-B7C8-472F-9CC9-EE70E797E188}" destId="{E33BC8B3-A9FD-4C94-90A1-C658D90C54F1}" srcOrd="0" destOrd="0" parTransId="{4CD2D4A1-22EE-4CFD-9110-3CD3CAFE331C}" sibTransId="{74C759C7-AD57-42AF-AE3E-382B832316BE}"/>
    <dgm:cxn modelId="{37273DB9-6C4C-42C2-8BA4-A76D4CDB5059}" srcId="{1E3CC01F-B7C8-472F-9CC9-EE70E797E188}" destId="{4820D933-0F1D-45EC-8CEC-40B909B32AF5}" srcOrd="1" destOrd="0" parTransId="{0EDCE064-43E3-4F46-B06C-DEAE9BD5B638}" sibTransId="{2FA2F2C9-C2F7-45E3-AB18-371B178A14DF}"/>
    <dgm:cxn modelId="{4832D9F8-BD96-444C-A0FD-DE3B3981602B}" type="presOf" srcId="{1E3CC01F-B7C8-472F-9CC9-EE70E797E188}" destId="{FF5D63C3-64E4-4871-B2D1-F81CA0C82A2F}" srcOrd="1" destOrd="0" presId="urn:microsoft.com/office/officeart/2005/8/layout/list1"/>
    <dgm:cxn modelId="{200290F2-81AD-4541-8E00-62684C068C97}" type="presParOf" srcId="{925CEDDF-ED7A-41B0-8734-F26EE2D327CA}" destId="{9E1F7E86-D614-4FF3-BC77-82279E8460A3}" srcOrd="0" destOrd="0" presId="urn:microsoft.com/office/officeart/2005/8/layout/list1"/>
    <dgm:cxn modelId="{1DCA75AE-8AFE-477F-B973-0EAE12E533F2}" type="presParOf" srcId="{9E1F7E86-D614-4FF3-BC77-82279E8460A3}" destId="{0072326C-97BB-4110-8691-D535B7DB3D29}" srcOrd="0" destOrd="0" presId="urn:microsoft.com/office/officeart/2005/8/layout/list1"/>
    <dgm:cxn modelId="{9B3DEBE3-7DEA-49C5-B9FC-B3616EAE2913}" type="presParOf" srcId="{9E1F7E86-D614-4FF3-BC77-82279E8460A3}" destId="{7D0CA06D-1896-4492-87D5-90DDB99BDCAB}" srcOrd="1" destOrd="0" presId="urn:microsoft.com/office/officeart/2005/8/layout/list1"/>
    <dgm:cxn modelId="{47E4A563-B25C-4D3E-AA57-FBAE75C53B08}" type="presParOf" srcId="{925CEDDF-ED7A-41B0-8734-F26EE2D327CA}" destId="{A79BD28B-9973-44C0-9031-D70ECCE2AA49}" srcOrd="1" destOrd="0" presId="urn:microsoft.com/office/officeart/2005/8/layout/list1"/>
    <dgm:cxn modelId="{9C4D1BDF-DE24-48EF-AC24-7B8AB9188725}" type="presParOf" srcId="{925CEDDF-ED7A-41B0-8734-F26EE2D327CA}" destId="{3F6406C2-0694-4D92-9111-0338ACE115BB}" srcOrd="2" destOrd="0" presId="urn:microsoft.com/office/officeart/2005/8/layout/list1"/>
    <dgm:cxn modelId="{3FF461F4-9CE5-4642-A8DB-98CFC2D50F9F}" type="presParOf" srcId="{925CEDDF-ED7A-41B0-8734-F26EE2D327CA}" destId="{93A3A817-605C-452A-86E9-751A8003FB73}" srcOrd="3" destOrd="0" presId="urn:microsoft.com/office/officeart/2005/8/layout/list1"/>
    <dgm:cxn modelId="{629587AF-B18D-41F1-B567-5E7B92629DB9}" type="presParOf" srcId="{925CEDDF-ED7A-41B0-8734-F26EE2D327CA}" destId="{2F0AE358-6FEA-44CB-97B9-651430CF5CB4}" srcOrd="4" destOrd="0" presId="urn:microsoft.com/office/officeart/2005/8/layout/list1"/>
    <dgm:cxn modelId="{B4DA3B7C-27BD-4B3C-A315-CED8ED44AE01}" type="presParOf" srcId="{2F0AE358-6FEA-44CB-97B9-651430CF5CB4}" destId="{B5207F84-A3F3-4126-96B0-AF110F0B8F0D}" srcOrd="0" destOrd="0" presId="urn:microsoft.com/office/officeart/2005/8/layout/list1"/>
    <dgm:cxn modelId="{B69D904F-C169-4A8B-8920-89D74A47E6ED}" type="presParOf" srcId="{2F0AE358-6FEA-44CB-97B9-651430CF5CB4}" destId="{FF5D63C3-64E4-4871-B2D1-F81CA0C82A2F}" srcOrd="1" destOrd="0" presId="urn:microsoft.com/office/officeart/2005/8/layout/list1"/>
    <dgm:cxn modelId="{A2AB3E5B-1B7B-4B11-B08A-DEB4ADBEC3FD}" type="presParOf" srcId="{925CEDDF-ED7A-41B0-8734-F26EE2D327CA}" destId="{6542F145-1E1A-4BE2-8686-9F296090138F}" srcOrd="5" destOrd="0" presId="urn:microsoft.com/office/officeart/2005/8/layout/list1"/>
    <dgm:cxn modelId="{AF3DFCC5-A9D9-46A0-89CB-2099A6E0D067}" type="presParOf" srcId="{925CEDDF-ED7A-41B0-8734-F26EE2D327CA}" destId="{96A29551-18BD-40B9-8F47-A70F261C261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A1FB8-0A1A-45E8-9465-FF8EEB86093E}">
      <dsp:nvSpPr>
        <dsp:cNvPr id="0" name=""/>
        <dsp:cNvSpPr/>
      </dsp:nvSpPr>
      <dsp:spPr>
        <a:xfrm>
          <a:off x="76199" y="422274"/>
          <a:ext cx="2410412" cy="2410412"/>
        </a:xfrm>
        <a:prstGeom prst="roundRect">
          <a:avLst>
            <a:gd name="adj" fmla="val 10000"/>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AABC5-54C7-42CF-98A9-454EFBD5C923}">
      <dsp:nvSpPr>
        <dsp:cNvPr id="0" name=""/>
        <dsp:cNvSpPr/>
      </dsp:nvSpPr>
      <dsp:spPr>
        <a:xfrm>
          <a:off x="304804" y="2760362"/>
          <a:ext cx="2410412" cy="1696665"/>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err="1">
              <a:solidFill>
                <a:schemeClr val="tx1"/>
              </a:solidFill>
            </a:rPr>
            <a:t>Granulopoiesis</a:t>
          </a:r>
          <a:endParaRPr lang="en-US" sz="21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Neutrophils</a:t>
          </a:r>
        </a:p>
        <a:p>
          <a:pPr marL="171450" lvl="1" indent="-171450" algn="l" defTabSz="711200">
            <a:lnSpc>
              <a:spcPct val="90000"/>
            </a:lnSpc>
            <a:spcBef>
              <a:spcPct val="0"/>
            </a:spcBef>
            <a:spcAft>
              <a:spcPct val="15000"/>
            </a:spcAft>
            <a:buChar char="••"/>
          </a:pPr>
          <a:r>
            <a:rPr lang="en-US" sz="1600" kern="1200" dirty="0">
              <a:solidFill>
                <a:schemeClr val="tx1"/>
              </a:solidFill>
            </a:rPr>
            <a:t>Eosinophils</a:t>
          </a:r>
        </a:p>
        <a:p>
          <a:pPr marL="171450" lvl="1" indent="-171450" algn="l" defTabSz="711200">
            <a:lnSpc>
              <a:spcPct val="90000"/>
            </a:lnSpc>
            <a:spcBef>
              <a:spcPct val="0"/>
            </a:spcBef>
            <a:spcAft>
              <a:spcPct val="15000"/>
            </a:spcAft>
            <a:buChar char="••"/>
          </a:pPr>
          <a:r>
            <a:rPr lang="en-US" sz="1600" kern="1200" dirty="0">
              <a:solidFill>
                <a:schemeClr val="tx1"/>
              </a:solidFill>
            </a:rPr>
            <a:t>Basophils</a:t>
          </a:r>
        </a:p>
        <a:p>
          <a:pPr marL="171450" lvl="1" indent="-171450" algn="l" defTabSz="711200">
            <a:lnSpc>
              <a:spcPct val="90000"/>
            </a:lnSpc>
            <a:spcBef>
              <a:spcPct val="0"/>
            </a:spcBef>
            <a:spcAft>
              <a:spcPct val="15000"/>
            </a:spcAft>
            <a:buChar char="••"/>
          </a:pPr>
          <a:endParaRPr lang="en-US" sz="1600" kern="1200" dirty="0"/>
        </a:p>
      </dsp:txBody>
      <dsp:txXfrm>
        <a:off x="354498" y="2810056"/>
        <a:ext cx="2311024" cy="1597277"/>
      </dsp:txXfrm>
    </dsp:sp>
    <dsp:sp modelId="{7E11F460-D452-4E01-A89C-C48D4E7DC8DB}">
      <dsp:nvSpPr>
        <dsp:cNvPr id="0" name=""/>
        <dsp:cNvSpPr/>
      </dsp:nvSpPr>
      <dsp:spPr>
        <a:xfrm rot="21392404">
          <a:off x="2896079" y="1227849"/>
          <a:ext cx="410589" cy="5791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896191" y="1347404"/>
        <a:ext cx="287412" cy="347512"/>
      </dsp:txXfrm>
    </dsp:sp>
    <dsp:sp modelId="{0FD5AB71-DB57-407D-8138-2E4B2FAECD27}">
      <dsp:nvSpPr>
        <dsp:cNvPr id="0" name=""/>
        <dsp:cNvSpPr/>
      </dsp:nvSpPr>
      <dsp:spPr>
        <a:xfrm>
          <a:off x="3657588" y="434344"/>
          <a:ext cx="2410412" cy="1953205"/>
        </a:xfrm>
        <a:prstGeom prst="roundRect">
          <a:avLst>
            <a:gd name="adj" fmla="val 10000"/>
          </a:avLst>
        </a:prstGeom>
        <a:blipFill>
          <a:blip xmlns:r="http://schemas.openxmlformats.org/officeDocument/2006/relationships" r:embed="rId2"/>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96EB67-1B05-4E07-A38F-29934BAE6858}">
      <dsp:nvSpPr>
        <dsp:cNvPr id="0" name=""/>
        <dsp:cNvSpPr/>
      </dsp:nvSpPr>
      <dsp:spPr>
        <a:xfrm>
          <a:off x="3733807" y="2688911"/>
          <a:ext cx="2410412" cy="2105592"/>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solidFill>
                <a:schemeClr val="tx1"/>
              </a:solidFill>
            </a:rPr>
            <a:t>Lymphopoiesis</a:t>
          </a:r>
        </a:p>
        <a:p>
          <a:pPr marL="171450" lvl="1" indent="-171450" algn="l" defTabSz="711200">
            <a:lnSpc>
              <a:spcPct val="90000"/>
            </a:lnSpc>
            <a:spcBef>
              <a:spcPct val="0"/>
            </a:spcBef>
            <a:spcAft>
              <a:spcPct val="15000"/>
            </a:spcAft>
            <a:buChar char="••"/>
          </a:pPr>
          <a:r>
            <a:rPr lang="en-US" sz="1600" kern="1200" dirty="0">
              <a:solidFill>
                <a:schemeClr val="tx1"/>
              </a:solidFill>
            </a:rPr>
            <a:t>Lymphocytes</a:t>
          </a:r>
        </a:p>
        <a:p>
          <a:pPr marL="171450" lvl="1" indent="-171450" algn="l" defTabSz="711200">
            <a:lnSpc>
              <a:spcPct val="90000"/>
            </a:lnSpc>
            <a:spcBef>
              <a:spcPct val="0"/>
            </a:spcBef>
            <a:spcAft>
              <a:spcPct val="15000"/>
            </a:spcAft>
            <a:buChar char="••"/>
          </a:pPr>
          <a:endParaRPr lang="en-US" sz="1600" kern="1200" dirty="0"/>
        </a:p>
      </dsp:txBody>
      <dsp:txXfrm>
        <a:off x="3795478" y="2750582"/>
        <a:ext cx="2287070" cy="1982250"/>
      </dsp:txXfrm>
    </dsp:sp>
    <dsp:sp modelId="{C2A885DA-3777-4D11-AC35-2DDE45688452}">
      <dsp:nvSpPr>
        <dsp:cNvPr id="0" name=""/>
        <dsp:cNvSpPr/>
      </dsp:nvSpPr>
      <dsp:spPr>
        <a:xfrm rot="99129">
          <a:off x="6611084" y="1179616"/>
          <a:ext cx="543422" cy="5791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611118" y="1293104"/>
        <a:ext cx="380395" cy="347512"/>
      </dsp:txXfrm>
    </dsp:sp>
    <dsp:sp modelId="{CEA4FF06-6048-4B3D-A4F8-A2AA067079E2}">
      <dsp:nvSpPr>
        <dsp:cNvPr id="0" name=""/>
        <dsp:cNvSpPr/>
      </dsp:nvSpPr>
      <dsp:spPr>
        <a:xfrm>
          <a:off x="7619990" y="320030"/>
          <a:ext cx="2410412" cy="241041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7C8B69-3DFF-490C-A2C2-643AAB1CEEE2}">
      <dsp:nvSpPr>
        <dsp:cNvPr id="0" name=""/>
        <dsp:cNvSpPr/>
      </dsp:nvSpPr>
      <dsp:spPr>
        <a:xfrm>
          <a:off x="7871470" y="2608572"/>
          <a:ext cx="2410412" cy="1485874"/>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solidFill>
                <a:schemeClr val="tx1"/>
              </a:solidFill>
            </a:rPr>
            <a:t>Monopoiesis</a:t>
          </a:r>
        </a:p>
        <a:p>
          <a:pPr marL="171450" lvl="1" indent="-171450" algn="l" defTabSz="711200">
            <a:lnSpc>
              <a:spcPct val="90000"/>
            </a:lnSpc>
            <a:spcBef>
              <a:spcPct val="0"/>
            </a:spcBef>
            <a:spcAft>
              <a:spcPct val="15000"/>
            </a:spcAft>
            <a:buChar char="••"/>
          </a:pPr>
          <a:r>
            <a:rPr lang="en-US" sz="1600" kern="1200" dirty="0">
              <a:solidFill>
                <a:schemeClr val="tx1"/>
              </a:solidFill>
            </a:rPr>
            <a:t>Monocytes</a:t>
          </a:r>
        </a:p>
      </dsp:txBody>
      <dsp:txXfrm>
        <a:off x="7914990" y="2652092"/>
        <a:ext cx="2323372" cy="1398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B2466-E501-4979-B9AD-5FCE60D17283}">
      <dsp:nvSpPr>
        <dsp:cNvPr id="0" name=""/>
        <dsp:cNvSpPr/>
      </dsp:nvSpPr>
      <dsp:spPr>
        <a:xfrm>
          <a:off x="0" y="3900464"/>
          <a:ext cx="6172201" cy="12802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globin  </a:t>
          </a:r>
          <a:r>
            <a:rPr lang="en-US" sz="2300" kern="1200" dirty="0"/>
            <a:t>= protein portion</a:t>
          </a:r>
        </a:p>
      </dsp:txBody>
      <dsp:txXfrm>
        <a:off x="0" y="3900464"/>
        <a:ext cx="6172201" cy="691318"/>
      </dsp:txXfrm>
    </dsp:sp>
    <dsp:sp modelId="{CFEAA6BF-B7AE-4586-A85B-7FE3733B557C}">
      <dsp:nvSpPr>
        <dsp:cNvPr id="0" name=""/>
        <dsp:cNvSpPr/>
      </dsp:nvSpPr>
      <dsp:spPr>
        <a:xfrm>
          <a:off x="0" y="4566178"/>
          <a:ext cx="6172201" cy="5889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lvl="0" algn="ctr" defTabSz="1555750">
            <a:lnSpc>
              <a:spcPct val="90000"/>
            </a:lnSpc>
            <a:spcBef>
              <a:spcPct val="0"/>
            </a:spcBef>
            <a:spcAft>
              <a:spcPct val="35000"/>
            </a:spcAft>
          </a:pPr>
          <a:r>
            <a:rPr lang="en-US" sz="3500" kern="1200"/>
            <a:t>Produced by ribosomes</a:t>
          </a:r>
        </a:p>
      </dsp:txBody>
      <dsp:txXfrm>
        <a:off x="0" y="4566178"/>
        <a:ext cx="6172201" cy="588900"/>
      </dsp:txXfrm>
    </dsp:sp>
    <dsp:sp modelId="{AB4E2241-D44A-4658-A4FE-A2181B62FFE3}">
      <dsp:nvSpPr>
        <dsp:cNvPr id="0" name=""/>
        <dsp:cNvSpPr/>
      </dsp:nvSpPr>
      <dsp:spPr>
        <a:xfrm rot="10800000">
          <a:off x="0" y="1950690"/>
          <a:ext cx="6172201" cy="1968977"/>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___</a:t>
          </a:r>
          <a:r>
            <a:rPr lang="en-US" sz="2300" kern="1200" dirty="0" err="1" smtClean="0"/>
            <a:t>heme</a:t>
          </a:r>
          <a:r>
            <a:rPr lang="en-US" sz="2300" kern="1200" dirty="0" smtClean="0"/>
            <a:t>______ </a:t>
          </a:r>
          <a:r>
            <a:rPr lang="en-US" sz="2300" kern="1200" dirty="0"/>
            <a:t>= pigment </a:t>
          </a:r>
          <a:r>
            <a:rPr lang="en-US" sz="2300" kern="1200" dirty="0" err="1" smtClean="0"/>
            <a:t>portionheme</a:t>
          </a:r>
          <a:endParaRPr lang="en-US" sz="2300" kern="1200" dirty="0"/>
        </a:p>
      </dsp:txBody>
      <dsp:txXfrm rot="-10800000">
        <a:off x="0" y="1950690"/>
        <a:ext cx="6172201" cy="691111"/>
      </dsp:txXfrm>
    </dsp:sp>
    <dsp:sp modelId="{E268E03A-74DC-4E62-8986-95753DFEF68C}">
      <dsp:nvSpPr>
        <dsp:cNvPr id="0" name=""/>
        <dsp:cNvSpPr/>
      </dsp:nvSpPr>
      <dsp:spPr>
        <a:xfrm>
          <a:off x="0" y="2641801"/>
          <a:ext cx="6172201" cy="58872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lvl="0" algn="ctr" defTabSz="1555750">
            <a:lnSpc>
              <a:spcPct val="90000"/>
            </a:lnSpc>
            <a:spcBef>
              <a:spcPct val="0"/>
            </a:spcBef>
            <a:spcAft>
              <a:spcPct val="35000"/>
            </a:spcAft>
          </a:pPr>
          <a:r>
            <a:rPr lang="en-US" sz="3500" kern="1200"/>
            <a:t>Produced in mitochondria</a:t>
          </a:r>
        </a:p>
      </dsp:txBody>
      <dsp:txXfrm>
        <a:off x="0" y="2641801"/>
        <a:ext cx="6172201" cy="588724"/>
      </dsp:txXfrm>
    </dsp:sp>
    <dsp:sp modelId="{164BC423-07B6-4B31-9A02-6756B0C03B1D}">
      <dsp:nvSpPr>
        <dsp:cNvPr id="0" name=""/>
        <dsp:cNvSpPr/>
      </dsp:nvSpPr>
      <dsp:spPr>
        <a:xfrm rot="10800000">
          <a:off x="0" y="915"/>
          <a:ext cx="6172201" cy="1968977"/>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t>Attaches to erythrocytes to carry </a:t>
          </a:r>
          <a:r>
            <a:rPr lang="en-US" sz="2300" kern="1200" dirty="0" smtClean="0"/>
            <a:t>__________oxygen______________</a:t>
          </a:r>
          <a:endParaRPr lang="en-US" sz="2300" kern="1200" dirty="0"/>
        </a:p>
      </dsp:txBody>
      <dsp:txXfrm rot="10800000">
        <a:off x="0" y="915"/>
        <a:ext cx="6172201" cy="1279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406C2-0694-4D92-9111-0338ACE115BB}">
      <dsp:nvSpPr>
        <dsp:cNvPr id="0" name=""/>
        <dsp:cNvSpPr/>
      </dsp:nvSpPr>
      <dsp:spPr>
        <a:xfrm flipV="1">
          <a:off x="0" y="319110"/>
          <a:ext cx="10287002" cy="36542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0CA06D-1896-4492-87D5-90DDB99BDCAB}">
      <dsp:nvSpPr>
        <dsp:cNvPr id="0" name=""/>
        <dsp:cNvSpPr/>
      </dsp:nvSpPr>
      <dsp:spPr>
        <a:xfrm>
          <a:off x="514350" y="38670"/>
          <a:ext cx="7200901"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2177" tIns="0" rIns="272177" bIns="0" numCol="1" spcCol="1270" anchor="ctr" anchorCtr="0">
          <a:noAutofit/>
        </a:bodyPr>
        <a:lstStyle/>
        <a:p>
          <a:pPr lvl="0" algn="l" defTabSz="844550">
            <a:lnSpc>
              <a:spcPct val="90000"/>
            </a:lnSpc>
            <a:spcBef>
              <a:spcPct val="0"/>
            </a:spcBef>
            <a:spcAft>
              <a:spcPct val="35000"/>
            </a:spcAft>
          </a:pPr>
          <a:r>
            <a:rPr lang="en-US" sz="1900" kern="1200"/>
            <a:t>Different structures within the cell stain specific colors</a:t>
          </a:r>
        </a:p>
      </dsp:txBody>
      <dsp:txXfrm>
        <a:off x="541730" y="66050"/>
        <a:ext cx="7146141" cy="506120"/>
      </dsp:txXfrm>
    </dsp:sp>
    <dsp:sp modelId="{96A29551-18BD-40B9-8F47-A70F261C2610}">
      <dsp:nvSpPr>
        <dsp:cNvPr id="0" name=""/>
        <dsp:cNvSpPr/>
      </dsp:nvSpPr>
      <dsp:spPr>
        <a:xfrm>
          <a:off x="0" y="1067579"/>
          <a:ext cx="10287002" cy="3770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8386" tIns="395732" rIns="79838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Different names but have similar staining characteristics</a:t>
          </a:r>
        </a:p>
        <a:p>
          <a:pPr marL="171450" lvl="1" indent="-171450" algn="l" defTabSz="844550">
            <a:lnSpc>
              <a:spcPct val="90000"/>
            </a:lnSpc>
            <a:spcBef>
              <a:spcPct val="0"/>
            </a:spcBef>
            <a:spcAft>
              <a:spcPct val="15000"/>
            </a:spcAft>
            <a:buChar char="••"/>
          </a:pPr>
          <a:r>
            <a:rPr lang="en-US" sz="1900" kern="1200" dirty="0"/>
            <a:t>Many are </a:t>
          </a:r>
          <a:r>
            <a:rPr lang="en-US" sz="1900" kern="1200" dirty="0" err="1"/>
            <a:t>Romanovsky</a:t>
          </a:r>
          <a:r>
            <a:rPr lang="en-US" sz="1900" kern="1200" dirty="0"/>
            <a:t>-type stains (Wright’s stain, Giemsa, Leishman’s, Wright-Giemsa, and May-Grunwald)</a:t>
          </a:r>
        </a:p>
        <a:p>
          <a:pPr marL="171450" lvl="1" indent="-171450" algn="l" defTabSz="844550">
            <a:lnSpc>
              <a:spcPct val="90000"/>
            </a:lnSpc>
            <a:spcBef>
              <a:spcPct val="0"/>
            </a:spcBef>
            <a:spcAft>
              <a:spcPct val="15000"/>
            </a:spcAft>
            <a:buChar char="••"/>
          </a:pPr>
          <a:r>
            <a:rPr lang="en-US" sz="1900" kern="1200"/>
            <a:t>All are polychromic stains</a:t>
          </a:r>
        </a:p>
        <a:p>
          <a:pPr marL="342900" lvl="2" indent="-171450" algn="l" defTabSz="844550">
            <a:lnSpc>
              <a:spcPct val="90000"/>
            </a:lnSpc>
            <a:spcBef>
              <a:spcPct val="0"/>
            </a:spcBef>
            <a:spcAft>
              <a:spcPct val="15000"/>
            </a:spcAft>
            <a:buChar char="••"/>
          </a:pPr>
          <a:r>
            <a:rPr lang="en-US" sz="1900" kern="1200"/>
            <a:t>Combination of basic blue and acidic red dyes dissolved in ethyl alcohol</a:t>
          </a:r>
        </a:p>
        <a:p>
          <a:pPr marL="342900" lvl="2" indent="-171450" algn="l" defTabSz="844550">
            <a:lnSpc>
              <a:spcPct val="90000"/>
            </a:lnSpc>
            <a:spcBef>
              <a:spcPct val="0"/>
            </a:spcBef>
            <a:spcAft>
              <a:spcPct val="15000"/>
            </a:spcAft>
            <a:buChar char="••"/>
          </a:pPr>
          <a:r>
            <a:rPr lang="en-US" sz="1900" kern="1200" dirty="0"/>
            <a:t>Allows acidic structures to stain </a:t>
          </a:r>
          <a:r>
            <a:rPr lang="en-US" sz="1900" kern="1200" dirty="0" smtClean="0"/>
            <a:t>_______red________</a:t>
          </a:r>
          <a:endParaRPr lang="en-US" sz="1900" kern="1200" dirty="0"/>
        </a:p>
        <a:p>
          <a:pPr marL="342900" lvl="2" indent="-171450" algn="l" defTabSz="844550">
            <a:lnSpc>
              <a:spcPct val="90000"/>
            </a:lnSpc>
            <a:spcBef>
              <a:spcPct val="0"/>
            </a:spcBef>
            <a:spcAft>
              <a:spcPct val="15000"/>
            </a:spcAft>
            <a:buChar char="••"/>
          </a:pPr>
          <a:r>
            <a:rPr lang="en-US" sz="1900" kern="1200" dirty="0"/>
            <a:t>Allows alkaline structures to stain </a:t>
          </a:r>
          <a:r>
            <a:rPr lang="en-US" sz="1900" kern="1200" dirty="0" smtClean="0"/>
            <a:t>_______blue_________</a:t>
          </a:r>
          <a:endParaRPr lang="en-US" sz="1900" kern="1200" dirty="0"/>
        </a:p>
        <a:p>
          <a:pPr marL="171450" lvl="1" indent="-171450" algn="l" defTabSz="844550">
            <a:lnSpc>
              <a:spcPct val="90000"/>
            </a:lnSpc>
            <a:spcBef>
              <a:spcPct val="0"/>
            </a:spcBef>
            <a:spcAft>
              <a:spcPct val="15000"/>
            </a:spcAft>
            <a:buChar char="••"/>
          </a:pPr>
          <a:r>
            <a:rPr lang="en-US" sz="1900" b="1" u="sng" kern="1200"/>
            <a:t>Supervital stain </a:t>
          </a:r>
          <a:r>
            <a:rPr lang="en-US" sz="1900" kern="1200"/>
            <a:t>is a type of stain used when components of a cell need to be visualized, but cannot be picked up by the Romanovsky-type stains</a:t>
          </a:r>
        </a:p>
      </dsp:txBody>
      <dsp:txXfrm>
        <a:off x="0" y="1067579"/>
        <a:ext cx="10287002" cy="3770550"/>
      </dsp:txXfrm>
    </dsp:sp>
    <dsp:sp modelId="{FF5D63C3-64E4-4871-B2D1-F81CA0C82A2F}">
      <dsp:nvSpPr>
        <dsp:cNvPr id="0" name=""/>
        <dsp:cNvSpPr/>
      </dsp:nvSpPr>
      <dsp:spPr>
        <a:xfrm>
          <a:off x="514350" y="787139"/>
          <a:ext cx="7200901"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2177" tIns="0" rIns="272177" bIns="0" numCol="1" spcCol="1270" anchor="ctr" anchorCtr="0">
          <a:noAutofit/>
        </a:bodyPr>
        <a:lstStyle/>
        <a:p>
          <a:pPr lvl="0" algn="l" defTabSz="844550">
            <a:lnSpc>
              <a:spcPct val="90000"/>
            </a:lnSpc>
            <a:spcBef>
              <a:spcPct val="0"/>
            </a:spcBef>
            <a:spcAft>
              <a:spcPct val="35000"/>
            </a:spcAft>
          </a:pPr>
          <a:r>
            <a:rPr lang="en-US" sz="1900" kern="1200"/>
            <a:t>There are many different hematology stains</a:t>
          </a:r>
        </a:p>
      </dsp:txBody>
      <dsp:txXfrm>
        <a:off x="541730" y="814519"/>
        <a:ext cx="7146141"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7/12/2021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7/12/2021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5094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93/7</a:t>
            </a:r>
          </a:p>
          <a:p>
            <a:r>
              <a:rPr lang="en-US" dirty="0"/>
              <a:t>55/45</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21</a:t>
            </a:fld>
            <a:endParaRPr lang="en-US"/>
          </a:p>
        </p:txBody>
      </p:sp>
    </p:spTree>
    <p:extLst>
      <p:ext uri="{BB962C8B-B14F-4D97-AF65-F5344CB8AC3E}">
        <p14:creationId xmlns:p14="http://schemas.microsoft.com/office/powerpoint/2010/main" val="155078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Platelets 200-500 thousand</a:t>
            </a:r>
          </a:p>
          <a:p>
            <a:endParaRPr lang="en-US" dirty="0"/>
          </a:p>
          <a:p>
            <a:r>
              <a:rPr lang="en-US" sz="1800" b="1" dirty="0"/>
              <a:t>Leukocytes 6-17 thousand</a:t>
            </a:r>
          </a:p>
          <a:p>
            <a:r>
              <a:rPr lang="en-US" dirty="0"/>
              <a:t>Neutrophils</a:t>
            </a:r>
          </a:p>
          <a:p>
            <a:r>
              <a:rPr lang="en-US" dirty="0"/>
              <a:t>Lymphocytes</a:t>
            </a:r>
          </a:p>
          <a:p>
            <a:r>
              <a:rPr lang="en-US" dirty="0"/>
              <a:t>Monocytes</a:t>
            </a:r>
          </a:p>
          <a:p>
            <a:r>
              <a:rPr lang="en-US" dirty="0"/>
              <a:t>Eosinophils</a:t>
            </a:r>
          </a:p>
          <a:p>
            <a:r>
              <a:rPr lang="en-US" dirty="0"/>
              <a:t>Basophils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Erythrocytes 5.5 – 8.5 million</a:t>
            </a:r>
          </a:p>
          <a:p>
            <a:endParaRPr lang="en-US"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22</a:t>
            </a:fld>
            <a:endParaRPr lang="en-US"/>
          </a:p>
        </p:txBody>
      </p:sp>
    </p:spTree>
    <p:extLst>
      <p:ext uri="{BB962C8B-B14F-4D97-AF65-F5344CB8AC3E}">
        <p14:creationId xmlns:p14="http://schemas.microsoft.com/office/powerpoint/2010/main" val="255203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Plasma</a:t>
            </a:r>
          </a:p>
          <a:p>
            <a:r>
              <a:rPr lang="en-US" dirty="0"/>
              <a:t>Buffy coat (leukocytes)</a:t>
            </a:r>
          </a:p>
          <a:p>
            <a:r>
              <a:rPr lang="en-US" dirty="0"/>
              <a:t>RBCs</a:t>
            </a:r>
          </a:p>
        </p:txBody>
      </p:sp>
      <p:sp>
        <p:nvSpPr>
          <p:cNvPr id="4" name="Slide Number Placeholder 3"/>
          <p:cNvSpPr>
            <a:spLocks noGrp="1"/>
          </p:cNvSpPr>
          <p:nvPr>
            <p:ph type="sldNum" sz="quarter" idx="10"/>
          </p:nvPr>
        </p:nvSpPr>
        <p:spPr/>
        <p:txBody>
          <a:bodyPr/>
          <a:lstStyle/>
          <a:p>
            <a:fld id="{E3B36274-F2B9-4C45-BBB4-0EDF4CD651A7}" type="slidenum">
              <a:rPr lang="en-US" smtClean="0"/>
              <a:t>23</a:t>
            </a:fld>
            <a:endParaRPr lang="en-US"/>
          </a:p>
        </p:txBody>
      </p:sp>
    </p:spTree>
    <p:extLst>
      <p:ext uri="{BB962C8B-B14F-4D97-AF65-F5344CB8AC3E}">
        <p14:creationId xmlns:p14="http://schemas.microsoft.com/office/powerpoint/2010/main" val="3182329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a:t>
            </a:r>
          </a:p>
          <a:p>
            <a:r>
              <a:rPr lang="en-US" dirty="0"/>
              <a:t>Icteric</a:t>
            </a:r>
          </a:p>
          <a:p>
            <a:r>
              <a:rPr lang="en-US" dirty="0"/>
              <a:t>Hemolyzed</a:t>
            </a:r>
          </a:p>
          <a:p>
            <a:r>
              <a:rPr lang="en-US" dirty="0"/>
              <a:t>Lipemic</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24</a:t>
            </a:fld>
            <a:endParaRPr lang="en-US"/>
          </a:p>
        </p:txBody>
      </p:sp>
    </p:spTree>
    <p:extLst>
      <p:ext uri="{BB962C8B-B14F-4D97-AF65-F5344CB8AC3E}">
        <p14:creationId xmlns:p14="http://schemas.microsoft.com/office/powerpoint/2010/main" val="3007003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a:t>
            </a:r>
          </a:p>
          <a:p>
            <a:r>
              <a:rPr lang="en-US" dirty="0"/>
              <a:t>Regulation</a:t>
            </a:r>
          </a:p>
          <a:p>
            <a:r>
              <a:rPr lang="en-US" dirty="0"/>
              <a:t>Defense</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27</a:t>
            </a:fld>
            <a:endParaRPr lang="en-US"/>
          </a:p>
        </p:txBody>
      </p:sp>
    </p:spTree>
    <p:extLst>
      <p:ext uri="{BB962C8B-B14F-4D97-AF65-F5344CB8AC3E}">
        <p14:creationId xmlns:p14="http://schemas.microsoft.com/office/powerpoint/2010/main" val="3236511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Hemoglobin</a:t>
            </a:r>
          </a:p>
          <a:p>
            <a:r>
              <a:rPr lang="en-US" dirty="0"/>
              <a:t>Four </a:t>
            </a:r>
          </a:p>
          <a:p>
            <a:r>
              <a:rPr lang="en-US" dirty="0"/>
              <a:t>One</a:t>
            </a:r>
          </a:p>
          <a:p>
            <a:r>
              <a:rPr lang="en-US" dirty="0"/>
              <a:t>Four</a:t>
            </a:r>
          </a:p>
          <a:p>
            <a:r>
              <a:rPr lang="en-US" b="1" dirty="0"/>
              <a:t>Hemoglobin with oxygen bound to it</a:t>
            </a:r>
          </a:p>
          <a:p>
            <a:r>
              <a:rPr lang="en-US" dirty="0"/>
              <a:t>When hemoglobin gives up its oxygen</a:t>
            </a:r>
          </a:p>
          <a:p>
            <a:endParaRPr lang="en-US"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28</a:t>
            </a:fld>
            <a:endParaRPr lang="en-US"/>
          </a:p>
        </p:txBody>
      </p:sp>
    </p:spTree>
    <p:extLst>
      <p:ext uri="{BB962C8B-B14F-4D97-AF65-F5344CB8AC3E}">
        <p14:creationId xmlns:p14="http://schemas.microsoft.com/office/powerpoint/2010/main" val="3869460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Nutrients</a:t>
            </a:r>
          </a:p>
          <a:p>
            <a:r>
              <a:rPr lang="en-US" dirty="0"/>
              <a:t>Waste</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29</a:t>
            </a:fld>
            <a:endParaRPr lang="en-US"/>
          </a:p>
        </p:txBody>
      </p:sp>
    </p:spTree>
    <p:extLst>
      <p:ext uri="{BB962C8B-B14F-4D97-AF65-F5344CB8AC3E}">
        <p14:creationId xmlns:p14="http://schemas.microsoft.com/office/powerpoint/2010/main" val="1614840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a:t>
            </a:r>
          </a:p>
          <a:p>
            <a:r>
              <a:rPr lang="en-US" b="1" dirty="0"/>
              <a:t>Less plasma in the bloodstream</a:t>
            </a:r>
            <a:r>
              <a:rPr lang="en-US" dirty="0"/>
              <a:t>, cells are more concentrated (vomiting, diarrhea, profuse sweating, other pathologic conditions</a:t>
            </a:r>
          </a:p>
          <a:p>
            <a:r>
              <a:rPr lang="en-US" dirty="0"/>
              <a:t>Extra plasma in the bloodstream; excessive SQ fluids</a:t>
            </a:r>
          </a:p>
        </p:txBody>
      </p:sp>
      <p:sp>
        <p:nvSpPr>
          <p:cNvPr id="4" name="Slide Number Placeholder 3"/>
          <p:cNvSpPr>
            <a:spLocks noGrp="1"/>
          </p:cNvSpPr>
          <p:nvPr>
            <p:ph type="sldNum" sz="quarter" idx="10"/>
          </p:nvPr>
        </p:nvSpPr>
        <p:spPr/>
        <p:txBody>
          <a:bodyPr/>
          <a:lstStyle/>
          <a:p>
            <a:fld id="{E3B36274-F2B9-4C45-BBB4-0EDF4CD651A7}" type="slidenum">
              <a:rPr lang="en-US" smtClean="0"/>
              <a:t>30</a:t>
            </a:fld>
            <a:endParaRPr lang="en-US"/>
          </a:p>
        </p:txBody>
      </p:sp>
    </p:spTree>
    <p:extLst>
      <p:ext uri="{BB962C8B-B14F-4D97-AF65-F5344CB8AC3E}">
        <p14:creationId xmlns:p14="http://schemas.microsoft.com/office/powerpoint/2010/main" val="3988015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7.35-7.45</a:t>
            </a:r>
          </a:p>
          <a:p>
            <a:r>
              <a:rPr lang="en-US" dirty="0"/>
              <a:t>Arterial blood</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31</a:t>
            </a:fld>
            <a:endParaRPr lang="en-US"/>
          </a:p>
        </p:txBody>
      </p:sp>
    </p:spTree>
    <p:extLst>
      <p:ext uri="{BB962C8B-B14F-4D97-AF65-F5344CB8AC3E}">
        <p14:creationId xmlns:p14="http://schemas.microsoft.com/office/powerpoint/2010/main" val="2132642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WBCs</a:t>
            </a:r>
          </a:p>
          <a:p>
            <a:r>
              <a:rPr lang="en-US" dirty="0"/>
              <a:t>Platelets</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32</a:t>
            </a:fld>
            <a:endParaRPr lang="en-US"/>
          </a:p>
        </p:txBody>
      </p:sp>
    </p:spTree>
    <p:extLst>
      <p:ext uri="{BB962C8B-B14F-4D97-AF65-F5344CB8AC3E}">
        <p14:creationId xmlns:p14="http://schemas.microsoft.com/office/powerpoint/2010/main" val="416331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Hematopoiesis</a:t>
            </a:r>
          </a:p>
          <a:p>
            <a:r>
              <a:rPr lang="en-US" dirty="0"/>
              <a:t>Liver and spleen</a:t>
            </a:r>
          </a:p>
          <a:p>
            <a:r>
              <a:rPr lang="en-US" dirty="0"/>
              <a:t>Red bone marrow</a:t>
            </a:r>
          </a:p>
          <a:p>
            <a:r>
              <a:rPr lang="en-US" dirty="0"/>
              <a:t>Red bone marrow (skull, ribs, sternum, vertebral column, pelvis, proximal ends of femurs.)</a:t>
            </a:r>
          </a:p>
        </p:txBody>
      </p:sp>
      <p:sp>
        <p:nvSpPr>
          <p:cNvPr id="4" name="Slide Number Placeholder 3"/>
          <p:cNvSpPr>
            <a:spLocks noGrp="1"/>
          </p:cNvSpPr>
          <p:nvPr>
            <p:ph type="sldNum" sz="quarter" idx="10"/>
          </p:nvPr>
        </p:nvSpPr>
        <p:spPr/>
        <p:txBody>
          <a:bodyPr/>
          <a:lstStyle/>
          <a:p>
            <a:fld id="{E3B36274-F2B9-4C45-BBB4-0EDF4CD651A7}" type="slidenum">
              <a:rPr lang="en-US" smtClean="0"/>
              <a:t>3</a:t>
            </a:fld>
            <a:endParaRPr lang="en-US"/>
          </a:p>
        </p:txBody>
      </p:sp>
    </p:spTree>
    <p:extLst>
      <p:ext uri="{BB962C8B-B14F-4D97-AF65-F5344CB8AC3E}">
        <p14:creationId xmlns:p14="http://schemas.microsoft.com/office/powerpoint/2010/main" val="1426522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Oxygen</a:t>
            </a:r>
          </a:p>
          <a:p>
            <a:r>
              <a:rPr lang="en-US" dirty="0"/>
              <a:t>Heme</a:t>
            </a:r>
          </a:p>
          <a:p>
            <a:r>
              <a:rPr lang="en-US" dirty="0"/>
              <a:t>Globin</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34</a:t>
            </a:fld>
            <a:endParaRPr lang="en-US"/>
          </a:p>
        </p:txBody>
      </p:sp>
    </p:spTree>
    <p:extLst>
      <p:ext uri="{BB962C8B-B14F-4D97-AF65-F5344CB8AC3E}">
        <p14:creationId xmlns:p14="http://schemas.microsoft.com/office/powerpoint/2010/main" val="4018100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Oxygen</a:t>
            </a:r>
          </a:p>
          <a:p>
            <a:r>
              <a:rPr lang="en-US" dirty="0"/>
              <a:t>Oxyhemoglobin: carrying O2</a:t>
            </a:r>
          </a:p>
          <a:p>
            <a:r>
              <a:rPr lang="en-US" dirty="0"/>
              <a:t>Deoxyhemoglobin: having given up O2</a:t>
            </a:r>
          </a:p>
        </p:txBody>
      </p:sp>
      <p:sp>
        <p:nvSpPr>
          <p:cNvPr id="4" name="Slide Number Placeholder 3"/>
          <p:cNvSpPr>
            <a:spLocks noGrp="1"/>
          </p:cNvSpPr>
          <p:nvPr>
            <p:ph type="sldNum" sz="quarter" idx="10"/>
          </p:nvPr>
        </p:nvSpPr>
        <p:spPr/>
        <p:txBody>
          <a:bodyPr/>
          <a:lstStyle/>
          <a:p>
            <a:fld id="{E3B36274-F2B9-4C45-BBB4-0EDF4CD651A7}" type="slidenum">
              <a:rPr lang="en-US" smtClean="0"/>
              <a:t>37</a:t>
            </a:fld>
            <a:endParaRPr lang="en-US"/>
          </a:p>
        </p:txBody>
      </p:sp>
    </p:spTree>
    <p:extLst>
      <p:ext uri="{BB962C8B-B14F-4D97-AF65-F5344CB8AC3E}">
        <p14:creationId xmlns:p14="http://schemas.microsoft.com/office/powerpoint/2010/main" val="1026943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aging</a:t>
            </a:r>
          </a:p>
          <a:p>
            <a:r>
              <a:rPr lang="en-US" dirty="0"/>
              <a:t>120</a:t>
            </a:r>
          </a:p>
          <a:p>
            <a:r>
              <a:rPr lang="en-US" dirty="0"/>
              <a:t>68</a:t>
            </a:r>
          </a:p>
          <a:p>
            <a:r>
              <a:rPr lang="en-US" dirty="0"/>
              <a:t>They are replaced by young RBCs from the red bone marrow </a:t>
            </a:r>
          </a:p>
        </p:txBody>
      </p:sp>
      <p:sp>
        <p:nvSpPr>
          <p:cNvPr id="4" name="Slide Number Placeholder 3"/>
          <p:cNvSpPr>
            <a:spLocks noGrp="1"/>
          </p:cNvSpPr>
          <p:nvPr>
            <p:ph type="sldNum" sz="quarter" idx="10"/>
          </p:nvPr>
        </p:nvSpPr>
        <p:spPr/>
        <p:txBody>
          <a:bodyPr/>
          <a:lstStyle/>
          <a:p>
            <a:fld id="{E3B36274-F2B9-4C45-BBB4-0EDF4CD651A7}" type="slidenum">
              <a:rPr lang="en-US" smtClean="0"/>
              <a:t>39</a:t>
            </a:fld>
            <a:endParaRPr lang="en-US"/>
          </a:p>
        </p:txBody>
      </p:sp>
    </p:spTree>
    <p:extLst>
      <p:ext uri="{BB962C8B-B14F-4D97-AF65-F5344CB8AC3E}">
        <p14:creationId xmlns:p14="http://schemas.microsoft.com/office/powerpoint/2010/main" val="2429635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Hemoglobin</a:t>
            </a:r>
          </a:p>
          <a:p>
            <a:r>
              <a:rPr lang="en-US" dirty="0"/>
              <a:t>Unconjugated</a:t>
            </a:r>
          </a:p>
          <a:p>
            <a:r>
              <a:rPr lang="en-US" dirty="0" err="1"/>
              <a:t>Haptaglobin</a:t>
            </a:r>
            <a:endParaRPr lang="en-US" dirty="0"/>
          </a:p>
          <a:p>
            <a:r>
              <a:rPr lang="en-US" dirty="0"/>
              <a:t>Liver</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40</a:t>
            </a:fld>
            <a:endParaRPr lang="en-US"/>
          </a:p>
        </p:txBody>
      </p:sp>
    </p:spTree>
    <p:extLst>
      <p:ext uri="{BB962C8B-B14F-4D97-AF65-F5344CB8AC3E}">
        <p14:creationId xmlns:p14="http://schemas.microsoft.com/office/powerpoint/2010/main" val="734182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Iron</a:t>
            </a:r>
          </a:p>
          <a:p>
            <a:r>
              <a:rPr lang="en-US" dirty="0"/>
              <a:t>Bilirubin</a:t>
            </a:r>
          </a:p>
          <a:p>
            <a:r>
              <a:rPr lang="en-US" dirty="0"/>
              <a:t>Bilirubin</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41</a:t>
            </a:fld>
            <a:endParaRPr lang="en-US"/>
          </a:p>
        </p:txBody>
      </p:sp>
    </p:spTree>
    <p:extLst>
      <p:ext uri="{BB962C8B-B14F-4D97-AF65-F5344CB8AC3E}">
        <p14:creationId xmlns:p14="http://schemas.microsoft.com/office/powerpoint/2010/main" val="431411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Urobilinogen</a:t>
            </a:r>
          </a:p>
          <a:p>
            <a:r>
              <a:rPr lang="en-US" dirty="0"/>
              <a:t>Urobilin</a:t>
            </a:r>
          </a:p>
          <a:p>
            <a:r>
              <a:rPr lang="en-US" dirty="0" err="1"/>
              <a:t>Stercobilin</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42</a:t>
            </a:fld>
            <a:endParaRPr lang="en-US"/>
          </a:p>
        </p:txBody>
      </p:sp>
    </p:spTree>
    <p:extLst>
      <p:ext uri="{BB962C8B-B14F-4D97-AF65-F5344CB8AC3E}">
        <p14:creationId xmlns:p14="http://schemas.microsoft.com/office/powerpoint/2010/main" val="3256436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Haptoglobin</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43</a:t>
            </a:fld>
            <a:endParaRPr lang="en-US"/>
          </a:p>
        </p:txBody>
      </p:sp>
    </p:spTree>
    <p:extLst>
      <p:ext uri="{BB962C8B-B14F-4D97-AF65-F5344CB8AC3E}">
        <p14:creationId xmlns:p14="http://schemas.microsoft.com/office/powerpoint/2010/main" val="1971521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Hemoglobinemia</a:t>
            </a:r>
            <a:endParaRPr lang="en-US" dirty="0"/>
          </a:p>
          <a:p>
            <a:r>
              <a:rPr lang="en-US" dirty="0"/>
              <a:t>Hemoglobinuria</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44</a:t>
            </a:fld>
            <a:endParaRPr lang="en-US"/>
          </a:p>
        </p:txBody>
      </p:sp>
    </p:spTree>
    <p:extLst>
      <p:ext uri="{BB962C8B-B14F-4D97-AF65-F5344CB8AC3E}">
        <p14:creationId xmlns:p14="http://schemas.microsoft.com/office/powerpoint/2010/main" val="417417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a:t>
            </a:r>
          </a:p>
          <a:p>
            <a:r>
              <a:rPr lang="en-US" dirty="0"/>
              <a:t>Blue</a:t>
            </a:r>
          </a:p>
        </p:txBody>
      </p:sp>
      <p:sp>
        <p:nvSpPr>
          <p:cNvPr id="4" name="Slide Number Placeholder 3"/>
          <p:cNvSpPr>
            <a:spLocks noGrp="1"/>
          </p:cNvSpPr>
          <p:nvPr>
            <p:ph type="sldNum" sz="quarter" idx="10"/>
          </p:nvPr>
        </p:nvSpPr>
        <p:spPr/>
        <p:txBody>
          <a:bodyPr/>
          <a:lstStyle/>
          <a:p>
            <a:fld id="{E3B36274-F2B9-4C45-BBB4-0EDF4CD651A7}" type="slidenum">
              <a:rPr lang="en-US" smtClean="0"/>
              <a:t>48</a:t>
            </a:fld>
            <a:endParaRPr lang="en-US"/>
          </a:p>
        </p:txBody>
      </p:sp>
    </p:spTree>
    <p:extLst>
      <p:ext uri="{BB962C8B-B14F-4D97-AF65-F5344CB8AC3E}">
        <p14:creationId xmlns:p14="http://schemas.microsoft.com/office/powerpoint/2010/main" val="3976441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a:t>
            </a:r>
          </a:p>
          <a:p>
            <a:r>
              <a:rPr lang="en-US" dirty="0"/>
              <a:t>Red</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49</a:t>
            </a:fld>
            <a:endParaRPr lang="en-US"/>
          </a:p>
        </p:txBody>
      </p:sp>
    </p:spTree>
    <p:extLst>
      <p:ext uri="{BB962C8B-B14F-4D97-AF65-F5344CB8AC3E}">
        <p14:creationId xmlns:p14="http://schemas.microsoft.com/office/powerpoint/2010/main" val="73056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Erythropoiesis</a:t>
            </a:r>
          </a:p>
          <a:p>
            <a:r>
              <a:rPr lang="en-US" dirty="0"/>
              <a:t>Leukopoiesis</a:t>
            </a:r>
          </a:p>
          <a:p>
            <a:r>
              <a:rPr lang="en-US" dirty="0"/>
              <a:t>Thrombopoiesis</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4</a:t>
            </a:fld>
            <a:endParaRPr lang="en-US"/>
          </a:p>
        </p:txBody>
      </p:sp>
    </p:spTree>
    <p:extLst>
      <p:ext uri="{BB962C8B-B14F-4D97-AF65-F5344CB8AC3E}">
        <p14:creationId xmlns:p14="http://schemas.microsoft.com/office/powerpoint/2010/main" val="951699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Punctate</a:t>
            </a:r>
          </a:p>
          <a:p>
            <a:endParaRPr lang="en-US"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50</a:t>
            </a:fld>
            <a:endParaRPr lang="en-US"/>
          </a:p>
        </p:txBody>
      </p:sp>
    </p:spTree>
    <p:extLst>
      <p:ext uri="{BB962C8B-B14F-4D97-AF65-F5344CB8AC3E}">
        <p14:creationId xmlns:p14="http://schemas.microsoft.com/office/powerpoint/2010/main" val="573901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a:t>
            </a:r>
          </a:p>
          <a:p>
            <a:r>
              <a:rPr lang="en-US" dirty="0"/>
              <a:t>Red</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51</a:t>
            </a:fld>
            <a:endParaRPr lang="en-US"/>
          </a:p>
        </p:txBody>
      </p:sp>
    </p:spTree>
    <p:extLst>
      <p:ext uri="{BB962C8B-B14F-4D97-AF65-F5344CB8AC3E}">
        <p14:creationId xmlns:p14="http://schemas.microsoft.com/office/powerpoint/2010/main" val="119429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Erythropoietin; EPO;</a:t>
            </a:r>
          </a:p>
          <a:p>
            <a:r>
              <a:rPr lang="en-US" dirty="0"/>
              <a:t> kidneys (peritubular interstitial cells)</a:t>
            </a:r>
          </a:p>
          <a:p>
            <a:r>
              <a:rPr lang="en-US" dirty="0"/>
              <a:t>Regulated by the blood oxygen levels in the kidney</a:t>
            </a:r>
          </a:p>
        </p:txBody>
      </p:sp>
      <p:sp>
        <p:nvSpPr>
          <p:cNvPr id="4" name="Slide Number Placeholder 3"/>
          <p:cNvSpPr>
            <a:spLocks noGrp="1"/>
          </p:cNvSpPr>
          <p:nvPr>
            <p:ph type="sldNum" sz="quarter" idx="10"/>
          </p:nvPr>
        </p:nvSpPr>
        <p:spPr/>
        <p:txBody>
          <a:bodyPr/>
          <a:lstStyle/>
          <a:p>
            <a:fld id="{E3B36274-F2B9-4C45-BBB4-0EDF4CD651A7}" type="slidenum">
              <a:rPr lang="en-US" smtClean="0"/>
              <a:t>7</a:t>
            </a:fld>
            <a:endParaRPr lang="en-US"/>
          </a:p>
        </p:txBody>
      </p:sp>
    </p:spTree>
    <p:extLst>
      <p:ext uri="{BB962C8B-B14F-4D97-AF65-F5344CB8AC3E}">
        <p14:creationId xmlns:p14="http://schemas.microsoft.com/office/powerpoint/2010/main" val="373588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 pallor</a:t>
            </a:r>
          </a:p>
        </p:txBody>
      </p:sp>
      <p:sp>
        <p:nvSpPr>
          <p:cNvPr id="4" name="Slide Number Placeholder 3"/>
          <p:cNvSpPr>
            <a:spLocks noGrp="1"/>
          </p:cNvSpPr>
          <p:nvPr>
            <p:ph type="sldNum" sz="quarter" idx="10"/>
          </p:nvPr>
        </p:nvSpPr>
        <p:spPr/>
        <p:txBody>
          <a:bodyPr/>
          <a:lstStyle/>
          <a:p>
            <a:fld id="{E3B36274-F2B9-4C45-BBB4-0EDF4CD651A7}" type="slidenum">
              <a:rPr lang="en-US" smtClean="0"/>
              <a:t>12</a:t>
            </a:fld>
            <a:endParaRPr lang="en-US"/>
          </a:p>
        </p:txBody>
      </p:sp>
    </p:spTree>
    <p:extLst>
      <p:ext uri="{BB962C8B-B14F-4D97-AF65-F5344CB8AC3E}">
        <p14:creationId xmlns:p14="http://schemas.microsoft.com/office/powerpoint/2010/main" val="68457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 pallor</a:t>
            </a:r>
          </a:p>
        </p:txBody>
      </p:sp>
      <p:sp>
        <p:nvSpPr>
          <p:cNvPr id="4" name="Slide Number Placeholder 3"/>
          <p:cNvSpPr>
            <a:spLocks noGrp="1"/>
          </p:cNvSpPr>
          <p:nvPr>
            <p:ph type="sldNum" sz="quarter" idx="10"/>
          </p:nvPr>
        </p:nvSpPr>
        <p:spPr/>
        <p:txBody>
          <a:bodyPr/>
          <a:lstStyle/>
          <a:p>
            <a:fld id="{E3B36274-F2B9-4C45-BBB4-0EDF4CD651A7}" type="slidenum">
              <a:rPr lang="en-US" smtClean="0"/>
              <a:t>13</a:t>
            </a:fld>
            <a:endParaRPr lang="en-US"/>
          </a:p>
        </p:txBody>
      </p:sp>
    </p:spTree>
    <p:extLst>
      <p:ext uri="{BB962C8B-B14F-4D97-AF65-F5344CB8AC3E}">
        <p14:creationId xmlns:p14="http://schemas.microsoft.com/office/powerpoint/2010/main" val="2915736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Platelets</a:t>
            </a:r>
          </a:p>
          <a:p>
            <a:r>
              <a:rPr lang="en-US" dirty="0"/>
              <a:t>7</a:t>
            </a:r>
          </a:p>
        </p:txBody>
      </p:sp>
      <p:sp>
        <p:nvSpPr>
          <p:cNvPr id="4" name="Slide Number Placeholder 3"/>
          <p:cNvSpPr>
            <a:spLocks noGrp="1"/>
          </p:cNvSpPr>
          <p:nvPr>
            <p:ph type="sldNum" sz="quarter" idx="10"/>
          </p:nvPr>
        </p:nvSpPr>
        <p:spPr/>
        <p:txBody>
          <a:bodyPr/>
          <a:lstStyle/>
          <a:p>
            <a:fld id="{E3B36274-F2B9-4C45-BBB4-0EDF4CD651A7}" type="slidenum">
              <a:rPr lang="en-US" smtClean="0"/>
              <a:t>16</a:t>
            </a:fld>
            <a:endParaRPr lang="en-US"/>
          </a:p>
        </p:txBody>
      </p:sp>
    </p:spTree>
    <p:extLst>
      <p:ext uri="{BB962C8B-B14F-4D97-AF65-F5344CB8AC3E}">
        <p14:creationId xmlns:p14="http://schemas.microsoft.com/office/powerpoint/2010/main" val="2026481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Connective tissue</a:t>
            </a:r>
          </a:p>
          <a:p>
            <a:r>
              <a:rPr lang="en-US" dirty="0"/>
              <a:t>Whole blood</a:t>
            </a:r>
          </a:p>
          <a:p>
            <a:r>
              <a:rPr lang="en-US" dirty="0"/>
              <a:t>Peripheral blood</a:t>
            </a:r>
          </a:p>
          <a:p>
            <a:r>
              <a:rPr lang="en-US" dirty="0"/>
              <a:t>This is where you will obtain your animals blood samples from</a:t>
            </a:r>
          </a:p>
        </p:txBody>
      </p:sp>
      <p:sp>
        <p:nvSpPr>
          <p:cNvPr id="4" name="Slide Number Placeholder 3"/>
          <p:cNvSpPr>
            <a:spLocks noGrp="1"/>
          </p:cNvSpPr>
          <p:nvPr>
            <p:ph type="sldNum" sz="quarter" idx="10"/>
          </p:nvPr>
        </p:nvSpPr>
        <p:spPr/>
        <p:txBody>
          <a:bodyPr/>
          <a:lstStyle/>
          <a:p>
            <a:fld id="{E3B36274-F2B9-4C45-BBB4-0EDF4CD651A7}" type="slidenum">
              <a:rPr lang="en-US" smtClean="0"/>
              <a:t>19</a:t>
            </a:fld>
            <a:endParaRPr lang="en-US"/>
          </a:p>
        </p:txBody>
      </p:sp>
    </p:spTree>
    <p:extLst>
      <p:ext uri="{BB962C8B-B14F-4D97-AF65-F5344CB8AC3E}">
        <p14:creationId xmlns:p14="http://schemas.microsoft.com/office/powerpoint/2010/main" val="192345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Plasma</a:t>
            </a:r>
          </a:p>
          <a:p>
            <a:r>
              <a:rPr lang="en-US" dirty="0"/>
              <a:t>Primarily water and various solutes</a:t>
            </a:r>
          </a:p>
          <a:p>
            <a:r>
              <a:rPr lang="en-US" dirty="0"/>
              <a:t>RBCs erythrocytes, leukocytes, platelets</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20</a:t>
            </a:fld>
            <a:endParaRPr lang="en-US"/>
          </a:p>
        </p:txBody>
      </p:sp>
    </p:spTree>
    <p:extLst>
      <p:ext uri="{BB962C8B-B14F-4D97-AF65-F5344CB8AC3E}">
        <p14:creationId xmlns:p14="http://schemas.microsoft.com/office/powerpoint/2010/main" val="85616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7/12/2021</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7/12/2021</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1733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7/12/2021</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8875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7/12/2021</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7/12/2021</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5916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3829175-527E-46A3-863C-1BB1F163B849}" type="datetimeFigureOut">
              <a:rPr lang="en-US" smtClean="0"/>
              <a:t>7/12/2021</a:t>
            </a:fld>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83829175-527E-46A3-863C-1BB1F163B849}" type="datetimeFigureOut">
              <a:rPr lang="en-US" smtClean="0"/>
              <a:t>7/12/2021</a:t>
            </a:fld>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3829175-527E-46A3-863C-1BB1F163B849}" type="datetimeFigureOut">
              <a:rPr lang="en-US" smtClean="0"/>
              <a:t>7/12/2021</a:t>
            </a:fld>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83829175-527E-46A3-863C-1BB1F163B849}" type="datetimeFigureOut">
              <a:rPr lang="en-US" smtClean="0"/>
              <a:t>7/12/2021</a:t>
            </a:fld>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Footer Placeholder 8"/>
          <p:cNvSpPr>
            <a:spLocks noGrp="1"/>
          </p:cNvSpPr>
          <p:nvPr>
            <p:ph type="ftr" sz="quarter" idx="11"/>
          </p:nvPr>
        </p:nvSpPr>
        <p:spPr/>
        <p:txBody>
          <a:bodyPr/>
          <a:lstStyle/>
          <a:p>
            <a:r>
              <a:rPr lang="en-US" dirty="0"/>
              <a:t>Add a footer</a:t>
            </a:r>
          </a:p>
        </p:txBody>
      </p:sp>
      <p:sp>
        <p:nvSpPr>
          <p:cNvPr id="8" name="Date Placeholder 7"/>
          <p:cNvSpPr>
            <a:spLocks noGrp="1"/>
          </p:cNvSpPr>
          <p:nvPr>
            <p:ph type="dt" sz="half" idx="10"/>
          </p:nvPr>
        </p:nvSpPr>
        <p:spPr/>
        <p:txBody>
          <a:bodyPr/>
          <a:lstStyle/>
          <a:p>
            <a:fld id="{83829175-527E-46A3-863C-1BB1F163B849}" type="datetimeFigureOut">
              <a:rPr lang="en-US" smtClean="0"/>
              <a:pPr/>
              <a:t>7/12/2021</a:t>
            </a:fld>
            <a:endParaRPr lang="en-US"/>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39136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5" name="Rectangle 4"/>
          <p:cNvSpPr/>
          <p:nvPr/>
        </p:nvSpPr>
        <p:spPr>
          <a:xfrm>
            <a:off x="5103812" y="457200"/>
            <a:ext cx="66294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7738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32" name="Group 31"/>
          <p:cNvGrpSpPr/>
          <p:nvPr/>
        </p:nvGrpSpPr>
        <p:grpSpPr>
          <a:xfrm>
            <a:off x="-1" y="0"/>
            <a:ext cx="12188825"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p:spPr>
          <p:txBody>
            <a:bodyPr wrap="none" anchor="ctr"/>
            <a:lstStyle/>
            <a:p>
              <a:pPr algn="ctr"/>
              <a:endParaRPr kumimoji="1" lang="en-US" sz="2400">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p:spPr>
          <p:txBody>
            <a:bodyPr wrap="none" anchor="ctr"/>
            <a:lstStyle/>
            <a:p>
              <a:pPr algn="ctr"/>
              <a:endParaRPr kumimoji="1" lang="en-US" sz="2400">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7/12/2021</a:t>
            </a:fld>
            <a:endParaRPr lang="en-US"/>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5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Hematology</a:t>
            </a:r>
          </a:p>
        </p:txBody>
      </p:sp>
      <p:sp>
        <p:nvSpPr>
          <p:cNvPr id="3" name="Subtitle 2"/>
          <p:cNvSpPr>
            <a:spLocks noGrp="1"/>
          </p:cNvSpPr>
          <p:nvPr>
            <p:ph type="subTitle" idx="1"/>
          </p:nvPr>
        </p:nvSpPr>
        <p:spPr>
          <a:xfrm>
            <a:off x="1522413" y="4953000"/>
            <a:ext cx="8229600" cy="1600200"/>
          </a:xfrm>
        </p:spPr>
        <p:txBody>
          <a:bodyPr>
            <a:normAutofit/>
          </a:bodyPr>
          <a:lstStyle/>
          <a:p>
            <a:endParaRPr lang="en-US" dirty="0"/>
          </a:p>
          <a:p>
            <a:r>
              <a:rPr lang="en-US" dirty="0"/>
              <a:t>READ: </a:t>
            </a:r>
          </a:p>
          <a:p>
            <a:r>
              <a:rPr lang="en-US" dirty="0"/>
              <a:t>Chapter 12 A&amp;P</a:t>
            </a:r>
          </a:p>
          <a:p>
            <a:r>
              <a:rPr lang="en-US" dirty="0"/>
              <a:t>Chapter 2 Lab Pro</a:t>
            </a:r>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2298-82FF-4485-A763-A02692882FC2}"/>
              </a:ext>
            </a:extLst>
          </p:cNvPr>
          <p:cNvSpPr>
            <a:spLocks noGrp="1"/>
          </p:cNvSpPr>
          <p:nvPr>
            <p:ph type="title"/>
          </p:nvPr>
        </p:nvSpPr>
        <p:spPr/>
        <p:txBody>
          <a:bodyPr/>
          <a:lstStyle/>
          <a:p>
            <a:r>
              <a:rPr lang="en-US" dirty="0"/>
              <a:t>Morphological Changes During Maturation, continued…</a:t>
            </a:r>
          </a:p>
        </p:txBody>
      </p:sp>
      <p:sp>
        <p:nvSpPr>
          <p:cNvPr id="3" name="Content Placeholder 2">
            <a:extLst>
              <a:ext uri="{FF2B5EF4-FFF2-40B4-BE49-F238E27FC236}">
                <a16:creationId xmlns:a16="http://schemas.microsoft.com/office/drawing/2014/main" id="{BE3D2530-53F6-4280-9F44-20F24B2965EB}"/>
              </a:ext>
            </a:extLst>
          </p:cNvPr>
          <p:cNvSpPr>
            <a:spLocks noGrp="1"/>
          </p:cNvSpPr>
          <p:nvPr>
            <p:ph idx="1"/>
          </p:nvPr>
        </p:nvSpPr>
        <p:spPr>
          <a:xfrm>
            <a:off x="1522414" y="1828800"/>
            <a:ext cx="5562598" cy="4191000"/>
          </a:xfrm>
        </p:spPr>
        <p:txBody>
          <a:bodyPr/>
          <a:lstStyle/>
          <a:p>
            <a:r>
              <a:rPr lang="en-US" b="1" u="sng" dirty="0" err="1"/>
              <a:t>Rubricyte</a:t>
            </a:r>
            <a:endParaRPr lang="en-US" b="1" u="sng" dirty="0"/>
          </a:p>
          <a:p>
            <a:pPr lvl="1"/>
            <a:r>
              <a:rPr lang="en-US" dirty="0"/>
              <a:t>Smaller still with either a basophilic or slightly purple cytoplasm as it begins to acquire the hemoglobin molecules</a:t>
            </a:r>
          </a:p>
          <a:p>
            <a:pPr lvl="1"/>
            <a:endParaRPr lang="en-US" dirty="0"/>
          </a:p>
          <a:p>
            <a:r>
              <a:rPr lang="en-US" b="1" u="sng" dirty="0"/>
              <a:t>Metarubricyte</a:t>
            </a:r>
          </a:p>
          <a:p>
            <a:pPr lvl="1"/>
            <a:r>
              <a:rPr lang="en-US" dirty="0"/>
              <a:t>Cytoplasm is similar in color to mature RBC</a:t>
            </a:r>
          </a:p>
          <a:p>
            <a:pPr lvl="1"/>
            <a:r>
              <a:rPr lang="en-US" dirty="0"/>
              <a:t>Nucleus is now considered</a:t>
            </a:r>
            <a:r>
              <a:rPr lang="en-US" b="1" u="sng" dirty="0"/>
              <a:t> pyknotic </a:t>
            </a:r>
            <a:r>
              <a:rPr lang="en-US" dirty="0"/>
              <a:t>(more dense) and stains dark blue</a:t>
            </a:r>
          </a:p>
          <a:p>
            <a:pPr lvl="1"/>
            <a:r>
              <a:rPr lang="en-US" b="1" u="sng" dirty="0"/>
              <a:t>Polychromasia</a:t>
            </a:r>
            <a:r>
              <a:rPr lang="en-US" dirty="0"/>
              <a:t> may be seen here</a:t>
            </a:r>
          </a:p>
        </p:txBody>
      </p:sp>
      <p:pic>
        <p:nvPicPr>
          <p:cNvPr id="5" name="Picture 4">
            <a:extLst>
              <a:ext uri="{FF2B5EF4-FFF2-40B4-BE49-F238E27FC236}">
                <a16:creationId xmlns:a16="http://schemas.microsoft.com/office/drawing/2014/main" id="{D36C574F-A8EC-47A3-9A88-998D9C975B94}"/>
              </a:ext>
            </a:extLst>
          </p:cNvPr>
          <p:cNvPicPr>
            <a:picLocks noChangeAspect="1"/>
          </p:cNvPicPr>
          <p:nvPr/>
        </p:nvPicPr>
        <p:blipFill rotWithShape="1">
          <a:blip r:embed="rId2">
            <a:extLst>
              <a:ext uri="{28A0092B-C50C-407E-A947-70E740481C1C}">
                <a14:useLocalDpi xmlns:a14="http://schemas.microsoft.com/office/drawing/2010/main" val="0"/>
              </a:ext>
            </a:extLst>
          </a:blip>
          <a:srcRect l="33109" r="30697"/>
          <a:stretch/>
        </p:blipFill>
        <p:spPr>
          <a:xfrm>
            <a:off x="7389812" y="1524000"/>
            <a:ext cx="3475282" cy="2230284"/>
          </a:xfrm>
          <a:prstGeom prst="rect">
            <a:avLst/>
          </a:prstGeom>
        </p:spPr>
      </p:pic>
      <p:pic>
        <p:nvPicPr>
          <p:cNvPr id="7" name="Picture 6">
            <a:extLst>
              <a:ext uri="{FF2B5EF4-FFF2-40B4-BE49-F238E27FC236}">
                <a16:creationId xmlns:a16="http://schemas.microsoft.com/office/drawing/2014/main" id="{920A4C39-9798-46D0-BE37-D553E4110212}"/>
              </a:ext>
            </a:extLst>
          </p:cNvPr>
          <p:cNvPicPr>
            <a:picLocks noChangeAspect="1"/>
          </p:cNvPicPr>
          <p:nvPr/>
        </p:nvPicPr>
        <p:blipFill rotWithShape="1">
          <a:blip r:embed="rId2">
            <a:extLst>
              <a:ext uri="{28A0092B-C50C-407E-A947-70E740481C1C}">
                <a14:useLocalDpi xmlns:a14="http://schemas.microsoft.com/office/drawing/2010/main" val="0"/>
              </a:ext>
            </a:extLst>
          </a:blip>
          <a:srcRect l="66417" t="13641" r="15013"/>
          <a:stretch/>
        </p:blipFill>
        <p:spPr>
          <a:xfrm>
            <a:off x="8210356" y="4267200"/>
            <a:ext cx="1834193" cy="1981200"/>
          </a:xfrm>
          <a:prstGeom prst="rect">
            <a:avLst/>
          </a:prstGeom>
        </p:spPr>
      </p:pic>
    </p:spTree>
    <p:extLst>
      <p:ext uri="{BB962C8B-B14F-4D97-AF65-F5344CB8AC3E}">
        <p14:creationId xmlns:p14="http://schemas.microsoft.com/office/powerpoint/2010/main" val="170874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2298-82FF-4485-A763-A02692882FC2}"/>
              </a:ext>
            </a:extLst>
          </p:cNvPr>
          <p:cNvSpPr>
            <a:spLocks noGrp="1"/>
          </p:cNvSpPr>
          <p:nvPr>
            <p:ph type="title"/>
          </p:nvPr>
        </p:nvSpPr>
        <p:spPr/>
        <p:txBody>
          <a:bodyPr/>
          <a:lstStyle/>
          <a:p>
            <a:r>
              <a:rPr lang="en-US" dirty="0"/>
              <a:t>Morphological Changes During Maturation, continued…</a:t>
            </a:r>
          </a:p>
        </p:txBody>
      </p:sp>
      <p:sp>
        <p:nvSpPr>
          <p:cNvPr id="3" name="Content Placeholder 2">
            <a:extLst>
              <a:ext uri="{FF2B5EF4-FFF2-40B4-BE49-F238E27FC236}">
                <a16:creationId xmlns:a16="http://schemas.microsoft.com/office/drawing/2014/main" id="{BE3D2530-53F6-4280-9F44-20F24B2965EB}"/>
              </a:ext>
            </a:extLst>
          </p:cNvPr>
          <p:cNvSpPr>
            <a:spLocks noGrp="1"/>
          </p:cNvSpPr>
          <p:nvPr>
            <p:ph idx="1"/>
          </p:nvPr>
        </p:nvSpPr>
        <p:spPr>
          <a:xfrm>
            <a:off x="1501161" y="2286000"/>
            <a:ext cx="5562598" cy="4191000"/>
          </a:xfrm>
        </p:spPr>
        <p:txBody>
          <a:bodyPr>
            <a:normAutofit/>
          </a:bodyPr>
          <a:lstStyle/>
          <a:p>
            <a:r>
              <a:rPr lang="en-US" sz="2800" b="1" u="sng" dirty="0"/>
              <a:t>Reticulocyte</a:t>
            </a:r>
          </a:p>
          <a:p>
            <a:pPr lvl="1"/>
            <a:r>
              <a:rPr lang="en-US" sz="2400" dirty="0"/>
              <a:t>Nucleus is ‘pushed out’ of cell, leaving behind reticulum composed of RNA</a:t>
            </a:r>
          </a:p>
          <a:p>
            <a:pPr lvl="1"/>
            <a:r>
              <a:rPr lang="en-US" sz="2400" dirty="0"/>
              <a:t>Cytoplasm stains slightly blue, and Howell-Jolly bodies may be seen if stained with Wright’s stain.  </a:t>
            </a:r>
          </a:p>
          <a:p>
            <a:pPr lvl="1"/>
            <a:r>
              <a:rPr lang="en-US" sz="2400" dirty="0"/>
              <a:t>Mature RBC is seen after ALL reticulum is lost from reticulocyte.</a:t>
            </a:r>
          </a:p>
          <a:p>
            <a:pPr lvl="1"/>
            <a:endParaRPr lang="en-US" dirty="0"/>
          </a:p>
        </p:txBody>
      </p:sp>
      <p:pic>
        <p:nvPicPr>
          <p:cNvPr id="6" name="Picture 5">
            <a:extLst>
              <a:ext uri="{FF2B5EF4-FFF2-40B4-BE49-F238E27FC236}">
                <a16:creationId xmlns:a16="http://schemas.microsoft.com/office/drawing/2014/main" id="{FEF74149-53C9-4A98-97AC-3E389263ACFA}"/>
              </a:ext>
            </a:extLst>
          </p:cNvPr>
          <p:cNvPicPr>
            <a:picLocks noChangeAspect="1"/>
          </p:cNvPicPr>
          <p:nvPr/>
        </p:nvPicPr>
        <p:blipFill rotWithShape="1">
          <a:blip r:embed="rId2">
            <a:extLst>
              <a:ext uri="{28A0092B-C50C-407E-A947-70E740481C1C}">
                <a14:useLocalDpi xmlns:a14="http://schemas.microsoft.com/office/drawing/2010/main" val="0"/>
              </a:ext>
            </a:extLst>
          </a:blip>
          <a:srcRect l="87401" t="20524"/>
          <a:stretch/>
        </p:blipFill>
        <p:spPr>
          <a:xfrm>
            <a:off x="7999412" y="1801761"/>
            <a:ext cx="2819400" cy="4130899"/>
          </a:xfrm>
          <a:prstGeom prst="rect">
            <a:avLst/>
          </a:prstGeom>
        </p:spPr>
      </p:pic>
    </p:spTree>
    <p:extLst>
      <p:ext uri="{BB962C8B-B14F-4D97-AF65-F5344CB8AC3E}">
        <p14:creationId xmlns:p14="http://schemas.microsoft.com/office/powerpoint/2010/main" val="227613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8ABA-6BC3-4677-B5DD-5599F4877486}"/>
              </a:ext>
            </a:extLst>
          </p:cNvPr>
          <p:cNvSpPr>
            <a:spLocks noGrp="1"/>
          </p:cNvSpPr>
          <p:nvPr>
            <p:ph type="title"/>
          </p:nvPr>
        </p:nvSpPr>
        <p:spPr/>
        <p:txBody>
          <a:bodyPr/>
          <a:lstStyle/>
          <a:p>
            <a:r>
              <a:rPr lang="en-US" dirty="0"/>
              <a:t>Structure of a mature RBC</a:t>
            </a:r>
          </a:p>
        </p:txBody>
      </p:sp>
      <p:sp>
        <p:nvSpPr>
          <p:cNvPr id="7" name="Content Placeholder 6">
            <a:extLst>
              <a:ext uri="{FF2B5EF4-FFF2-40B4-BE49-F238E27FC236}">
                <a16:creationId xmlns:a16="http://schemas.microsoft.com/office/drawing/2014/main" id="{D7A2B4A3-6B18-4188-A76D-DBA88080DE14}"/>
              </a:ext>
            </a:extLst>
          </p:cNvPr>
          <p:cNvSpPr>
            <a:spLocks noGrp="1"/>
          </p:cNvSpPr>
          <p:nvPr>
            <p:ph idx="1"/>
          </p:nvPr>
        </p:nvSpPr>
        <p:spPr>
          <a:xfrm>
            <a:off x="1522414" y="1828800"/>
            <a:ext cx="6934198" cy="4572000"/>
          </a:xfrm>
        </p:spPr>
        <p:txBody>
          <a:bodyPr>
            <a:normAutofit fontScale="92500" lnSpcReduction="10000"/>
          </a:bodyPr>
          <a:lstStyle/>
          <a:p>
            <a:r>
              <a:rPr lang="en-US" dirty="0"/>
              <a:t>Lack a nucleus, mitochondria and ribosomes</a:t>
            </a:r>
          </a:p>
          <a:p>
            <a:r>
              <a:rPr lang="en-US" dirty="0"/>
              <a:t>Contain: </a:t>
            </a:r>
          </a:p>
          <a:p>
            <a:pPr lvl="1"/>
            <a:r>
              <a:rPr lang="en-US" dirty="0"/>
              <a:t>Water</a:t>
            </a:r>
          </a:p>
          <a:p>
            <a:pPr lvl="1"/>
            <a:r>
              <a:rPr lang="en-US" dirty="0"/>
              <a:t>Hemoglobin</a:t>
            </a:r>
          </a:p>
          <a:p>
            <a:pPr lvl="1"/>
            <a:r>
              <a:rPr lang="en-US" dirty="0"/>
              <a:t>Other structural elements</a:t>
            </a:r>
          </a:p>
          <a:p>
            <a:r>
              <a:rPr lang="en-US" dirty="0"/>
              <a:t>When viewed microscopically, mature RBCs appear as non-nucleated, biconcave discs with a central zone that is thinner and appears lighter                                      ( </a:t>
            </a:r>
            <a:r>
              <a:rPr lang="en-US" dirty="0" smtClean="0">
                <a:solidFill>
                  <a:srgbClr val="FF0000"/>
                </a:solidFill>
              </a:rPr>
              <a:t>central pallor </a:t>
            </a:r>
            <a:r>
              <a:rPr lang="en-US" dirty="0" smtClean="0"/>
              <a:t>) </a:t>
            </a:r>
            <a:r>
              <a:rPr lang="en-US" dirty="0"/>
              <a:t>on a stained blood smear. </a:t>
            </a:r>
          </a:p>
          <a:p>
            <a:r>
              <a:rPr lang="en-US" dirty="0"/>
              <a:t>Since they have no mitochondria, RBCs utilize glucose from plasma for energy</a:t>
            </a:r>
          </a:p>
          <a:p>
            <a:r>
              <a:rPr lang="en-US" dirty="0"/>
              <a:t>Hemoglobin dissolved in RBC cytoplasm makes them stain red</a:t>
            </a:r>
          </a:p>
          <a:p>
            <a:pPr marL="0" indent="0">
              <a:buNone/>
            </a:pPr>
            <a:endParaRPr lang="en-US" dirty="0"/>
          </a:p>
        </p:txBody>
      </p:sp>
      <p:pic>
        <p:nvPicPr>
          <p:cNvPr id="11" name="Picture 10" descr="A picture containing screenshot&#10;&#10;Description generated with very high confidence">
            <a:extLst>
              <a:ext uri="{FF2B5EF4-FFF2-40B4-BE49-F238E27FC236}">
                <a16:creationId xmlns:a16="http://schemas.microsoft.com/office/drawing/2014/main" id="{6BA10AB7-FD77-476E-A6A6-02D5434AF390}"/>
              </a:ext>
            </a:extLst>
          </p:cNvPr>
          <p:cNvPicPr>
            <a:picLocks noChangeAspect="1"/>
          </p:cNvPicPr>
          <p:nvPr/>
        </p:nvPicPr>
        <p:blipFill rotWithShape="1">
          <a:blip r:embed="rId3">
            <a:extLst>
              <a:ext uri="{28A0092B-C50C-407E-A947-70E740481C1C}">
                <a14:useLocalDpi xmlns:a14="http://schemas.microsoft.com/office/drawing/2010/main" val="0"/>
              </a:ext>
            </a:extLst>
          </a:blip>
          <a:srcRect l="10000" t="30000" r="55555" b="15556"/>
          <a:stretch/>
        </p:blipFill>
        <p:spPr>
          <a:xfrm>
            <a:off x="8456612" y="1371600"/>
            <a:ext cx="2971800" cy="4697362"/>
          </a:xfrm>
          <a:prstGeom prst="rect">
            <a:avLst/>
          </a:prstGeom>
        </p:spPr>
      </p:pic>
    </p:spTree>
    <p:extLst>
      <p:ext uri="{BB962C8B-B14F-4D97-AF65-F5344CB8AC3E}">
        <p14:creationId xmlns:p14="http://schemas.microsoft.com/office/powerpoint/2010/main" val="214198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8ABA-6BC3-4677-B5DD-5599F4877486}"/>
              </a:ext>
            </a:extLst>
          </p:cNvPr>
          <p:cNvSpPr>
            <a:spLocks noGrp="1"/>
          </p:cNvSpPr>
          <p:nvPr>
            <p:ph type="title"/>
          </p:nvPr>
        </p:nvSpPr>
        <p:spPr/>
        <p:txBody>
          <a:bodyPr/>
          <a:lstStyle/>
          <a:p>
            <a:r>
              <a:rPr lang="en-US" dirty="0"/>
              <a:t>Structure of a mature RBC, continued…</a:t>
            </a:r>
          </a:p>
        </p:txBody>
      </p:sp>
      <p:sp>
        <p:nvSpPr>
          <p:cNvPr id="7" name="Content Placeholder 6">
            <a:extLst>
              <a:ext uri="{FF2B5EF4-FFF2-40B4-BE49-F238E27FC236}">
                <a16:creationId xmlns:a16="http://schemas.microsoft.com/office/drawing/2014/main" id="{D7A2B4A3-6B18-4188-A76D-DBA88080DE14}"/>
              </a:ext>
            </a:extLst>
          </p:cNvPr>
          <p:cNvSpPr>
            <a:spLocks noGrp="1"/>
          </p:cNvSpPr>
          <p:nvPr>
            <p:ph idx="1"/>
          </p:nvPr>
        </p:nvSpPr>
        <p:spPr>
          <a:xfrm>
            <a:off x="760412" y="1981200"/>
            <a:ext cx="6857998" cy="4495800"/>
          </a:xfrm>
        </p:spPr>
        <p:txBody>
          <a:bodyPr>
            <a:normAutofit fontScale="92500"/>
          </a:bodyPr>
          <a:lstStyle/>
          <a:p>
            <a:r>
              <a:rPr lang="en-US" sz="2800" dirty="0"/>
              <a:t>An RBCs membrane is ‘deformable’, it can change shape to move through vessels, but it is not elastic</a:t>
            </a:r>
          </a:p>
          <a:p>
            <a:r>
              <a:rPr lang="en-US" sz="2800" dirty="0"/>
              <a:t>The bioconcave shape provides more surface area to allow for gas exchange to take place</a:t>
            </a:r>
          </a:p>
          <a:p>
            <a:r>
              <a:rPr lang="en-US" sz="2800" dirty="0"/>
              <a:t>Disk shape allows for shorter diffusion distance in and out of the cell, compared to a spherical shape</a:t>
            </a:r>
          </a:p>
          <a:p>
            <a:pPr lvl="1"/>
            <a:r>
              <a:rPr lang="en-US" sz="2400" dirty="0"/>
              <a:t>Animals with less bioconcave shape usually have higher number of RBCs on average.</a:t>
            </a:r>
          </a:p>
          <a:p>
            <a:pPr marL="0" indent="0">
              <a:buNone/>
            </a:pPr>
            <a:endParaRPr lang="en-US" dirty="0"/>
          </a:p>
        </p:txBody>
      </p:sp>
      <p:pic>
        <p:nvPicPr>
          <p:cNvPr id="4" name="Picture 3" descr="A picture containing red, table, indoor, set&#10;&#10;Description generated with high confidence">
            <a:extLst>
              <a:ext uri="{FF2B5EF4-FFF2-40B4-BE49-F238E27FC236}">
                <a16:creationId xmlns:a16="http://schemas.microsoft.com/office/drawing/2014/main" id="{09003A90-F479-47AA-953A-84959CC2C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812" y="2590800"/>
            <a:ext cx="3612961" cy="2895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835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22D1-F8BA-43A9-AFE7-CEE5001BBD7D}"/>
              </a:ext>
            </a:extLst>
          </p:cNvPr>
          <p:cNvSpPr>
            <a:spLocks noGrp="1"/>
          </p:cNvSpPr>
          <p:nvPr>
            <p:ph type="title"/>
          </p:nvPr>
        </p:nvSpPr>
        <p:spPr/>
        <p:txBody>
          <a:bodyPr/>
          <a:lstStyle/>
          <a:p>
            <a:r>
              <a:rPr lang="en-US" dirty="0"/>
              <a:t>RBC differences among species</a:t>
            </a:r>
          </a:p>
        </p:txBody>
      </p:sp>
      <p:sp>
        <p:nvSpPr>
          <p:cNvPr id="3" name="Content Placeholder 2">
            <a:extLst>
              <a:ext uri="{FF2B5EF4-FFF2-40B4-BE49-F238E27FC236}">
                <a16:creationId xmlns:a16="http://schemas.microsoft.com/office/drawing/2014/main" id="{FCBA4518-77C1-4C9C-9E5E-43424AB3F832}"/>
              </a:ext>
            </a:extLst>
          </p:cNvPr>
          <p:cNvSpPr>
            <a:spLocks noGrp="1"/>
          </p:cNvSpPr>
          <p:nvPr>
            <p:ph idx="1"/>
          </p:nvPr>
        </p:nvSpPr>
        <p:spPr>
          <a:xfrm>
            <a:off x="1293812" y="2133600"/>
            <a:ext cx="7010400" cy="4191000"/>
          </a:xfrm>
        </p:spPr>
        <p:txBody>
          <a:bodyPr>
            <a:normAutofit lnSpcReduction="10000"/>
          </a:bodyPr>
          <a:lstStyle/>
          <a:p>
            <a:r>
              <a:rPr lang="en-US" dirty="0"/>
              <a:t>Dogs have the largest red blood cells with a prominent central zone of pallor</a:t>
            </a:r>
          </a:p>
          <a:p>
            <a:r>
              <a:rPr lang="en-US" dirty="0"/>
              <a:t>Cats, horses, cow, sheep, and goats have smaller RBCs</a:t>
            </a:r>
          </a:p>
          <a:p>
            <a:r>
              <a:rPr lang="en-US" dirty="0"/>
              <a:t>Cats and horses do not have a prominent central zone of pallor</a:t>
            </a:r>
          </a:p>
          <a:p>
            <a:r>
              <a:rPr lang="en-US" dirty="0"/>
              <a:t>Camelids (llamas, camels, and their relatives) have elliptical or oval RBCs</a:t>
            </a:r>
          </a:p>
          <a:p>
            <a:r>
              <a:rPr lang="en-US" dirty="0"/>
              <a:t>Deer have sickle-shaped RBCs</a:t>
            </a:r>
          </a:p>
          <a:p>
            <a:r>
              <a:rPr lang="en-US" dirty="0"/>
              <a:t>Birds, fish, amphibians, and reptiles have elliptic RBCs that are nucleated even when mature</a:t>
            </a:r>
          </a:p>
        </p:txBody>
      </p:sp>
      <p:pic>
        <p:nvPicPr>
          <p:cNvPr id="5" name="Picture 4" descr="A close up of a mans face&#10;&#10;Description generated with high confidence">
            <a:extLst>
              <a:ext uri="{FF2B5EF4-FFF2-40B4-BE49-F238E27FC236}">
                <a16:creationId xmlns:a16="http://schemas.microsoft.com/office/drawing/2014/main" id="{A10D5675-BAB1-4934-AE8D-9E76ED114E6E}"/>
              </a:ext>
            </a:extLst>
          </p:cNvPr>
          <p:cNvPicPr>
            <a:picLocks noChangeAspect="1"/>
          </p:cNvPicPr>
          <p:nvPr/>
        </p:nvPicPr>
        <p:blipFill rotWithShape="1">
          <a:blip r:embed="rId2">
            <a:extLst>
              <a:ext uri="{28A0092B-C50C-407E-A947-70E740481C1C}">
                <a14:useLocalDpi xmlns:a14="http://schemas.microsoft.com/office/drawing/2010/main" val="0"/>
              </a:ext>
            </a:extLst>
          </a:blip>
          <a:srcRect t="11860" r="52658"/>
          <a:stretch/>
        </p:blipFill>
        <p:spPr>
          <a:xfrm>
            <a:off x="8400027" y="1905000"/>
            <a:ext cx="2714625" cy="2090430"/>
          </a:xfrm>
          <a:prstGeom prst="rect">
            <a:avLst/>
          </a:prstGeom>
        </p:spPr>
      </p:pic>
      <p:pic>
        <p:nvPicPr>
          <p:cNvPr id="7" name="Picture 6">
            <a:extLst>
              <a:ext uri="{FF2B5EF4-FFF2-40B4-BE49-F238E27FC236}">
                <a16:creationId xmlns:a16="http://schemas.microsoft.com/office/drawing/2014/main" id="{0F91B972-3065-45D0-B7A2-3921DC9ED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9089" y="4229100"/>
            <a:ext cx="2476500" cy="1847850"/>
          </a:xfrm>
          <a:prstGeom prst="rect">
            <a:avLst/>
          </a:prstGeom>
        </p:spPr>
      </p:pic>
    </p:spTree>
    <p:extLst>
      <p:ext uri="{BB962C8B-B14F-4D97-AF65-F5344CB8AC3E}">
        <p14:creationId xmlns:p14="http://schemas.microsoft.com/office/powerpoint/2010/main" val="174508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AC08-D256-45C4-85E7-12C30D36FACC}"/>
              </a:ext>
            </a:extLst>
          </p:cNvPr>
          <p:cNvSpPr>
            <a:spLocks noGrp="1"/>
          </p:cNvSpPr>
          <p:nvPr>
            <p:ph type="title"/>
          </p:nvPr>
        </p:nvSpPr>
        <p:spPr/>
        <p:txBody>
          <a:bodyPr/>
          <a:lstStyle/>
          <a:p>
            <a:r>
              <a:rPr lang="en-US" dirty="0"/>
              <a:t>Thrombopoiesis</a:t>
            </a:r>
          </a:p>
        </p:txBody>
      </p:sp>
      <p:pic>
        <p:nvPicPr>
          <p:cNvPr id="5" name="Content Placeholder 4" descr="A picture containing sky, red&#10;&#10;Description generated with very high confidence">
            <a:extLst>
              <a:ext uri="{FF2B5EF4-FFF2-40B4-BE49-F238E27FC236}">
                <a16:creationId xmlns:a16="http://schemas.microsoft.com/office/drawing/2014/main" id="{08279E8F-F966-40C1-BAE0-9FB8C9048C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261" t="25454" r="16420" b="21818"/>
          <a:stretch/>
        </p:blipFill>
        <p:spPr>
          <a:xfrm>
            <a:off x="2132012" y="2286000"/>
            <a:ext cx="7441324" cy="3657600"/>
          </a:xfrm>
        </p:spPr>
      </p:pic>
    </p:spTree>
    <p:extLst>
      <p:ext uri="{BB962C8B-B14F-4D97-AF65-F5344CB8AC3E}">
        <p14:creationId xmlns:p14="http://schemas.microsoft.com/office/powerpoint/2010/main" val="167316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5F7B-CD1A-4D91-8E3D-2088952A224F}"/>
              </a:ext>
            </a:extLst>
          </p:cNvPr>
          <p:cNvSpPr>
            <a:spLocks noGrp="1"/>
          </p:cNvSpPr>
          <p:nvPr>
            <p:ph type="title"/>
          </p:nvPr>
        </p:nvSpPr>
        <p:spPr>
          <a:xfrm>
            <a:off x="1522414" y="304800"/>
            <a:ext cx="9601200" cy="838200"/>
          </a:xfrm>
        </p:spPr>
        <p:txBody>
          <a:bodyPr/>
          <a:lstStyle/>
          <a:p>
            <a:r>
              <a:rPr lang="en-US" dirty="0"/>
              <a:t>Thrombopoiesis</a:t>
            </a:r>
          </a:p>
        </p:txBody>
      </p:sp>
      <p:sp>
        <p:nvSpPr>
          <p:cNvPr id="3" name="Content Placeholder 2">
            <a:extLst>
              <a:ext uri="{FF2B5EF4-FFF2-40B4-BE49-F238E27FC236}">
                <a16:creationId xmlns:a16="http://schemas.microsoft.com/office/drawing/2014/main" id="{A2D050B3-593C-4329-8A72-04EEF109749D}"/>
              </a:ext>
            </a:extLst>
          </p:cNvPr>
          <p:cNvSpPr>
            <a:spLocks noGrp="1"/>
          </p:cNvSpPr>
          <p:nvPr>
            <p:ph idx="1"/>
          </p:nvPr>
        </p:nvSpPr>
        <p:spPr>
          <a:xfrm>
            <a:off x="1522414" y="1676400"/>
            <a:ext cx="9601200" cy="4648200"/>
          </a:xfrm>
        </p:spPr>
        <p:txBody>
          <a:bodyPr>
            <a:normAutofit fontScale="92500"/>
          </a:bodyPr>
          <a:lstStyle/>
          <a:p>
            <a:r>
              <a:rPr lang="en-US" sz="2800" dirty="0"/>
              <a:t>This is the process where </a:t>
            </a:r>
            <a:r>
              <a:rPr lang="en-US" sz="2800" dirty="0" smtClean="0">
                <a:solidFill>
                  <a:srgbClr val="FF0000"/>
                </a:solidFill>
              </a:rPr>
              <a:t>platelets</a:t>
            </a:r>
            <a:r>
              <a:rPr lang="en-US" sz="2800" dirty="0" smtClean="0"/>
              <a:t> </a:t>
            </a:r>
            <a:r>
              <a:rPr lang="en-US" sz="2800" dirty="0"/>
              <a:t>are created.  </a:t>
            </a:r>
          </a:p>
          <a:p>
            <a:r>
              <a:rPr lang="en-US" sz="2800" dirty="0"/>
              <a:t>Production starts when there is a specific stimulant acting upon a </a:t>
            </a:r>
            <a:r>
              <a:rPr lang="en-US" sz="2800" dirty="0" err="1"/>
              <a:t>unipotential</a:t>
            </a:r>
            <a:r>
              <a:rPr lang="en-US" sz="2800" dirty="0"/>
              <a:t> stem cell in the red bone marrow.  The first phase of growth is called a </a:t>
            </a:r>
            <a:r>
              <a:rPr lang="en-US" sz="2800" b="1" u="sng" dirty="0"/>
              <a:t>megakaryocyte.</a:t>
            </a:r>
          </a:p>
          <a:p>
            <a:r>
              <a:rPr lang="en-US" sz="2800" dirty="0"/>
              <a:t>The megakaryocyte is a large multinucleated cell that never leaves the bone marrow. </a:t>
            </a:r>
          </a:p>
          <a:p>
            <a:r>
              <a:rPr lang="en-US" sz="2800" dirty="0"/>
              <a:t>Pieces of cytoplasm from the megakaryocyte are released into the peripheral blood as platelets.  </a:t>
            </a:r>
          </a:p>
          <a:p>
            <a:r>
              <a:rPr lang="en-US" sz="2800" dirty="0" err="1"/>
              <a:t>Thrombopoiesis</a:t>
            </a:r>
            <a:r>
              <a:rPr lang="en-US" sz="2800" dirty="0"/>
              <a:t> can take up to  </a:t>
            </a:r>
            <a:r>
              <a:rPr lang="en-US" sz="2800" dirty="0">
                <a:solidFill>
                  <a:srgbClr val="FF0000"/>
                </a:solidFill>
              </a:rPr>
              <a:t>7</a:t>
            </a:r>
            <a:r>
              <a:rPr lang="en-US" sz="2800" dirty="0" smtClean="0"/>
              <a:t> </a:t>
            </a:r>
            <a:r>
              <a:rPr lang="en-US" sz="2800" dirty="0"/>
              <a:t>days to reach completion</a:t>
            </a:r>
          </a:p>
        </p:txBody>
      </p:sp>
    </p:spTree>
    <p:extLst>
      <p:ext uri="{BB962C8B-B14F-4D97-AF65-F5344CB8AC3E}">
        <p14:creationId xmlns:p14="http://schemas.microsoft.com/office/powerpoint/2010/main" val="237396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1BC9-1C08-4A56-8E09-AAE88A12668B}"/>
              </a:ext>
            </a:extLst>
          </p:cNvPr>
          <p:cNvSpPr>
            <a:spLocks noGrp="1"/>
          </p:cNvSpPr>
          <p:nvPr>
            <p:ph type="title"/>
          </p:nvPr>
        </p:nvSpPr>
        <p:spPr/>
        <p:txBody>
          <a:bodyPr/>
          <a:lstStyle/>
          <a:p>
            <a:r>
              <a:rPr lang="en-US" dirty="0"/>
              <a:t>Leukopoiesis </a:t>
            </a:r>
          </a:p>
        </p:txBody>
      </p:sp>
      <p:pic>
        <p:nvPicPr>
          <p:cNvPr id="25" name="Content Placeholder 24" descr="A picture containing person&#10;&#10;Description generated with high confidence">
            <a:extLst>
              <a:ext uri="{FF2B5EF4-FFF2-40B4-BE49-F238E27FC236}">
                <a16:creationId xmlns:a16="http://schemas.microsoft.com/office/drawing/2014/main" id="{76DEBCC5-3990-4372-BA80-11A56AAFB59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944" t="10072" r="8633" b="20864"/>
          <a:stretch/>
        </p:blipFill>
        <p:spPr>
          <a:xfrm>
            <a:off x="2454773" y="3352797"/>
            <a:ext cx="2050124" cy="1828801"/>
          </a:xfrm>
        </p:spPr>
      </p:pic>
      <p:pic>
        <p:nvPicPr>
          <p:cNvPr id="27" name="Picture 26" descr="A close up of a toy&#10;&#10;Description generated with high confidence">
            <a:extLst>
              <a:ext uri="{FF2B5EF4-FFF2-40B4-BE49-F238E27FC236}">
                <a16:creationId xmlns:a16="http://schemas.microsoft.com/office/drawing/2014/main" id="{40E7F2DB-0DE8-457E-A058-81909BB6D3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46" t="20652" r="7507"/>
          <a:stretch/>
        </p:blipFill>
        <p:spPr>
          <a:xfrm>
            <a:off x="5561012" y="4557248"/>
            <a:ext cx="2057400" cy="2049410"/>
          </a:xfrm>
          <a:prstGeom prst="rect">
            <a:avLst/>
          </a:prstGeom>
        </p:spPr>
      </p:pic>
      <p:pic>
        <p:nvPicPr>
          <p:cNvPr id="33" name="Picture 32" descr="A picture containing person&#10;&#10;Description generated with high confidence">
            <a:extLst>
              <a:ext uri="{FF2B5EF4-FFF2-40B4-BE49-F238E27FC236}">
                <a16:creationId xmlns:a16="http://schemas.microsoft.com/office/drawing/2014/main" id="{A42D3A7C-EE33-4DA2-A0D8-1A1F1CC2B2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273" t="3995" r="13955" b="23277"/>
          <a:stretch/>
        </p:blipFill>
        <p:spPr>
          <a:xfrm>
            <a:off x="7941470" y="3255704"/>
            <a:ext cx="2533127" cy="2603087"/>
          </a:xfrm>
          <a:prstGeom prst="rect">
            <a:avLst/>
          </a:prstGeom>
        </p:spPr>
      </p:pic>
      <p:pic>
        <p:nvPicPr>
          <p:cNvPr id="35" name="Picture 34">
            <a:extLst>
              <a:ext uri="{FF2B5EF4-FFF2-40B4-BE49-F238E27FC236}">
                <a16:creationId xmlns:a16="http://schemas.microsoft.com/office/drawing/2014/main" id="{6306F1F4-DE1C-4A42-A7C1-A97E8DF658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445" t="7778" r="16822" b="22339"/>
          <a:stretch/>
        </p:blipFill>
        <p:spPr>
          <a:xfrm>
            <a:off x="4389357" y="1589386"/>
            <a:ext cx="1951734" cy="1984393"/>
          </a:xfrm>
          <a:prstGeom prst="rect">
            <a:avLst/>
          </a:prstGeom>
        </p:spPr>
      </p:pic>
      <p:pic>
        <p:nvPicPr>
          <p:cNvPr id="29" name="Picture 28" descr="A picture containing fruit&#10;&#10;Description generated with high confidence">
            <a:extLst>
              <a:ext uri="{FF2B5EF4-FFF2-40B4-BE49-F238E27FC236}">
                <a16:creationId xmlns:a16="http://schemas.microsoft.com/office/drawing/2014/main" id="{FF08ED5D-6D03-46C4-97BA-C19644D97D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6412" y="1589386"/>
            <a:ext cx="2006690" cy="1984393"/>
          </a:xfrm>
          <a:prstGeom prst="rect">
            <a:avLst/>
          </a:prstGeom>
        </p:spPr>
      </p:pic>
    </p:spTree>
    <p:extLst>
      <p:ext uri="{BB962C8B-B14F-4D97-AF65-F5344CB8AC3E}">
        <p14:creationId xmlns:p14="http://schemas.microsoft.com/office/powerpoint/2010/main" val="285960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C03A-02BD-4270-BA09-EEA31EC9E9AF}"/>
              </a:ext>
            </a:extLst>
          </p:cNvPr>
          <p:cNvSpPr>
            <a:spLocks noGrp="1"/>
          </p:cNvSpPr>
          <p:nvPr>
            <p:ph type="title"/>
          </p:nvPr>
        </p:nvSpPr>
        <p:spPr>
          <a:xfrm>
            <a:off x="1487298" y="457200"/>
            <a:ext cx="9601200" cy="609600"/>
          </a:xfrm>
        </p:spPr>
        <p:txBody>
          <a:bodyPr/>
          <a:lstStyle/>
          <a:p>
            <a:r>
              <a:rPr lang="en-US" dirty="0"/>
              <a:t>Leukopoiesis</a:t>
            </a:r>
          </a:p>
        </p:txBody>
      </p:sp>
      <p:sp>
        <p:nvSpPr>
          <p:cNvPr id="3" name="Content Placeholder 2">
            <a:extLst>
              <a:ext uri="{FF2B5EF4-FFF2-40B4-BE49-F238E27FC236}">
                <a16:creationId xmlns:a16="http://schemas.microsoft.com/office/drawing/2014/main" id="{51BD3DBA-2F26-408C-AAE2-A4A3C8EA5740}"/>
              </a:ext>
            </a:extLst>
          </p:cNvPr>
          <p:cNvSpPr>
            <a:spLocks noGrp="1"/>
          </p:cNvSpPr>
          <p:nvPr>
            <p:ph idx="1"/>
          </p:nvPr>
        </p:nvSpPr>
        <p:spPr>
          <a:xfrm>
            <a:off x="1487298" y="1371600"/>
            <a:ext cx="9601200" cy="4572000"/>
          </a:xfrm>
        </p:spPr>
        <p:txBody>
          <a:bodyPr>
            <a:normAutofit/>
          </a:bodyPr>
          <a:lstStyle/>
          <a:p>
            <a:r>
              <a:rPr lang="en-US" sz="2400" dirty="0"/>
              <a:t>This is the general term for the formation of WBCs.  They all start out with the same pluripotential stem cells, but then each WBC has its own stimulus for production. </a:t>
            </a:r>
          </a:p>
        </p:txBody>
      </p:sp>
      <p:graphicFrame>
        <p:nvGraphicFramePr>
          <p:cNvPr id="4" name="Diagram 3">
            <a:extLst>
              <a:ext uri="{FF2B5EF4-FFF2-40B4-BE49-F238E27FC236}">
                <a16:creationId xmlns:a16="http://schemas.microsoft.com/office/drawing/2014/main" id="{0AD1A0A5-F080-4AA9-BEC9-FE80ECEA5318}"/>
              </a:ext>
            </a:extLst>
          </p:cNvPr>
          <p:cNvGraphicFramePr/>
          <p:nvPr>
            <p:extLst>
              <p:ext uri="{D42A27DB-BD31-4B8C-83A1-F6EECF244321}">
                <p14:modId xmlns:p14="http://schemas.microsoft.com/office/powerpoint/2010/main" val="2482549866"/>
              </p:ext>
            </p:extLst>
          </p:nvPr>
        </p:nvGraphicFramePr>
        <p:xfrm>
          <a:off x="836614" y="2042160"/>
          <a:ext cx="10287000" cy="4794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26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802A-B046-475E-A9B1-6BD7367F27B9}"/>
              </a:ext>
            </a:extLst>
          </p:cNvPr>
          <p:cNvSpPr>
            <a:spLocks noGrp="1"/>
          </p:cNvSpPr>
          <p:nvPr>
            <p:ph type="title"/>
          </p:nvPr>
        </p:nvSpPr>
        <p:spPr>
          <a:xfrm>
            <a:off x="1522414" y="533400"/>
            <a:ext cx="9601200" cy="1143000"/>
          </a:xfrm>
          <a:prstGeom prst="rect">
            <a:avLst/>
          </a:prstGeom>
        </p:spPr>
        <p:txBody>
          <a:bodyPr anchor="b">
            <a:normAutofit/>
          </a:bodyPr>
          <a:lstStyle/>
          <a:p>
            <a:r>
              <a:rPr lang="en-US" dirty="0"/>
              <a:t>Blood 101: Quick facts</a:t>
            </a:r>
          </a:p>
        </p:txBody>
      </p:sp>
      <p:pic>
        <p:nvPicPr>
          <p:cNvPr id="5" name="Picture 4" descr="A drawing of a cartoon character&#10;&#10;Description generated with high confidence">
            <a:extLst>
              <a:ext uri="{FF2B5EF4-FFF2-40B4-BE49-F238E27FC236}">
                <a16:creationId xmlns:a16="http://schemas.microsoft.com/office/drawing/2014/main" id="{19BC04FA-9519-4DE2-914B-E9D458F47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12" y="1905000"/>
            <a:ext cx="3973285" cy="4191000"/>
          </a:xfrm>
          <a:prstGeom prst="rect">
            <a:avLst/>
          </a:prstGeom>
          <a:noFill/>
        </p:spPr>
      </p:pic>
      <p:sp>
        <p:nvSpPr>
          <p:cNvPr id="3" name="Content Placeholder 2">
            <a:extLst>
              <a:ext uri="{FF2B5EF4-FFF2-40B4-BE49-F238E27FC236}">
                <a16:creationId xmlns:a16="http://schemas.microsoft.com/office/drawing/2014/main" id="{0709AA73-7EEA-469F-BECC-394E09507C02}"/>
              </a:ext>
            </a:extLst>
          </p:cNvPr>
          <p:cNvSpPr>
            <a:spLocks noGrp="1"/>
          </p:cNvSpPr>
          <p:nvPr>
            <p:ph sz="half" idx="2"/>
          </p:nvPr>
        </p:nvSpPr>
        <p:spPr>
          <a:xfrm>
            <a:off x="5332412" y="1828800"/>
            <a:ext cx="5791201" cy="4648200"/>
          </a:xfrm>
          <a:prstGeom prst="rect">
            <a:avLst/>
          </a:prstGeom>
        </p:spPr>
        <p:txBody>
          <a:bodyPr>
            <a:normAutofit/>
          </a:bodyPr>
          <a:lstStyle/>
          <a:p>
            <a:r>
              <a:rPr lang="en-US" sz="1900" dirty="0"/>
              <a:t>Blood is a fluid </a:t>
            </a:r>
            <a:r>
              <a:rPr lang="en-US" sz="1900" dirty="0" smtClean="0">
                <a:solidFill>
                  <a:srgbClr val="FF0000"/>
                </a:solidFill>
              </a:rPr>
              <a:t>connective tissue</a:t>
            </a:r>
            <a:r>
              <a:rPr lang="en-US" sz="1900" dirty="0" smtClean="0"/>
              <a:t> </a:t>
            </a:r>
            <a:r>
              <a:rPr lang="en-US" sz="1900" dirty="0"/>
              <a:t>that flows throughout the entire body</a:t>
            </a:r>
          </a:p>
          <a:p>
            <a:r>
              <a:rPr lang="en-US" sz="1900" dirty="0" smtClean="0">
                <a:solidFill>
                  <a:srgbClr val="FF0000"/>
                </a:solidFill>
              </a:rPr>
              <a:t>Whole blood</a:t>
            </a:r>
            <a:r>
              <a:rPr lang="en-US" sz="1900" dirty="0" smtClean="0"/>
              <a:t> </a:t>
            </a:r>
            <a:r>
              <a:rPr lang="en-US" sz="1900" dirty="0"/>
              <a:t>is contained within the cardiovascular system</a:t>
            </a:r>
          </a:p>
          <a:p>
            <a:r>
              <a:rPr lang="en-US" sz="1900" dirty="0" smtClean="0">
                <a:solidFill>
                  <a:srgbClr val="FF0000"/>
                </a:solidFill>
              </a:rPr>
              <a:t>Peripheral blood</a:t>
            </a:r>
            <a:r>
              <a:rPr lang="en-US" sz="1900" dirty="0" smtClean="0"/>
              <a:t> </a:t>
            </a:r>
            <a:r>
              <a:rPr lang="en-US" sz="1900" dirty="0"/>
              <a:t>is whole blood circulating in blood vessels carrying oxygen, nutrients, and waste materials.</a:t>
            </a:r>
          </a:p>
          <a:p>
            <a:pPr lvl="1"/>
            <a:r>
              <a:rPr lang="en-US" sz="1900" dirty="0" smtClean="0">
                <a:solidFill>
                  <a:srgbClr val="FF0000"/>
                </a:solidFill>
              </a:rPr>
              <a:t>Blood samples are taken from peripheral blood sites</a:t>
            </a:r>
            <a:endParaRPr lang="en-US" sz="1900" dirty="0">
              <a:solidFill>
                <a:srgbClr val="FF0000"/>
              </a:solidFill>
            </a:endParaRPr>
          </a:p>
        </p:txBody>
      </p:sp>
    </p:spTree>
    <p:extLst>
      <p:ext uri="{BB962C8B-B14F-4D97-AF65-F5344CB8AC3E}">
        <p14:creationId xmlns:p14="http://schemas.microsoft.com/office/powerpoint/2010/main" val="29350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45D4-5E59-4ED4-8590-5430A8DC8C66}"/>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87793EA1-BF28-464F-A4D0-5A747E1E29E6}"/>
              </a:ext>
            </a:extLst>
          </p:cNvPr>
          <p:cNvSpPr>
            <a:spLocks noGrp="1"/>
          </p:cNvSpPr>
          <p:nvPr>
            <p:ph idx="1"/>
          </p:nvPr>
        </p:nvSpPr>
        <p:spPr>
          <a:xfrm>
            <a:off x="1522414" y="2057400"/>
            <a:ext cx="5181598" cy="4191000"/>
          </a:xfrm>
        </p:spPr>
        <p:txBody>
          <a:bodyPr>
            <a:normAutofit/>
          </a:bodyPr>
          <a:lstStyle/>
          <a:p>
            <a:r>
              <a:rPr lang="en-US" sz="2400" dirty="0"/>
              <a:t>Formation and maturation of blood</a:t>
            </a:r>
          </a:p>
          <a:p>
            <a:r>
              <a:rPr lang="en-US" sz="2400" dirty="0"/>
              <a:t>Composition of blood</a:t>
            </a:r>
          </a:p>
          <a:p>
            <a:r>
              <a:rPr lang="en-US" sz="2400" dirty="0"/>
              <a:t>Functions of blood</a:t>
            </a:r>
          </a:p>
          <a:p>
            <a:r>
              <a:rPr lang="en-US" sz="2400" dirty="0"/>
              <a:t>Hemoglobin structure</a:t>
            </a:r>
          </a:p>
          <a:p>
            <a:r>
              <a:rPr lang="en-US" sz="2400" dirty="0"/>
              <a:t>Staining procedures</a:t>
            </a:r>
          </a:p>
        </p:txBody>
      </p:sp>
      <p:pic>
        <p:nvPicPr>
          <p:cNvPr id="5" name="Picture 4">
            <a:extLst>
              <a:ext uri="{FF2B5EF4-FFF2-40B4-BE49-F238E27FC236}">
                <a16:creationId xmlns:a16="http://schemas.microsoft.com/office/drawing/2014/main" id="{B5B5E722-717A-4B96-A77D-1EA768723F03}"/>
              </a:ext>
            </a:extLst>
          </p:cNvPr>
          <p:cNvPicPr>
            <a:picLocks noChangeAspect="1"/>
          </p:cNvPicPr>
          <p:nvPr/>
        </p:nvPicPr>
        <p:blipFill rotWithShape="1">
          <a:blip r:embed="rId2">
            <a:extLst>
              <a:ext uri="{28A0092B-C50C-407E-A947-70E740481C1C}">
                <a14:useLocalDpi xmlns:a14="http://schemas.microsoft.com/office/drawing/2010/main" val="0"/>
              </a:ext>
            </a:extLst>
          </a:blip>
          <a:srcRect l="10347" t="-840" r="6874" b="840"/>
          <a:stretch/>
        </p:blipFill>
        <p:spPr>
          <a:xfrm>
            <a:off x="7008812" y="1371600"/>
            <a:ext cx="4267200" cy="4295775"/>
          </a:xfrm>
          <a:prstGeom prst="rect">
            <a:avLst/>
          </a:prstGeom>
        </p:spPr>
      </p:pic>
    </p:spTree>
    <p:extLst>
      <p:ext uri="{BB962C8B-B14F-4D97-AF65-F5344CB8AC3E}">
        <p14:creationId xmlns:p14="http://schemas.microsoft.com/office/powerpoint/2010/main" val="194873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DA83-29DF-4DB8-9C99-2DDDB96B70EC}"/>
              </a:ext>
            </a:extLst>
          </p:cNvPr>
          <p:cNvSpPr>
            <a:spLocks noGrp="1"/>
          </p:cNvSpPr>
          <p:nvPr>
            <p:ph type="title"/>
          </p:nvPr>
        </p:nvSpPr>
        <p:spPr/>
        <p:txBody>
          <a:bodyPr/>
          <a:lstStyle/>
          <a:p>
            <a:r>
              <a:rPr lang="en-US" dirty="0"/>
              <a:t>What is in that blood?</a:t>
            </a:r>
          </a:p>
        </p:txBody>
      </p:sp>
      <p:sp>
        <p:nvSpPr>
          <p:cNvPr id="3" name="Content Placeholder 2">
            <a:extLst>
              <a:ext uri="{FF2B5EF4-FFF2-40B4-BE49-F238E27FC236}">
                <a16:creationId xmlns:a16="http://schemas.microsoft.com/office/drawing/2014/main" id="{F6F140BB-E2D5-4047-8388-B9F0A09BAE58}"/>
              </a:ext>
            </a:extLst>
          </p:cNvPr>
          <p:cNvSpPr>
            <a:spLocks noGrp="1"/>
          </p:cNvSpPr>
          <p:nvPr>
            <p:ph idx="1"/>
          </p:nvPr>
        </p:nvSpPr>
        <p:spPr/>
        <p:txBody>
          <a:bodyPr>
            <a:normAutofit/>
          </a:bodyPr>
          <a:lstStyle/>
          <a:p>
            <a:r>
              <a:rPr lang="en-US" sz="2800" dirty="0"/>
              <a:t>Liquid portion: </a:t>
            </a:r>
            <a:r>
              <a:rPr lang="en-US" sz="2800" dirty="0" smtClean="0">
                <a:solidFill>
                  <a:srgbClr val="FF0000"/>
                </a:solidFill>
              </a:rPr>
              <a:t>Plasma</a:t>
            </a:r>
            <a:endParaRPr lang="en-US" sz="2800" dirty="0"/>
          </a:p>
          <a:p>
            <a:pPr lvl="1"/>
            <a:r>
              <a:rPr lang="en-US" sz="2400" dirty="0"/>
              <a:t>What is it made of? </a:t>
            </a:r>
            <a:endParaRPr lang="en-US" sz="2400" dirty="0" smtClean="0"/>
          </a:p>
          <a:p>
            <a:pPr lvl="1"/>
            <a:r>
              <a:rPr lang="en-US" sz="2400" dirty="0" smtClean="0">
                <a:solidFill>
                  <a:srgbClr val="FF0000"/>
                </a:solidFill>
              </a:rPr>
              <a:t>Primarily water and solutes</a:t>
            </a:r>
          </a:p>
          <a:p>
            <a:pPr lvl="1"/>
            <a:endParaRPr lang="en-US" sz="2400" dirty="0">
              <a:solidFill>
                <a:srgbClr val="FF0000"/>
              </a:solidFill>
            </a:endParaRPr>
          </a:p>
          <a:p>
            <a:pPr lvl="1"/>
            <a:r>
              <a:rPr lang="en-US" sz="2600" dirty="0" smtClean="0"/>
              <a:t>Cellular </a:t>
            </a:r>
            <a:r>
              <a:rPr lang="en-US" sz="2600" dirty="0"/>
              <a:t>portion contains: </a:t>
            </a:r>
            <a:endParaRPr lang="en-US" sz="2600" dirty="0" smtClean="0"/>
          </a:p>
          <a:p>
            <a:pPr lvl="1"/>
            <a:r>
              <a:rPr lang="en-US" sz="2600" dirty="0" smtClean="0">
                <a:solidFill>
                  <a:srgbClr val="FF0000"/>
                </a:solidFill>
              </a:rPr>
              <a:t>Erythrocytes, leukocytes and platelets</a:t>
            </a:r>
            <a:endParaRPr lang="en-US" sz="2600" dirty="0">
              <a:solidFill>
                <a:srgbClr val="FF0000"/>
              </a:solidFill>
            </a:endParaRPr>
          </a:p>
        </p:txBody>
      </p:sp>
    </p:spTree>
    <p:extLst>
      <p:ext uri="{BB962C8B-B14F-4D97-AF65-F5344CB8AC3E}">
        <p14:creationId xmlns:p14="http://schemas.microsoft.com/office/powerpoint/2010/main" val="286185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Right 16">
            <a:extLst>
              <a:ext uri="{FF2B5EF4-FFF2-40B4-BE49-F238E27FC236}">
                <a16:creationId xmlns:a16="http://schemas.microsoft.com/office/drawing/2014/main" id="{A5E740B8-A7D4-465D-846F-E992F044E507}"/>
              </a:ext>
            </a:extLst>
          </p:cNvPr>
          <p:cNvSpPr/>
          <p:nvPr/>
        </p:nvSpPr>
        <p:spPr>
          <a:xfrm rot="5400000">
            <a:off x="2591230" y="5956069"/>
            <a:ext cx="723900" cy="6096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1E71646A-7456-4A36-891F-12559FFAF374}"/>
              </a:ext>
            </a:extLst>
          </p:cNvPr>
          <p:cNvSpPr>
            <a:spLocks noGrp="1"/>
          </p:cNvSpPr>
          <p:nvPr>
            <p:ph type="title"/>
          </p:nvPr>
        </p:nvSpPr>
        <p:spPr>
          <a:xfrm>
            <a:off x="1446212" y="457200"/>
            <a:ext cx="9677402" cy="609600"/>
          </a:xfrm>
        </p:spPr>
        <p:txBody>
          <a:bodyPr/>
          <a:lstStyle/>
          <a:p>
            <a:r>
              <a:rPr lang="en-US" dirty="0"/>
              <a:t>Composition of Blood Chart</a:t>
            </a:r>
          </a:p>
        </p:txBody>
      </p:sp>
      <p:sp>
        <p:nvSpPr>
          <p:cNvPr id="5" name="Arrow: Bent-Up 4">
            <a:extLst>
              <a:ext uri="{FF2B5EF4-FFF2-40B4-BE49-F238E27FC236}">
                <a16:creationId xmlns:a16="http://schemas.microsoft.com/office/drawing/2014/main" id="{76B76A00-378D-4BD3-8F16-1BB4B1174707}"/>
              </a:ext>
            </a:extLst>
          </p:cNvPr>
          <p:cNvSpPr/>
          <p:nvPr/>
        </p:nvSpPr>
        <p:spPr>
          <a:xfrm rot="10800000">
            <a:off x="2679064" y="2133600"/>
            <a:ext cx="838200" cy="1219200"/>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 name="Arrow: Bent-Up 5">
            <a:extLst>
              <a:ext uri="{FF2B5EF4-FFF2-40B4-BE49-F238E27FC236}">
                <a16:creationId xmlns:a16="http://schemas.microsoft.com/office/drawing/2014/main" id="{24480C42-9371-4577-8B9E-487189CE802D}"/>
              </a:ext>
            </a:extLst>
          </p:cNvPr>
          <p:cNvSpPr/>
          <p:nvPr/>
        </p:nvSpPr>
        <p:spPr>
          <a:xfrm rot="10800000" flipH="1">
            <a:off x="7923212" y="2133601"/>
            <a:ext cx="907574" cy="1219200"/>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8B771B68-9013-43BF-9AF0-B2F59575B3F0}"/>
              </a:ext>
            </a:extLst>
          </p:cNvPr>
          <p:cNvSpPr/>
          <p:nvPr/>
        </p:nvSpPr>
        <p:spPr>
          <a:xfrm>
            <a:off x="3503612" y="1066800"/>
            <a:ext cx="449580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Whole blood</a:t>
            </a:r>
          </a:p>
          <a:p>
            <a:pPr algn="ctr"/>
            <a:r>
              <a:rPr lang="en-US" dirty="0" smtClean="0">
                <a:solidFill>
                  <a:srgbClr val="FF0000"/>
                </a:solidFill>
              </a:rPr>
              <a:t>_____93__%</a:t>
            </a:r>
            <a:r>
              <a:rPr lang="en-US" dirty="0" smtClean="0"/>
              <a:t> </a:t>
            </a:r>
            <a:r>
              <a:rPr lang="en-US" dirty="0"/>
              <a:t>fluids and tissues</a:t>
            </a:r>
          </a:p>
          <a:p>
            <a:pPr algn="ctr"/>
            <a:r>
              <a:rPr lang="en-US" dirty="0" smtClean="0">
                <a:solidFill>
                  <a:srgbClr val="FF0000"/>
                </a:solidFill>
              </a:rPr>
              <a:t>_____7____</a:t>
            </a:r>
            <a:r>
              <a:rPr lang="en-US" dirty="0" smtClean="0"/>
              <a:t> </a:t>
            </a:r>
            <a:r>
              <a:rPr lang="en-US" dirty="0"/>
              <a:t>% blood</a:t>
            </a:r>
          </a:p>
        </p:txBody>
      </p:sp>
      <p:sp>
        <p:nvSpPr>
          <p:cNvPr id="7" name="Oval 6">
            <a:extLst>
              <a:ext uri="{FF2B5EF4-FFF2-40B4-BE49-F238E27FC236}">
                <a16:creationId xmlns:a16="http://schemas.microsoft.com/office/drawing/2014/main" id="{C7C66EE8-2E5C-4D06-884C-8031DC29D2B7}"/>
              </a:ext>
            </a:extLst>
          </p:cNvPr>
          <p:cNvSpPr/>
          <p:nvPr/>
        </p:nvSpPr>
        <p:spPr>
          <a:xfrm>
            <a:off x="1522412" y="3473335"/>
            <a:ext cx="2819400" cy="2667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Plasma</a:t>
            </a:r>
          </a:p>
          <a:p>
            <a:pPr algn="ctr"/>
            <a:r>
              <a:rPr lang="en-US" dirty="0" smtClean="0">
                <a:solidFill>
                  <a:srgbClr val="FF0000"/>
                </a:solidFill>
              </a:rPr>
              <a:t>___55___%</a:t>
            </a:r>
            <a:endParaRPr lang="en-US" dirty="0">
              <a:solidFill>
                <a:srgbClr val="FF0000"/>
              </a:solidFill>
            </a:endParaRPr>
          </a:p>
        </p:txBody>
      </p:sp>
      <p:sp>
        <p:nvSpPr>
          <p:cNvPr id="8" name="Oval 7">
            <a:extLst>
              <a:ext uri="{FF2B5EF4-FFF2-40B4-BE49-F238E27FC236}">
                <a16:creationId xmlns:a16="http://schemas.microsoft.com/office/drawing/2014/main" id="{A24BB401-2615-425A-B27D-2868E8853C4A}"/>
              </a:ext>
            </a:extLst>
          </p:cNvPr>
          <p:cNvSpPr/>
          <p:nvPr/>
        </p:nvSpPr>
        <p:spPr>
          <a:xfrm>
            <a:off x="7161212" y="3488575"/>
            <a:ext cx="2819400" cy="2667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Formed elements </a:t>
            </a:r>
            <a:r>
              <a:rPr lang="en-US" dirty="0" smtClean="0">
                <a:solidFill>
                  <a:srgbClr val="FF0000"/>
                </a:solidFill>
              </a:rPr>
              <a:t>__45____%</a:t>
            </a:r>
            <a:endParaRPr lang="en-US" dirty="0">
              <a:solidFill>
                <a:srgbClr val="FF0000"/>
              </a:solidFill>
            </a:endParaRPr>
          </a:p>
        </p:txBody>
      </p:sp>
      <p:sp>
        <p:nvSpPr>
          <p:cNvPr id="9" name="TextBox 8">
            <a:extLst>
              <a:ext uri="{FF2B5EF4-FFF2-40B4-BE49-F238E27FC236}">
                <a16:creationId xmlns:a16="http://schemas.microsoft.com/office/drawing/2014/main" id="{82C40C9C-BEE6-435F-BC09-EF8CDE4F2AF5}"/>
              </a:ext>
            </a:extLst>
          </p:cNvPr>
          <p:cNvSpPr txBox="1"/>
          <p:nvPr/>
        </p:nvSpPr>
        <p:spPr>
          <a:xfrm>
            <a:off x="3742457" y="2526268"/>
            <a:ext cx="4229043" cy="369332"/>
          </a:xfrm>
          <a:prstGeom prst="rect">
            <a:avLst/>
          </a:prstGeom>
          <a:noFill/>
          <a:ln>
            <a:solidFill>
              <a:schemeClr val="bg2"/>
            </a:solidFill>
          </a:ln>
        </p:spPr>
        <p:txBody>
          <a:bodyPr wrap="none" rtlCol="0" anchor="ctr" anchorCtr="1">
            <a:spAutoFit/>
          </a:bodyPr>
          <a:lstStyle/>
          <a:p>
            <a:r>
              <a:rPr lang="en-US" dirty="0"/>
              <a:t>Percentages based on body weight</a:t>
            </a:r>
          </a:p>
        </p:txBody>
      </p:sp>
      <p:cxnSp>
        <p:nvCxnSpPr>
          <p:cNvPr id="11" name="Connector: Elbow 10">
            <a:extLst>
              <a:ext uri="{FF2B5EF4-FFF2-40B4-BE49-F238E27FC236}">
                <a16:creationId xmlns:a16="http://schemas.microsoft.com/office/drawing/2014/main" id="{BF895C04-6DF4-4029-A693-CDF20B06BCC8}"/>
              </a:ext>
            </a:extLst>
          </p:cNvPr>
          <p:cNvCxnSpPr/>
          <p:nvPr/>
        </p:nvCxnSpPr>
        <p:spPr>
          <a:xfrm rot="5400000" flipH="1" flipV="1">
            <a:off x="3470634" y="2405423"/>
            <a:ext cx="762000" cy="2183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EE22AD-370E-4604-956C-050EAB29F7B5}"/>
              </a:ext>
            </a:extLst>
          </p:cNvPr>
          <p:cNvSpPr txBox="1"/>
          <p:nvPr/>
        </p:nvSpPr>
        <p:spPr>
          <a:xfrm>
            <a:off x="4556313" y="4483669"/>
            <a:ext cx="2390398" cy="646331"/>
          </a:xfrm>
          <a:prstGeom prst="rect">
            <a:avLst/>
          </a:prstGeom>
          <a:noFill/>
          <a:ln>
            <a:solidFill>
              <a:schemeClr val="bg2"/>
            </a:solidFill>
          </a:ln>
        </p:spPr>
        <p:txBody>
          <a:bodyPr wrap="none" rtlCol="0" anchor="ctr" anchorCtr="1">
            <a:spAutoFit/>
          </a:bodyPr>
          <a:lstStyle/>
          <a:p>
            <a:pPr algn="ctr"/>
            <a:r>
              <a:rPr lang="en-US" dirty="0"/>
              <a:t>Percentages based</a:t>
            </a:r>
          </a:p>
          <a:p>
            <a:pPr algn="ctr"/>
            <a:r>
              <a:rPr lang="en-US" dirty="0"/>
              <a:t>On volume</a:t>
            </a:r>
          </a:p>
        </p:txBody>
      </p:sp>
      <p:cxnSp>
        <p:nvCxnSpPr>
          <p:cNvPr id="14" name="Straight Arrow Connector 13">
            <a:extLst>
              <a:ext uri="{FF2B5EF4-FFF2-40B4-BE49-F238E27FC236}">
                <a16:creationId xmlns:a16="http://schemas.microsoft.com/office/drawing/2014/main" id="{CF600386-EEA2-4C65-8D77-E2973DFB84DC}"/>
              </a:ext>
            </a:extLst>
          </p:cNvPr>
          <p:cNvCxnSpPr/>
          <p:nvPr/>
        </p:nvCxnSpPr>
        <p:spPr>
          <a:xfrm>
            <a:off x="6399212" y="5130000"/>
            <a:ext cx="1219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8C9EB38-70EE-4BF9-81B3-24CD3FEFA634}"/>
              </a:ext>
            </a:extLst>
          </p:cNvPr>
          <p:cNvCxnSpPr/>
          <p:nvPr/>
        </p:nvCxnSpPr>
        <p:spPr>
          <a:xfrm flipH="1">
            <a:off x="3851634" y="5130000"/>
            <a:ext cx="8711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E06D061-9994-4B4F-8A6F-D06D9803E2FD}"/>
              </a:ext>
            </a:extLst>
          </p:cNvPr>
          <p:cNvSpPr txBox="1"/>
          <p:nvPr/>
        </p:nvSpPr>
        <p:spPr>
          <a:xfrm>
            <a:off x="3281901" y="6291410"/>
            <a:ext cx="3193503" cy="369332"/>
          </a:xfrm>
          <a:prstGeom prst="rect">
            <a:avLst/>
          </a:prstGeom>
          <a:noFill/>
          <a:ln>
            <a:solidFill>
              <a:schemeClr val="bg2"/>
            </a:solidFill>
          </a:ln>
        </p:spPr>
        <p:txBody>
          <a:bodyPr wrap="none" rtlCol="0" anchor="ctr" anchorCtr="1">
            <a:spAutoFit/>
          </a:bodyPr>
          <a:lstStyle/>
          <a:p>
            <a:r>
              <a:rPr lang="en-US" dirty="0"/>
              <a:t>Lets talk first about plasma</a:t>
            </a:r>
          </a:p>
        </p:txBody>
      </p:sp>
    </p:spTree>
    <p:extLst>
      <p:ext uri="{BB962C8B-B14F-4D97-AF65-F5344CB8AC3E}">
        <p14:creationId xmlns:p14="http://schemas.microsoft.com/office/powerpoint/2010/main" val="154615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646A-7456-4A36-891F-12559FFAF374}"/>
              </a:ext>
            </a:extLst>
          </p:cNvPr>
          <p:cNvSpPr>
            <a:spLocks noGrp="1"/>
          </p:cNvSpPr>
          <p:nvPr>
            <p:ph type="title"/>
          </p:nvPr>
        </p:nvSpPr>
        <p:spPr>
          <a:xfrm>
            <a:off x="1446212" y="457200"/>
            <a:ext cx="9677402" cy="609600"/>
          </a:xfrm>
        </p:spPr>
        <p:txBody>
          <a:bodyPr/>
          <a:lstStyle/>
          <a:p>
            <a:r>
              <a:rPr lang="en-US" dirty="0"/>
              <a:t>Formed elements, what’s are they?</a:t>
            </a:r>
          </a:p>
        </p:txBody>
      </p:sp>
      <p:sp>
        <p:nvSpPr>
          <p:cNvPr id="7" name="Oval 6">
            <a:extLst>
              <a:ext uri="{FF2B5EF4-FFF2-40B4-BE49-F238E27FC236}">
                <a16:creationId xmlns:a16="http://schemas.microsoft.com/office/drawing/2014/main" id="{C7C66EE8-2E5C-4D06-884C-8031DC29D2B7}"/>
              </a:ext>
            </a:extLst>
          </p:cNvPr>
          <p:cNvSpPr/>
          <p:nvPr/>
        </p:nvSpPr>
        <p:spPr>
          <a:xfrm>
            <a:off x="1751012" y="1219200"/>
            <a:ext cx="5237998" cy="5105400"/>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600" dirty="0"/>
          </a:p>
        </p:txBody>
      </p:sp>
      <p:cxnSp>
        <p:nvCxnSpPr>
          <p:cNvPr id="21" name="Straight Connector 20">
            <a:extLst>
              <a:ext uri="{FF2B5EF4-FFF2-40B4-BE49-F238E27FC236}">
                <a16:creationId xmlns:a16="http://schemas.microsoft.com/office/drawing/2014/main" id="{FF04C9AE-B4C7-4104-819D-73743DE7188B}"/>
              </a:ext>
            </a:extLst>
          </p:cNvPr>
          <p:cNvCxnSpPr>
            <a:cxnSpLocks/>
          </p:cNvCxnSpPr>
          <p:nvPr/>
        </p:nvCxnSpPr>
        <p:spPr>
          <a:xfrm>
            <a:off x="2360612" y="2133600"/>
            <a:ext cx="403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E47FF2-C105-4C89-9B94-ED93556082F9}"/>
              </a:ext>
            </a:extLst>
          </p:cNvPr>
          <p:cNvCxnSpPr>
            <a:cxnSpLocks/>
          </p:cNvCxnSpPr>
          <p:nvPr/>
        </p:nvCxnSpPr>
        <p:spPr>
          <a:xfrm>
            <a:off x="1751012" y="3526596"/>
            <a:ext cx="5237998"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EBFA044-A8D0-4821-AA1E-15577D419402}"/>
              </a:ext>
            </a:extLst>
          </p:cNvPr>
          <p:cNvSpPr/>
          <p:nvPr/>
        </p:nvSpPr>
        <p:spPr>
          <a:xfrm>
            <a:off x="7802471" y="1205306"/>
            <a:ext cx="2736278" cy="891718"/>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4" name="Rectangle: Rounded Corners 33">
            <a:extLst>
              <a:ext uri="{FF2B5EF4-FFF2-40B4-BE49-F238E27FC236}">
                <a16:creationId xmlns:a16="http://schemas.microsoft.com/office/drawing/2014/main" id="{FA2457F7-1927-4455-BD2F-3EAE617AFA57}"/>
              </a:ext>
            </a:extLst>
          </p:cNvPr>
          <p:cNvSpPr/>
          <p:nvPr/>
        </p:nvSpPr>
        <p:spPr>
          <a:xfrm>
            <a:off x="7313611" y="1080377"/>
            <a:ext cx="3713999" cy="4977783"/>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7" name="Arrow: Right 36">
            <a:extLst>
              <a:ext uri="{FF2B5EF4-FFF2-40B4-BE49-F238E27FC236}">
                <a16:creationId xmlns:a16="http://schemas.microsoft.com/office/drawing/2014/main" id="{4B1E6E14-A6E7-4580-BA5C-10415C7AD96B}"/>
              </a:ext>
            </a:extLst>
          </p:cNvPr>
          <p:cNvSpPr/>
          <p:nvPr/>
        </p:nvSpPr>
        <p:spPr>
          <a:xfrm>
            <a:off x="6399212" y="2880444"/>
            <a:ext cx="1143000" cy="49375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4" name="Oval 23">
            <a:extLst>
              <a:ext uri="{FF2B5EF4-FFF2-40B4-BE49-F238E27FC236}">
                <a16:creationId xmlns:a16="http://schemas.microsoft.com/office/drawing/2014/main" id="{2F2794FA-E8A7-4ED7-878B-2EF2A64A9F86}"/>
              </a:ext>
            </a:extLst>
          </p:cNvPr>
          <p:cNvSpPr/>
          <p:nvPr/>
        </p:nvSpPr>
        <p:spPr>
          <a:xfrm>
            <a:off x="7806979" y="2133600"/>
            <a:ext cx="2736278" cy="891718"/>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8" name="Oval 37">
            <a:extLst>
              <a:ext uri="{FF2B5EF4-FFF2-40B4-BE49-F238E27FC236}">
                <a16:creationId xmlns:a16="http://schemas.microsoft.com/office/drawing/2014/main" id="{035FDC22-7A32-4566-926D-96232C2E1481}"/>
              </a:ext>
            </a:extLst>
          </p:cNvPr>
          <p:cNvSpPr/>
          <p:nvPr/>
        </p:nvSpPr>
        <p:spPr>
          <a:xfrm>
            <a:off x="7916772" y="3061894"/>
            <a:ext cx="2736278" cy="891718"/>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9" name="Oval 38">
            <a:extLst>
              <a:ext uri="{FF2B5EF4-FFF2-40B4-BE49-F238E27FC236}">
                <a16:creationId xmlns:a16="http://schemas.microsoft.com/office/drawing/2014/main" id="{E8FF0BBC-34D8-4808-BE65-B15C1F0C206F}"/>
              </a:ext>
            </a:extLst>
          </p:cNvPr>
          <p:cNvSpPr/>
          <p:nvPr/>
        </p:nvSpPr>
        <p:spPr>
          <a:xfrm>
            <a:off x="7924328" y="3990188"/>
            <a:ext cx="2736278" cy="891718"/>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0" name="Oval 39">
            <a:extLst>
              <a:ext uri="{FF2B5EF4-FFF2-40B4-BE49-F238E27FC236}">
                <a16:creationId xmlns:a16="http://schemas.microsoft.com/office/drawing/2014/main" id="{51350606-4ECF-4EC3-AD7A-E6ABD3E76364}"/>
              </a:ext>
            </a:extLst>
          </p:cNvPr>
          <p:cNvSpPr/>
          <p:nvPr/>
        </p:nvSpPr>
        <p:spPr>
          <a:xfrm>
            <a:off x="7950172" y="4964163"/>
            <a:ext cx="2736278" cy="891718"/>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 name="TextBox 9">
            <a:extLst>
              <a:ext uri="{FF2B5EF4-FFF2-40B4-BE49-F238E27FC236}">
                <a16:creationId xmlns:a16="http://schemas.microsoft.com/office/drawing/2014/main" id="{600E91B2-99C9-4D2A-9097-C6B5EE0D20C7}"/>
              </a:ext>
            </a:extLst>
          </p:cNvPr>
          <p:cNvSpPr txBox="1"/>
          <p:nvPr/>
        </p:nvSpPr>
        <p:spPr>
          <a:xfrm>
            <a:off x="8693556" y="1774021"/>
            <a:ext cx="954107" cy="369332"/>
          </a:xfrm>
          <a:prstGeom prst="rect">
            <a:avLst/>
          </a:prstGeom>
          <a:noFill/>
          <a:ln>
            <a:solidFill>
              <a:schemeClr val="bg2"/>
            </a:solidFill>
          </a:ln>
        </p:spPr>
        <p:txBody>
          <a:bodyPr wrap="none" rtlCol="0" anchor="ctr" anchorCtr="1">
            <a:spAutoFit/>
          </a:bodyPr>
          <a:lstStyle/>
          <a:p>
            <a:r>
              <a:rPr lang="en-US" dirty="0"/>
              <a:t>60-77%</a:t>
            </a:r>
          </a:p>
        </p:txBody>
      </p:sp>
      <p:sp>
        <p:nvSpPr>
          <p:cNvPr id="41" name="TextBox 40">
            <a:extLst>
              <a:ext uri="{FF2B5EF4-FFF2-40B4-BE49-F238E27FC236}">
                <a16:creationId xmlns:a16="http://schemas.microsoft.com/office/drawing/2014/main" id="{02D10C1C-ED28-4071-A63F-C957C264DE6F}"/>
              </a:ext>
            </a:extLst>
          </p:cNvPr>
          <p:cNvSpPr txBox="1"/>
          <p:nvPr/>
        </p:nvSpPr>
        <p:spPr>
          <a:xfrm rot="10800000" flipV="1">
            <a:off x="8731657" y="2669563"/>
            <a:ext cx="1106507" cy="369332"/>
          </a:xfrm>
          <a:prstGeom prst="rect">
            <a:avLst/>
          </a:prstGeom>
          <a:noFill/>
          <a:ln>
            <a:solidFill>
              <a:schemeClr val="bg2"/>
            </a:solidFill>
          </a:ln>
        </p:spPr>
        <p:txBody>
          <a:bodyPr wrap="square" rtlCol="0" anchor="ctr" anchorCtr="1">
            <a:spAutoFit/>
          </a:bodyPr>
          <a:lstStyle/>
          <a:p>
            <a:r>
              <a:rPr lang="en-US" dirty="0"/>
              <a:t>12-30%</a:t>
            </a:r>
          </a:p>
        </p:txBody>
      </p:sp>
      <p:sp>
        <p:nvSpPr>
          <p:cNvPr id="42" name="TextBox 41">
            <a:extLst>
              <a:ext uri="{FF2B5EF4-FFF2-40B4-BE49-F238E27FC236}">
                <a16:creationId xmlns:a16="http://schemas.microsoft.com/office/drawing/2014/main" id="{D2722B7B-2FA9-4067-A7A4-35A57E7DC2EE}"/>
              </a:ext>
            </a:extLst>
          </p:cNvPr>
          <p:cNvSpPr txBox="1"/>
          <p:nvPr/>
        </p:nvSpPr>
        <p:spPr>
          <a:xfrm>
            <a:off x="8841257" y="3587367"/>
            <a:ext cx="825867" cy="369332"/>
          </a:xfrm>
          <a:prstGeom prst="rect">
            <a:avLst/>
          </a:prstGeom>
          <a:noFill/>
          <a:ln>
            <a:solidFill>
              <a:schemeClr val="bg2"/>
            </a:solidFill>
          </a:ln>
        </p:spPr>
        <p:txBody>
          <a:bodyPr wrap="none" rtlCol="0" anchor="ctr" anchorCtr="1">
            <a:spAutoFit/>
          </a:bodyPr>
          <a:lstStyle/>
          <a:p>
            <a:r>
              <a:rPr lang="en-US" dirty="0"/>
              <a:t>3-10%</a:t>
            </a:r>
          </a:p>
        </p:txBody>
      </p:sp>
      <p:sp>
        <p:nvSpPr>
          <p:cNvPr id="43" name="TextBox 42">
            <a:extLst>
              <a:ext uri="{FF2B5EF4-FFF2-40B4-BE49-F238E27FC236}">
                <a16:creationId xmlns:a16="http://schemas.microsoft.com/office/drawing/2014/main" id="{897830DA-1008-4F44-9CB0-51E5A215B42A}"/>
              </a:ext>
            </a:extLst>
          </p:cNvPr>
          <p:cNvSpPr txBox="1"/>
          <p:nvPr/>
        </p:nvSpPr>
        <p:spPr>
          <a:xfrm>
            <a:off x="8815413" y="4512574"/>
            <a:ext cx="825867" cy="369332"/>
          </a:xfrm>
          <a:prstGeom prst="rect">
            <a:avLst/>
          </a:prstGeom>
          <a:noFill/>
          <a:ln>
            <a:solidFill>
              <a:schemeClr val="bg2"/>
            </a:solidFill>
          </a:ln>
        </p:spPr>
        <p:txBody>
          <a:bodyPr wrap="none" rtlCol="0" anchor="ctr" anchorCtr="1">
            <a:spAutoFit/>
          </a:bodyPr>
          <a:lstStyle/>
          <a:p>
            <a:r>
              <a:rPr lang="en-US" dirty="0"/>
              <a:t>2-10%</a:t>
            </a:r>
          </a:p>
        </p:txBody>
      </p:sp>
      <p:sp>
        <p:nvSpPr>
          <p:cNvPr id="44" name="TextBox 43">
            <a:extLst>
              <a:ext uri="{FF2B5EF4-FFF2-40B4-BE49-F238E27FC236}">
                <a16:creationId xmlns:a16="http://schemas.microsoft.com/office/drawing/2014/main" id="{7A7083B7-9918-481D-BEAA-07629F4FC258}"/>
              </a:ext>
            </a:extLst>
          </p:cNvPr>
          <p:cNvSpPr txBox="1"/>
          <p:nvPr/>
        </p:nvSpPr>
        <p:spPr>
          <a:xfrm>
            <a:off x="9068763" y="5508558"/>
            <a:ext cx="630301" cy="369332"/>
          </a:xfrm>
          <a:prstGeom prst="rect">
            <a:avLst/>
          </a:prstGeom>
          <a:noFill/>
          <a:ln>
            <a:solidFill>
              <a:schemeClr val="bg2"/>
            </a:solidFill>
          </a:ln>
        </p:spPr>
        <p:txBody>
          <a:bodyPr wrap="none" rtlCol="0" anchor="ctr" anchorCtr="1">
            <a:spAutoFit/>
          </a:bodyPr>
          <a:lstStyle/>
          <a:p>
            <a:r>
              <a:rPr lang="en-US" dirty="0"/>
              <a:t>rare</a:t>
            </a:r>
          </a:p>
        </p:txBody>
      </p:sp>
    </p:spTree>
    <p:extLst>
      <p:ext uri="{BB962C8B-B14F-4D97-AF65-F5344CB8AC3E}">
        <p14:creationId xmlns:p14="http://schemas.microsoft.com/office/powerpoint/2010/main" val="357962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4409-917A-4207-9C54-696C43237678}"/>
              </a:ext>
            </a:extLst>
          </p:cNvPr>
          <p:cNvSpPr>
            <a:spLocks noGrp="1"/>
          </p:cNvSpPr>
          <p:nvPr>
            <p:ph type="title"/>
          </p:nvPr>
        </p:nvSpPr>
        <p:spPr/>
        <p:txBody>
          <a:bodyPr/>
          <a:lstStyle/>
          <a:p>
            <a:r>
              <a:rPr lang="en-US" dirty="0"/>
              <a:t>What happens when you take whole blood and centrifuge it down? </a:t>
            </a:r>
          </a:p>
        </p:txBody>
      </p:sp>
      <p:pic>
        <p:nvPicPr>
          <p:cNvPr id="4" name="Picture 3" descr="A screenshot of a cell phone&#10;&#10;Description generated with very high confidence">
            <a:extLst>
              <a:ext uri="{FF2B5EF4-FFF2-40B4-BE49-F238E27FC236}">
                <a16:creationId xmlns:a16="http://schemas.microsoft.com/office/drawing/2014/main" id="{B343503C-E7BC-450A-AFCE-04B22A26CAF7}"/>
              </a:ext>
            </a:extLst>
          </p:cNvPr>
          <p:cNvPicPr>
            <a:picLocks noChangeAspect="1"/>
          </p:cNvPicPr>
          <p:nvPr/>
        </p:nvPicPr>
        <p:blipFill rotWithShape="1">
          <a:blip r:embed="rId3">
            <a:extLst>
              <a:ext uri="{28A0092B-C50C-407E-A947-70E740481C1C}">
                <a14:useLocalDpi xmlns:a14="http://schemas.microsoft.com/office/drawing/2010/main" val="0"/>
              </a:ext>
            </a:extLst>
          </a:blip>
          <a:srcRect l="57116" t="7450"/>
          <a:stretch/>
        </p:blipFill>
        <p:spPr>
          <a:xfrm>
            <a:off x="7847012" y="2133600"/>
            <a:ext cx="918457" cy="3786109"/>
          </a:xfrm>
          <a:prstGeom prst="rect">
            <a:avLst/>
          </a:prstGeom>
        </p:spPr>
      </p:pic>
      <p:cxnSp>
        <p:nvCxnSpPr>
          <p:cNvPr id="6" name="Straight Arrow Connector 5">
            <a:extLst>
              <a:ext uri="{FF2B5EF4-FFF2-40B4-BE49-F238E27FC236}">
                <a16:creationId xmlns:a16="http://schemas.microsoft.com/office/drawing/2014/main" id="{2334F90B-4706-4F42-B18E-29553EFBD3C4}"/>
              </a:ext>
            </a:extLst>
          </p:cNvPr>
          <p:cNvCxnSpPr>
            <a:cxnSpLocks/>
          </p:cNvCxnSpPr>
          <p:nvPr/>
        </p:nvCxnSpPr>
        <p:spPr>
          <a:xfrm>
            <a:off x="5103812" y="4724400"/>
            <a:ext cx="25282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D7C142B-4514-4431-963E-60FF6074797D}"/>
              </a:ext>
            </a:extLst>
          </p:cNvPr>
          <p:cNvCxnSpPr>
            <a:cxnSpLocks/>
          </p:cNvCxnSpPr>
          <p:nvPr/>
        </p:nvCxnSpPr>
        <p:spPr>
          <a:xfrm>
            <a:off x="5103812" y="3962400"/>
            <a:ext cx="25282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7652EEF-92B8-496D-8D30-8649DF651EA9}"/>
              </a:ext>
            </a:extLst>
          </p:cNvPr>
          <p:cNvCxnSpPr>
            <a:cxnSpLocks/>
          </p:cNvCxnSpPr>
          <p:nvPr/>
        </p:nvCxnSpPr>
        <p:spPr>
          <a:xfrm>
            <a:off x="5103812" y="3048000"/>
            <a:ext cx="25282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51412" y="2558534"/>
            <a:ext cx="2286000" cy="369332"/>
          </a:xfrm>
          <a:prstGeom prst="rect">
            <a:avLst/>
          </a:prstGeom>
          <a:noFill/>
          <a:ln>
            <a:solidFill>
              <a:schemeClr val="bg2"/>
            </a:solidFill>
          </a:ln>
        </p:spPr>
        <p:txBody>
          <a:bodyPr wrap="square" rtlCol="0" anchor="ctr" anchorCtr="1">
            <a:spAutoFit/>
          </a:bodyPr>
          <a:lstStyle/>
          <a:p>
            <a:r>
              <a:rPr lang="en-US" dirty="0" smtClean="0"/>
              <a:t>plasma</a:t>
            </a:r>
          </a:p>
        </p:txBody>
      </p:sp>
      <p:sp>
        <p:nvSpPr>
          <p:cNvPr id="5" name="TextBox 4"/>
          <p:cNvSpPr txBox="1"/>
          <p:nvPr/>
        </p:nvSpPr>
        <p:spPr>
          <a:xfrm>
            <a:off x="5261551" y="3499365"/>
            <a:ext cx="1905000" cy="381000"/>
          </a:xfrm>
          <a:prstGeom prst="rect">
            <a:avLst/>
          </a:prstGeom>
          <a:noFill/>
          <a:ln>
            <a:solidFill>
              <a:schemeClr val="bg2"/>
            </a:solidFill>
          </a:ln>
        </p:spPr>
        <p:txBody>
          <a:bodyPr wrap="square" rtlCol="0" anchor="ctr" anchorCtr="1">
            <a:spAutoFit/>
          </a:bodyPr>
          <a:lstStyle/>
          <a:p>
            <a:r>
              <a:rPr lang="en-US" dirty="0" smtClean="0"/>
              <a:t>Buffy coat</a:t>
            </a:r>
          </a:p>
        </p:txBody>
      </p:sp>
      <p:sp>
        <p:nvSpPr>
          <p:cNvPr id="7" name="TextBox 6"/>
          <p:cNvSpPr txBox="1"/>
          <p:nvPr/>
        </p:nvSpPr>
        <p:spPr>
          <a:xfrm>
            <a:off x="5199206" y="4289075"/>
            <a:ext cx="1981200" cy="369332"/>
          </a:xfrm>
          <a:prstGeom prst="rect">
            <a:avLst/>
          </a:prstGeom>
          <a:noFill/>
          <a:ln>
            <a:solidFill>
              <a:schemeClr val="bg2"/>
            </a:solidFill>
          </a:ln>
        </p:spPr>
        <p:txBody>
          <a:bodyPr wrap="square" rtlCol="0" anchor="ctr" anchorCtr="1">
            <a:spAutoFit/>
          </a:bodyPr>
          <a:lstStyle/>
          <a:p>
            <a:r>
              <a:rPr lang="en-US" dirty="0" smtClean="0"/>
              <a:t>erythrocytes</a:t>
            </a:r>
          </a:p>
        </p:txBody>
      </p:sp>
    </p:spTree>
    <p:extLst>
      <p:ext uri="{BB962C8B-B14F-4D97-AF65-F5344CB8AC3E}">
        <p14:creationId xmlns:p14="http://schemas.microsoft.com/office/powerpoint/2010/main" val="3180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D1AB-43C9-45A4-9591-17327372880E}"/>
              </a:ext>
            </a:extLst>
          </p:cNvPr>
          <p:cNvSpPr>
            <a:spLocks noGrp="1"/>
          </p:cNvSpPr>
          <p:nvPr>
            <p:ph type="title"/>
          </p:nvPr>
        </p:nvSpPr>
        <p:spPr/>
        <p:txBody>
          <a:bodyPr/>
          <a:lstStyle/>
          <a:p>
            <a:r>
              <a:rPr lang="en-US" dirty="0"/>
              <a:t>Plasma Colors </a:t>
            </a:r>
          </a:p>
        </p:txBody>
      </p:sp>
      <p:pic>
        <p:nvPicPr>
          <p:cNvPr id="4" name="Picture 3">
            <a:extLst>
              <a:ext uri="{FF2B5EF4-FFF2-40B4-BE49-F238E27FC236}">
                <a16:creationId xmlns:a16="http://schemas.microsoft.com/office/drawing/2014/main" id="{C350334F-57EB-4C85-8174-F21EFEADF5AB}"/>
              </a:ext>
            </a:extLst>
          </p:cNvPr>
          <p:cNvPicPr>
            <a:picLocks noChangeAspect="1"/>
          </p:cNvPicPr>
          <p:nvPr/>
        </p:nvPicPr>
        <p:blipFill rotWithShape="1">
          <a:blip r:embed="rId3">
            <a:extLst>
              <a:ext uri="{28A0092B-C50C-407E-A947-70E740481C1C}">
                <a14:useLocalDpi xmlns:a14="http://schemas.microsoft.com/office/drawing/2010/main" val="0"/>
              </a:ext>
            </a:extLst>
          </a:blip>
          <a:srcRect l="39164" t="22223" r="13324" b="44799"/>
          <a:stretch/>
        </p:blipFill>
        <p:spPr>
          <a:xfrm>
            <a:off x="2436812" y="1676400"/>
            <a:ext cx="7086600" cy="3709416"/>
          </a:xfrm>
          <a:prstGeom prst="rect">
            <a:avLst/>
          </a:prstGeom>
        </p:spPr>
      </p:pic>
      <p:sp>
        <p:nvSpPr>
          <p:cNvPr id="5" name="Arrow: Bent-Up 4">
            <a:extLst>
              <a:ext uri="{FF2B5EF4-FFF2-40B4-BE49-F238E27FC236}">
                <a16:creationId xmlns:a16="http://schemas.microsoft.com/office/drawing/2014/main" id="{97C24EED-9682-4E08-8BB6-48998C0AAD39}"/>
              </a:ext>
            </a:extLst>
          </p:cNvPr>
          <p:cNvSpPr/>
          <p:nvPr/>
        </p:nvSpPr>
        <p:spPr>
          <a:xfrm>
            <a:off x="2894012" y="5157216"/>
            <a:ext cx="762000" cy="457200"/>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 name="Arrow: Bent-Up 5">
            <a:extLst>
              <a:ext uri="{FF2B5EF4-FFF2-40B4-BE49-F238E27FC236}">
                <a16:creationId xmlns:a16="http://schemas.microsoft.com/office/drawing/2014/main" id="{0EC2A927-0A1C-45E0-B9F6-BA7F9C0E8578}"/>
              </a:ext>
            </a:extLst>
          </p:cNvPr>
          <p:cNvSpPr/>
          <p:nvPr/>
        </p:nvSpPr>
        <p:spPr>
          <a:xfrm flipH="1">
            <a:off x="8380412" y="5167122"/>
            <a:ext cx="838200" cy="469392"/>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 name="Arrow: Down 6">
            <a:extLst>
              <a:ext uri="{FF2B5EF4-FFF2-40B4-BE49-F238E27FC236}">
                <a16:creationId xmlns:a16="http://schemas.microsoft.com/office/drawing/2014/main" id="{4C04B8F4-D1D4-4100-AE08-3D432B8C44CA}"/>
              </a:ext>
            </a:extLst>
          </p:cNvPr>
          <p:cNvSpPr/>
          <p:nvPr/>
        </p:nvSpPr>
        <p:spPr>
          <a:xfrm>
            <a:off x="5103812" y="5157216"/>
            <a:ext cx="304800" cy="78638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Arrow: Down 8">
            <a:extLst>
              <a:ext uri="{FF2B5EF4-FFF2-40B4-BE49-F238E27FC236}">
                <a16:creationId xmlns:a16="http://schemas.microsoft.com/office/drawing/2014/main" id="{D0EDECF0-27E3-4582-90E1-A2BC8A1283CE}"/>
              </a:ext>
            </a:extLst>
          </p:cNvPr>
          <p:cNvSpPr/>
          <p:nvPr/>
        </p:nvSpPr>
        <p:spPr>
          <a:xfrm>
            <a:off x="6742112" y="5167122"/>
            <a:ext cx="304800" cy="78638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51153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6AB2-6D7B-44D9-B72C-7367B85502B8}"/>
              </a:ext>
            </a:extLst>
          </p:cNvPr>
          <p:cNvSpPr>
            <a:spLocks noGrp="1"/>
          </p:cNvSpPr>
          <p:nvPr>
            <p:ph type="title"/>
          </p:nvPr>
        </p:nvSpPr>
        <p:spPr/>
        <p:txBody>
          <a:bodyPr/>
          <a:lstStyle/>
          <a:p>
            <a:r>
              <a:rPr lang="en-US" dirty="0"/>
              <a:t>Close up of a lipemic sample</a:t>
            </a:r>
          </a:p>
        </p:txBody>
      </p:sp>
      <p:pic>
        <p:nvPicPr>
          <p:cNvPr id="4" name="Picture 3">
            <a:extLst>
              <a:ext uri="{FF2B5EF4-FFF2-40B4-BE49-F238E27FC236}">
                <a16:creationId xmlns:a16="http://schemas.microsoft.com/office/drawing/2014/main" id="{6D907371-0B26-4A1A-A385-9BFEE4DA7DC7}"/>
              </a:ext>
            </a:extLst>
          </p:cNvPr>
          <p:cNvPicPr>
            <a:picLocks noChangeAspect="1"/>
          </p:cNvPicPr>
          <p:nvPr/>
        </p:nvPicPr>
        <p:blipFill rotWithShape="1">
          <a:blip r:embed="rId2">
            <a:extLst>
              <a:ext uri="{28A0092B-C50C-407E-A947-70E740481C1C}">
                <a14:useLocalDpi xmlns:a14="http://schemas.microsoft.com/office/drawing/2010/main" val="0"/>
              </a:ext>
            </a:extLst>
          </a:blip>
          <a:srcRect l="39164" t="54444" r="13324" b="8889"/>
          <a:stretch/>
        </p:blipFill>
        <p:spPr>
          <a:xfrm>
            <a:off x="2132012" y="1905000"/>
            <a:ext cx="7315202" cy="4235117"/>
          </a:xfrm>
          <a:prstGeom prst="rect">
            <a:avLst/>
          </a:prstGeom>
        </p:spPr>
      </p:pic>
    </p:spTree>
    <p:extLst>
      <p:ext uri="{BB962C8B-B14F-4D97-AF65-F5344CB8AC3E}">
        <p14:creationId xmlns:p14="http://schemas.microsoft.com/office/powerpoint/2010/main" val="129086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0CBD-C398-422D-9B5A-7B30C1A62309}"/>
              </a:ext>
            </a:extLst>
          </p:cNvPr>
          <p:cNvSpPr>
            <a:spLocks noGrp="1"/>
          </p:cNvSpPr>
          <p:nvPr>
            <p:ph type="title"/>
          </p:nvPr>
        </p:nvSpPr>
        <p:spPr/>
        <p:txBody>
          <a:bodyPr/>
          <a:lstStyle/>
          <a:p>
            <a:r>
              <a:rPr lang="en-US" dirty="0"/>
              <a:t>Functions of the Blood</a:t>
            </a:r>
          </a:p>
        </p:txBody>
      </p:sp>
      <p:sp>
        <p:nvSpPr>
          <p:cNvPr id="3" name="Text Placeholder 2">
            <a:extLst>
              <a:ext uri="{FF2B5EF4-FFF2-40B4-BE49-F238E27FC236}">
                <a16:creationId xmlns:a16="http://schemas.microsoft.com/office/drawing/2014/main" id="{E5C6F6AE-A5E5-48BF-BB6A-638C0559C3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526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9FBA-55F5-44E0-BD62-76B70D712714}"/>
              </a:ext>
            </a:extLst>
          </p:cNvPr>
          <p:cNvSpPr>
            <a:spLocks noGrp="1"/>
          </p:cNvSpPr>
          <p:nvPr>
            <p:ph type="title"/>
          </p:nvPr>
        </p:nvSpPr>
        <p:spPr/>
        <p:txBody>
          <a:bodyPr/>
          <a:lstStyle/>
          <a:p>
            <a:r>
              <a:rPr lang="en-US" dirty="0"/>
              <a:t>Blood Functions</a:t>
            </a:r>
          </a:p>
        </p:txBody>
      </p:sp>
      <p:sp>
        <p:nvSpPr>
          <p:cNvPr id="3" name="Content Placeholder 2">
            <a:extLst>
              <a:ext uri="{FF2B5EF4-FFF2-40B4-BE49-F238E27FC236}">
                <a16:creationId xmlns:a16="http://schemas.microsoft.com/office/drawing/2014/main" id="{23EC08EA-2DE9-44AC-9AC2-6582996F8BD1}"/>
              </a:ext>
            </a:extLst>
          </p:cNvPr>
          <p:cNvSpPr>
            <a:spLocks noGrp="1"/>
          </p:cNvSpPr>
          <p:nvPr>
            <p:ph idx="1"/>
          </p:nvPr>
        </p:nvSpPr>
        <p:spPr/>
        <p:txBody>
          <a:bodyPr>
            <a:normAutofit/>
          </a:bodyPr>
          <a:lstStyle/>
          <a:p>
            <a:r>
              <a:rPr lang="en-US" sz="3200" dirty="0"/>
              <a:t>Blood has three main </a:t>
            </a:r>
            <a:r>
              <a:rPr lang="en-US" sz="3200" dirty="0" smtClean="0"/>
              <a:t>function</a:t>
            </a:r>
            <a:r>
              <a:rPr lang="en-US" sz="2800" dirty="0" smtClean="0"/>
              <a:t>s</a:t>
            </a:r>
          </a:p>
          <a:p>
            <a:r>
              <a:rPr lang="en-US" sz="2800" dirty="0" smtClean="0"/>
              <a:t>Transportation</a:t>
            </a:r>
          </a:p>
          <a:p>
            <a:r>
              <a:rPr lang="en-US" sz="2800" dirty="0" smtClean="0"/>
              <a:t>Regulation</a:t>
            </a:r>
          </a:p>
          <a:p>
            <a:r>
              <a:rPr lang="en-US" sz="2800" dirty="0" smtClean="0"/>
              <a:t>Defense</a:t>
            </a:r>
          </a:p>
          <a:p>
            <a:endParaRPr lang="en-US" sz="2800" dirty="0"/>
          </a:p>
        </p:txBody>
      </p:sp>
      <p:pic>
        <p:nvPicPr>
          <p:cNvPr id="5" name="Picture 4" descr="A drawing of a cartoon character&#10;&#10;Description generated with high confidence">
            <a:extLst>
              <a:ext uri="{FF2B5EF4-FFF2-40B4-BE49-F238E27FC236}">
                <a16:creationId xmlns:a16="http://schemas.microsoft.com/office/drawing/2014/main" id="{34F5174B-BA45-441B-BF48-91589C25B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94612" y="2819400"/>
            <a:ext cx="3827874" cy="3581400"/>
          </a:xfrm>
          <a:prstGeom prst="rect">
            <a:avLst/>
          </a:prstGeom>
        </p:spPr>
      </p:pic>
    </p:spTree>
    <p:extLst>
      <p:ext uri="{BB962C8B-B14F-4D97-AF65-F5344CB8AC3E}">
        <p14:creationId xmlns:p14="http://schemas.microsoft.com/office/powerpoint/2010/main" val="295614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B5CE5-7A79-4A77-A41C-77A1F5A8DA7D}"/>
              </a:ext>
            </a:extLst>
          </p:cNvPr>
          <p:cNvSpPr>
            <a:spLocks noGrp="1"/>
          </p:cNvSpPr>
          <p:nvPr>
            <p:ph type="title"/>
          </p:nvPr>
        </p:nvSpPr>
        <p:spPr>
          <a:xfrm>
            <a:off x="1446212" y="228600"/>
            <a:ext cx="9601200" cy="914400"/>
          </a:xfrm>
        </p:spPr>
        <p:txBody>
          <a:bodyPr/>
          <a:lstStyle/>
          <a:p>
            <a:r>
              <a:rPr lang="en-US" dirty="0"/>
              <a:t>Transportation</a:t>
            </a:r>
          </a:p>
        </p:txBody>
      </p:sp>
      <p:sp>
        <p:nvSpPr>
          <p:cNvPr id="3" name="Content Placeholder 2">
            <a:extLst>
              <a:ext uri="{FF2B5EF4-FFF2-40B4-BE49-F238E27FC236}">
                <a16:creationId xmlns:a16="http://schemas.microsoft.com/office/drawing/2014/main" id="{0373FA16-4DCD-4A9C-8BD0-2A2C46247873}"/>
              </a:ext>
            </a:extLst>
          </p:cNvPr>
          <p:cNvSpPr>
            <a:spLocks noGrp="1"/>
          </p:cNvSpPr>
          <p:nvPr>
            <p:ph idx="1"/>
          </p:nvPr>
        </p:nvSpPr>
        <p:spPr>
          <a:xfrm>
            <a:off x="989012" y="1295400"/>
            <a:ext cx="10515600" cy="5257800"/>
          </a:xfrm>
        </p:spPr>
        <p:txBody>
          <a:bodyPr>
            <a:normAutofit/>
          </a:bodyPr>
          <a:lstStyle/>
          <a:p>
            <a:r>
              <a:rPr lang="en-US" sz="2400" dirty="0"/>
              <a:t>Erythrocytes contain </a:t>
            </a:r>
            <a:r>
              <a:rPr lang="en-US" sz="2400" dirty="0" smtClean="0"/>
              <a:t>_______hemoglobin_____ </a:t>
            </a:r>
            <a:r>
              <a:rPr lang="en-US" sz="2400" dirty="0"/>
              <a:t>which carry oxygen to every cell in the body.  They do this by using hemoglobin. </a:t>
            </a:r>
          </a:p>
          <a:p>
            <a:r>
              <a:rPr lang="en-US" sz="2400" dirty="0"/>
              <a:t>Hemoglobin is made up of </a:t>
            </a:r>
            <a:r>
              <a:rPr lang="en-US" sz="2400" dirty="0" smtClean="0"/>
              <a:t>_____4___________ </a:t>
            </a:r>
            <a:r>
              <a:rPr lang="en-US" sz="2400" dirty="0"/>
              <a:t>heme units associated with one globin chain.  Each heme unit is the pigmented portion of hemoglobin.</a:t>
            </a:r>
          </a:p>
          <a:p>
            <a:r>
              <a:rPr lang="en-US" sz="2400" dirty="0"/>
              <a:t>Each heme unit contains an iron atom to which </a:t>
            </a:r>
            <a:r>
              <a:rPr lang="en-US" sz="2400" dirty="0" smtClean="0"/>
              <a:t>_____1_______ </a:t>
            </a:r>
            <a:r>
              <a:rPr lang="en-US" sz="2400" dirty="0"/>
              <a:t>molecule of oxygen molecule can attach.  </a:t>
            </a:r>
          </a:p>
          <a:p>
            <a:r>
              <a:rPr lang="en-US" sz="2400" dirty="0"/>
              <a:t>Therefore, one hemoglobin molecule can carry </a:t>
            </a:r>
            <a:r>
              <a:rPr lang="en-US" sz="2400" dirty="0" smtClean="0"/>
              <a:t>____4______ </a:t>
            </a:r>
            <a:r>
              <a:rPr lang="en-US" sz="2400" dirty="0"/>
              <a:t>molecules of oxygen.</a:t>
            </a:r>
          </a:p>
          <a:p>
            <a:pPr lvl="1"/>
            <a:r>
              <a:rPr lang="en-US" sz="2200" dirty="0"/>
              <a:t>What is oxyhemoglobin? </a:t>
            </a:r>
            <a:r>
              <a:rPr lang="en-US" sz="2200" dirty="0" smtClean="0"/>
              <a:t>Hemoglobin with O2 bound</a:t>
            </a:r>
            <a:endParaRPr lang="en-US" sz="2200" dirty="0"/>
          </a:p>
          <a:p>
            <a:pPr lvl="1"/>
            <a:r>
              <a:rPr lang="en-US" sz="2200" dirty="0"/>
              <a:t>What is deoxyhemoglobin? </a:t>
            </a:r>
            <a:r>
              <a:rPr lang="en-US" sz="2200" dirty="0" smtClean="0"/>
              <a:t>When hemoglobin gives up its oxygen</a:t>
            </a:r>
            <a:endParaRPr lang="en-US" sz="2200" dirty="0"/>
          </a:p>
        </p:txBody>
      </p:sp>
    </p:spTree>
    <p:extLst>
      <p:ext uri="{BB962C8B-B14F-4D97-AF65-F5344CB8AC3E}">
        <p14:creationId xmlns:p14="http://schemas.microsoft.com/office/powerpoint/2010/main" val="238250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BC74-1723-472B-B8C4-9A208ECF9036}"/>
              </a:ext>
            </a:extLst>
          </p:cNvPr>
          <p:cNvSpPr>
            <a:spLocks noGrp="1"/>
          </p:cNvSpPr>
          <p:nvPr>
            <p:ph type="title"/>
          </p:nvPr>
        </p:nvSpPr>
        <p:spPr>
          <a:xfrm>
            <a:off x="1522414" y="457200"/>
            <a:ext cx="9601200" cy="762000"/>
          </a:xfrm>
        </p:spPr>
        <p:txBody>
          <a:bodyPr/>
          <a:lstStyle/>
          <a:p>
            <a:r>
              <a:rPr lang="en-US" dirty="0"/>
              <a:t>Transportation, continued…</a:t>
            </a:r>
          </a:p>
        </p:txBody>
      </p:sp>
      <p:sp>
        <p:nvSpPr>
          <p:cNvPr id="3" name="Content Placeholder 2">
            <a:extLst>
              <a:ext uri="{FF2B5EF4-FFF2-40B4-BE49-F238E27FC236}">
                <a16:creationId xmlns:a16="http://schemas.microsoft.com/office/drawing/2014/main" id="{1B3DE897-AF19-4E57-B6E1-1749B980E9A8}"/>
              </a:ext>
            </a:extLst>
          </p:cNvPr>
          <p:cNvSpPr>
            <a:spLocks noGrp="1"/>
          </p:cNvSpPr>
          <p:nvPr>
            <p:ph idx="1"/>
          </p:nvPr>
        </p:nvSpPr>
        <p:spPr>
          <a:xfrm>
            <a:off x="1522414" y="1600200"/>
            <a:ext cx="9601200" cy="4876800"/>
          </a:xfrm>
        </p:spPr>
        <p:txBody>
          <a:bodyPr>
            <a:normAutofit lnSpcReduction="10000"/>
          </a:bodyPr>
          <a:lstStyle/>
          <a:p>
            <a:r>
              <a:rPr lang="en-US" sz="2800" dirty="0" smtClean="0"/>
              <a:t>Nutrients</a:t>
            </a:r>
            <a:r>
              <a:rPr lang="en-US" sz="2800" dirty="0" smtClean="0"/>
              <a:t> </a:t>
            </a:r>
            <a:r>
              <a:rPr lang="en-US" sz="2800" dirty="0"/>
              <a:t>and other essential elements are dissolved in the blood plasma and transported to tissues via arteries and capillaries</a:t>
            </a:r>
          </a:p>
          <a:p>
            <a:r>
              <a:rPr lang="en-US" sz="2800" dirty="0"/>
              <a:t>Blood carries </a:t>
            </a:r>
            <a:r>
              <a:rPr lang="en-US" sz="2800" dirty="0" smtClean="0"/>
              <a:t>waste</a:t>
            </a:r>
            <a:r>
              <a:rPr lang="en-US" sz="2800" dirty="0" smtClean="0"/>
              <a:t> </a:t>
            </a:r>
            <a:r>
              <a:rPr lang="en-US" sz="2800" dirty="0"/>
              <a:t>from cellular metabolism via veins to the lungs and kidneys</a:t>
            </a:r>
          </a:p>
          <a:p>
            <a:r>
              <a:rPr lang="en-US" sz="2800" dirty="0"/>
              <a:t>Blood transports hormones from the endocrine glands to target organs as well as WBCs to various sites </a:t>
            </a:r>
          </a:p>
          <a:p>
            <a:r>
              <a:rPr lang="en-US" sz="2800" dirty="0"/>
              <a:t>Blood transports platelets to sites of damage in blood vessel walls to form a plug to control bleeding, this is a mechanism called hemostasis.  They are also involved in the activation of blood-clotting cascade</a:t>
            </a:r>
          </a:p>
          <a:p>
            <a:endParaRPr lang="en-US" dirty="0"/>
          </a:p>
        </p:txBody>
      </p:sp>
    </p:spTree>
    <p:extLst>
      <p:ext uri="{BB962C8B-B14F-4D97-AF65-F5344CB8AC3E}">
        <p14:creationId xmlns:p14="http://schemas.microsoft.com/office/powerpoint/2010/main" val="193489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17FD-B797-4AAA-8D28-17FEB40BA3A1}"/>
              </a:ext>
            </a:extLst>
          </p:cNvPr>
          <p:cNvSpPr>
            <a:spLocks noGrp="1"/>
          </p:cNvSpPr>
          <p:nvPr>
            <p:ph type="title"/>
          </p:nvPr>
        </p:nvSpPr>
        <p:spPr>
          <a:xfrm>
            <a:off x="1522414" y="533400"/>
            <a:ext cx="9601200" cy="762000"/>
          </a:xfrm>
        </p:spPr>
        <p:txBody>
          <a:bodyPr/>
          <a:lstStyle/>
          <a:p>
            <a:r>
              <a:rPr lang="en-US" dirty="0"/>
              <a:t>Where does blood come from?</a:t>
            </a:r>
          </a:p>
        </p:txBody>
      </p:sp>
      <p:sp>
        <p:nvSpPr>
          <p:cNvPr id="3" name="Content Placeholder 2">
            <a:extLst>
              <a:ext uri="{FF2B5EF4-FFF2-40B4-BE49-F238E27FC236}">
                <a16:creationId xmlns:a16="http://schemas.microsoft.com/office/drawing/2014/main" id="{D382D7D4-6147-4B80-82AA-B8C07AB14A3D}"/>
              </a:ext>
            </a:extLst>
          </p:cNvPr>
          <p:cNvSpPr>
            <a:spLocks noGrp="1"/>
          </p:cNvSpPr>
          <p:nvPr>
            <p:ph idx="1"/>
          </p:nvPr>
        </p:nvSpPr>
        <p:spPr>
          <a:xfrm>
            <a:off x="1109344" y="1447800"/>
            <a:ext cx="5181602" cy="5029200"/>
          </a:xfrm>
        </p:spPr>
        <p:txBody>
          <a:bodyPr>
            <a:normAutofit lnSpcReduction="10000"/>
          </a:bodyPr>
          <a:lstStyle/>
          <a:p>
            <a:pPr marL="0" indent="0">
              <a:buNone/>
            </a:pPr>
            <a:r>
              <a:rPr lang="en-US" sz="2800" dirty="0" smtClean="0">
                <a:solidFill>
                  <a:srgbClr val="FF0000"/>
                </a:solidFill>
              </a:rPr>
              <a:t>* Hematopoiesis</a:t>
            </a:r>
            <a:r>
              <a:rPr lang="en-US" sz="2800" dirty="0" smtClean="0"/>
              <a:t> </a:t>
            </a:r>
            <a:r>
              <a:rPr lang="en-US" sz="2800" dirty="0"/>
              <a:t>is the production of ALL blood cells that occur as a continuous process throughout an animal's life.</a:t>
            </a:r>
          </a:p>
          <a:p>
            <a:pPr lvl="1"/>
            <a:r>
              <a:rPr lang="en-US" sz="2400" dirty="0"/>
              <a:t>Where does that happen?</a:t>
            </a:r>
          </a:p>
          <a:p>
            <a:pPr lvl="2"/>
            <a:r>
              <a:rPr lang="en-US" sz="2000" dirty="0"/>
              <a:t>Fetus: </a:t>
            </a:r>
          </a:p>
          <a:p>
            <a:pPr marL="569913" lvl="2" indent="0">
              <a:buNone/>
            </a:pPr>
            <a:r>
              <a:rPr lang="en-US" sz="2000" dirty="0" smtClean="0">
                <a:solidFill>
                  <a:srgbClr val="FF0000"/>
                </a:solidFill>
              </a:rPr>
              <a:t>Liver and spleen</a:t>
            </a:r>
            <a:endParaRPr lang="en-US" sz="2000" dirty="0">
              <a:solidFill>
                <a:srgbClr val="FF0000"/>
              </a:solidFill>
            </a:endParaRPr>
          </a:p>
          <a:p>
            <a:pPr lvl="2"/>
            <a:r>
              <a:rPr lang="en-US" sz="2000" dirty="0"/>
              <a:t>Newborn animal: </a:t>
            </a:r>
          </a:p>
          <a:p>
            <a:pPr marL="569913" lvl="2" indent="0">
              <a:buNone/>
            </a:pPr>
            <a:r>
              <a:rPr lang="en-US" sz="2000" dirty="0" smtClean="0">
                <a:solidFill>
                  <a:srgbClr val="FF0000"/>
                </a:solidFill>
              </a:rPr>
              <a:t>Red bone marrow</a:t>
            </a:r>
            <a:endParaRPr lang="en-US" sz="2000" dirty="0">
              <a:solidFill>
                <a:srgbClr val="FF0000"/>
              </a:solidFill>
            </a:endParaRPr>
          </a:p>
          <a:p>
            <a:pPr lvl="2"/>
            <a:r>
              <a:rPr lang="en-US" sz="2000" dirty="0"/>
              <a:t>Adult: </a:t>
            </a:r>
          </a:p>
          <a:p>
            <a:pPr marL="569913" lvl="2" indent="0">
              <a:buNone/>
            </a:pPr>
            <a:r>
              <a:rPr lang="en-US" sz="2000" dirty="0" smtClean="0">
                <a:solidFill>
                  <a:srgbClr val="FF0000"/>
                </a:solidFill>
              </a:rPr>
              <a:t>Red bone marrow (skull, ribs, sternum, vertebra, pelvis, proximal femurs</a:t>
            </a:r>
            <a:endParaRPr lang="en-US" sz="2000" dirty="0">
              <a:solidFill>
                <a:srgbClr val="FF0000"/>
              </a:solidFill>
            </a:endParaRPr>
          </a:p>
        </p:txBody>
      </p:sp>
      <p:pic>
        <p:nvPicPr>
          <p:cNvPr id="5" name="Picture 4" descr="A close up of a piece of paper&#10;&#10;Description generated with high confidence">
            <a:extLst>
              <a:ext uri="{FF2B5EF4-FFF2-40B4-BE49-F238E27FC236}">
                <a16:creationId xmlns:a16="http://schemas.microsoft.com/office/drawing/2014/main" id="{3629D5BA-820D-4851-808A-2CA064114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02" y="1295400"/>
            <a:ext cx="3733800" cy="5440107"/>
          </a:xfrm>
          <a:prstGeom prst="rect">
            <a:avLst/>
          </a:prstGeom>
        </p:spPr>
      </p:pic>
    </p:spTree>
    <p:extLst>
      <p:ext uri="{BB962C8B-B14F-4D97-AF65-F5344CB8AC3E}">
        <p14:creationId xmlns:p14="http://schemas.microsoft.com/office/powerpoint/2010/main" val="30031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56C1-C525-4A9F-83DA-08583459A5FE}"/>
              </a:ext>
            </a:extLst>
          </p:cNvPr>
          <p:cNvSpPr>
            <a:spLocks noGrp="1"/>
          </p:cNvSpPr>
          <p:nvPr>
            <p:ph type="title"/>
          </p:nvPr>
        </p:nvSpPr>
        <p:spPr>
          <a:xfrm>
            <a:off x="1487298" y="381000"/>
            <a:ext cx="9601200" cy="609600"/>
          </a:xfrm>
        </p:spPr>
        <p:txBody>
          <a:bodyPr/>
          <a:lstStyle/>
          <a:p>
            <a:r>
              <a:rPr lang="en-US" dirty="0"/>
              <a:t>Regulation</a:t>
            </a:r>
          </a:p>
        </p:txBody>
      </p:sp>
      <p:sp>
        <p:nvSpPr>
          <p:cNvPr id="3" name="Content Placeholder 2">
            <a:extLst>
              <a:ext uri="{FF2B5EF4-FFF2-40B4-BE49-F238E27FC236}">
                <a16:creationId xmlns:a16="http://schemas.microsoft.com/office/drawing/2014/main" id="{6105C086-77F0-4438-B48B-EFD5C2AF765B}"/>
              </a:ext>
            </a:extLst>
          </p:cNvPr>
          <p:cNvSpPr>
            <a:spLocks noGrp="1"/>
          </p:cNvSpPr>
          <p:nvPr>
            <p:ph idx="1"/>
          </p:nvPr>
        </p:nvSpPr>
        <p:spPr>
          <a:xfrm>
            <a:off x="912812" y="1295400"/>
            <a:ext cx="10210802" cy="5181600"/>
          </a:xfrm>
        </p:spPr>
        <p:txBody>
          <a:bodyPr>
            <a:normAutofit/>
          </a:bodyPr>
          <a:lstStyle/>
          <a:p>
            <a:r>
              <a:rPr lang="en-US" sz="2800" dirty="0"/>
              <a:t>Blood aids in regulation of body temperature.  Where are your body temperature regulators? </a:t>
            </a:r>
            <a:r>
              <a:rPr lang="en-US" sz="2800" dirty="0" smtClean="0"/>
              <a:t>_________brain_____________</a:t>
            </a:r>
            <a:endParaRPr lang="en-US" sz="2800" dirty="0"/>
          </a:p>
          <a:p>
            <a:r>
              <a:rPr lang="en-US" sz="2800" dirty="0"/>
              <a:t>Blood plays a part in tissue fluid content.  </a:t>
            </a:r>
          </a:p>
          <a:p>
            <a:pPr lvl="1"/>
            <a:r>
              <a:rPr lang="en-US" sz="2400" dirty="0"/>
              <a:t>What is hemoconcentration? </a:t>
            </a:r>
            <a:r>
              <a:rPr lang="en-US" sz="2400" b="1" dirty="0"/>
              <a:t>Less plasma in the bloodstream</a:t>
            </a:r>
            <a:r>
              <a:rPr lang="en-US" sz="2400" dirty="0"/>
              <a:t>, cells are more concentrated (vomiting, diarrhea, profuse sweating, other pathologic conditions</a:t>
            </a:r>
          </a:p>
          <a:p>
            <a:pPr lvl="1"/>
            <a:endParaRPr lang="en-US" sz="2400" dirty="0" smtClean="0"/>
          </a:p>
          <a:p>
            <a:pPr lvl="1"/>
            <a:r>
              <a:rPr lang="en-US" sz="2400" dirty="0" smtClean="0"/>
              <a:t>What </a:t>
            </a:r>
            <a:r>
              <a:rPr lang="en-US" sz="2400" dirty="0"/>
              <a:t>is hemodilution? </a:t>
            </a:r>
            <a:r>
              <a:rPr lang="en-US" sz="2400" dirty="0"/>
              <a:t>Extra plasma in the bloodstream; excessive SQ fluids</a:t>
            </a:r>
          </a:p>
          <a:p>
            <a:pPr lvl="1"/>
            <a:endParaRPr lang="en-US" sz="2400" dirty="0"/>
          </a:p>
        </p:txBody>
      </p:sp>
    </p:spTree>
    <p:extLst>
      <p:ext uri="{BB962C8B-B14F-4D97-AF65-F5344CB8AC3E}">
        <p14:creationId xmlns:p14="http://schemas.microsoft.com/office/powerpoint/2010/main" val="375386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EB5E5-144B-4D0A-91E0-3C130E1F4F5E}"/>
              </a:ext>
            </a:extLst>
          </p:cNvPr>
          <p:cNvSpPr>
            <a:spLocks noGrp="1"/>
          </p:cNvSpPr>
          <p:nvPr>
            <p:ph type="title"/>
          </p:nvPr>
        </p:nvSpPr>
        <p:spPr>
          <a:xfrm>
            <a:off x="1522414" y="304800"/>
            <a:ext cx="9601200" cy="685800"/>
          </a:xfrm>
        </p:spPr>
        <p:txBody>
          <a:bodyPr>
            <a:normAutofit/>
          </a:bodyPr>
          <a:lstStyle/>
          <a:p>
            <a:r>
              <a:rPr lang="en-US" dirty="0"/>
              <a:t>Regulation, continued…</a:t>
            </a:r>
          </a:p>
        </p:txBody>
      </p:sp>
      <p:sp>
        <p:nvSpPr>
          <p:cNvPr id="3" name="Content Placeholder 2">
            <a:extLst>
              <a:ext uri="{FF2B5EF4-FFF2-40B4-BE49-F238E27FC236}">
                <a16:creationId xmlns:a16="http://schemas.microsoft.com/office/drawing/2014/main" id="{EBB16941-1DF4-498A-AB85-6B0ABBEFFD55}"/>
              </a:ext>
            </a:extLst>
          </p:cNvPr>
          <p:cNvSpPr>
            <a:spLocks noGrp="1"/>
          </p:cNvSpPr>
          <p:nvPr>
            <p:ph idx="1"/>
          </p:nvPr>
        </p:nvSpPr>
        <p:spPr>
          <a:xfrm>
            <a:off x="1522414" y="1143000"/>
            <a:ext cx="9601200" cy="5181600"/>
          </a:xfrm>
        </p:spPr>
        <p:txBody>
          <a:bodyPr/>
          <a:lstStyle/>
          <a:p>
            <a:r>
              <a:rPr lang="en-US" dirty="0"/>
              <a:t> </a:t>
            </a:r>
            <a:r>
              <a:rPr lang="en-US" sz="2600" dirty="0"/>
              <a:t>Blood aids in the regulation of blood pH (acid-base balance)  </a:t>
            </a:r>
          </a:p>
          <a:p>
            <a:pPr lvl="2"/>
            <a:r>
              <a:rPr lang="en-US" sz="2000" dirty="0"/>
              <a:t>What is the normal pH </a:t>
            </a:r>
            <a:r>
              <a:rPr lang="en-US" sz="2000" dirty="0" smtClean="0"/>
              <a:t>range?7.35 – 7.45</a:t>
            </a:r>
            <a:endParaRPr lang="en-US" sz="2000" dirty="0"/>
          </a:p>
          <a:p>
            <a:pPr lvl="2"/>
            <a:r>
              <a:rPr lang="en-US" sz="2000" dirty="0"/>
              <a:t>Which part of the blood is slightly more alkaline because most of the acidic waste products are carried there? </a:t>
            </a:r>
            <a:r>
              <a:rPr lang="en-US" sz="2000" dirty="0" smtClean="0"/>
              <a:t>Arterial blood</a:t>
            </a:r>
            <a:endParaRPr lang="en-US" sz="2000" dirty="0"/>
          </a:p>
          <a:p>
            <a:endParaRPr lang="en-US" dirty="0"/>
          </a:p>
        </p:txBody>
      </p:sp>
      <p:sp>
        <p:nvSpPr>
          <p:cNvPr id="5" name="Rectangle 4">
            <a:extLst>
              <a:ext uri="{FF2B5EF4-FFF2-40B4-BE49-F238E27FC236}">
                <a16:creationId xmlns:a16="http://schemas.microsoft.com/office/drawing/2014/main" id="{08284483-B86B-499E-8814-F95FE33B75E1}"/>
              </a:ext>
            </a:extLst>
          </p:cNvPr>
          <p:cNvSpPr/>
          <p:nvPr/>
        </p:nvSpPr>
        <p:spPr>
          <a:xfrm>
            <a:off x="1217612" y="3901440"/>
            <a:ext cx="1981200" cy="2265700"/>
          </a:xfrm>
          <a:prstGeom prst="rect">
            <a:avLst/>
          </a:prstGeom>
          <a:no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 name="Rectangle 5">
            <a:extLst>
              <a:ext uri="{FF2B5EF4-FFF2-40B4-BE49-F238E27FC236}">
                <a16:creationId xmlns:a16="http://schemas.microsoft.com/office/drawing/2014/main" id="{1708DD24-EBE2-4F90-8AAC-181B3F465837}"/>
              </a:ext>
            </a:extLst>
          </p:cNvPr>
          <p:cNvSpPr/>
          <p:nvPr/>
        </p:nvSpPr>
        <p:spPr>
          <a:xfrm>
            <a:off x="3256812" y="3901440"/>
            <a:ext cx="1981200" cy="2265700"/>
          </a:xfrm>
          <a:prstGeom prst="rect">
            <a:avLst/>
          </a:prstGeom>
          <a:no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6516FD-8A3D-4B2D-A574-5A0669004AC5}"/>
              </a:ext>
            </a:extLst>
          </p:cNvPr>
          <p:cNvSpPr/>
          <p:nvPr/>
        </p:nvSpPr>
        <p:spPr>
          <a:xfrm>
            <a:off x="5254800" y="3886200"/>
            <a:ext cx="1981200" cy="2280940"/>
          </a:xfrm>
          <a:prstGeom prst="rect">
            <a:avLst/>
          </a:prstGeom>
          <a:no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4666A058-525D-45E5-9B14-FE02A4792229}"/>
              </a:ext>
            </a:extLst>
          </p:cNvPr>
          <p:cNvSpPr/>
          <p:nvPr/>
        </p:nvSpPr>
        <p:spPr>
          <a:xfrm>
            <a:off x="7269577" y="3886200"/>
            <a:ext cx="1981200" cy="2278938"/>
          </a:xfrm>
          <a:prstGeom prst="rect">
            <a:avLst/>
          </a:prstGeom>
          <a:no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F32DBFED-61B3-41FC-92B8-4691EB64384C}"/>
              </a:ext>
            </a:extLst>
          </p:cNvPr>
          <p:cNvSpPr/>
          <p:nvPr/>
        </p:nvSpPr>
        <p:spPr>
          <a:xfrm>
            <a:off x="9291988" y="3886200"/>
            <a:ext cx="1981200" cy="2278938"/>
          </a:xfrm>
          <a:prstGeom prst="rect">
            <a:avLst/>
          </a:prstGeom>
          <a:no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7E07E98-14D9-424C-94DF-3202C7A8B1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17"/>
          <a:stretch/>
        </p:blipFill>
        <p:spPr>
          <a:xfrm>
            <a:off x="5369807" y="3200400"/>
            <a:ext cx="1750196" cy="1539240"/>
          </a:xfrm>
          <a:prstGeom prst="rect">
            <a:avLst/>
          </a:prstGeom>
        </p:spPr>
      </p:pic>
      <p:pic>
        <p:nvPicPr>
          <p:cNvPr id="13" name="Picture 12">
            <a:extLst>
              <a:ext uri="{FF2B5EF4-FFF2-40B4-BE49-F238E27FC236}">
                <a16:creationId xmlns:a16="http://schemas.microsoft.com/office/drawing/2014/main" id="{3208903B-E92D-41D2-A709-A7F801912C87}"/>
              </a:ext>
            </a:extLst>
          </p:cNvPr>
          <p:cNvPicPr>
            <a:picLocks noChangeAspect="1"/>
          </p:cNvPicPr>
          <p:nvPr/>
        </p:nvPicPr>
        <p:blipFill rotWithShape="1">
          <a:blip r:embed="rId4">
            <a:extLst>
              <a:ext uri="{28A0092B-C50C-407E-A947-70E740481C1C}">
                <a14:useLocalDpi xmlns:a14="http://schemas.microsoft.com/office/drawing/2010/main" val="0"/>
              </a:ext>
            </a:extLst>
          </a:blip>
          <a:srcRect l="22843" t="26296" r="24172" b="26296"/>
          <a:stretch/>
        </p:blipFill>
        <p:spPr>
          <a:xfrm>
            <a:off x="3503614" y="3309172"/>
            <a:ext cx="1598785" cy="1430468"/>
          </a:xfrm>
          <a:prstGeom prst="rect">
            <a:avLst/>
          </a:prstGeom>
        </p:spPr>
      </p:pic>
      <p:pic>
        <p:nvPicPr>
          <p:cNvPr id="14" name="Picture 13">
            <a:extLst>
              <a:ext uri="{FF2B5EF4-FFF2-40B4-BE49-F238E27FC236}">
                <a16:creationId xmlns:a16="http://schemas.microsoft.com/office/drawing/2014/main" id="{FFBA39C0-DCC6-4A12-AC94-14522F91F17B}"/>
              </a:ext>
            </a:extLst>
          </p:cNvPr>
          <p:cNvPicPr>
            <a:picLocks noChangeAspect="1"/>
          </p:cNvPicPr>
          <p:nvPr/>
        </p:nvPicPr>
        <p:blipFill rotWithShape="1">
          <a:blip r:embed="rId4">
            <a:extLst>
              <a:ext uri="{28A0092B-C50C-407E-A947-70E740481C1C}">
                <a14:useLocalDpi xmlns:a14="http://schemas.microsoft.com/office/drawing/2010/main" val="0"/>
              </a:ext>
            </a:extLst>
          </a:blip>
          <a:srcRect l="22843" t="26296" r="24172" b="26296"/>
          <a:stretch/>
        </p:blipFill>
        <p:spPr>
          <a:xfrm>
            <a:off x="7460784" y="3310218"/>
            <a:ext cx="1598785" cy="1430468"/>
          </a:xfrm>
          <a:prstGeom prst="rect">
            <a:avLst/>
          </a:prstGeom>
        </p:spPr>
      </p:pic>
      <p:pic>
        <p:nvPicPr>
          <p:cNvPr id="16" name="Picture 15">
            <a:extLst>
              <a:ext uri="{FF2B5EF4-FFF2-40B4-BE49-F238E27FC236}">
                <a16:creationId xmlns:a16="http://schemas.microsoft.com/office/drawing/2014/main" id="{9F7F9C1B-8847-4AD6-B04F-1546C2A19DF2}"/>
              </a:ext>
            </a:extLst>
          </p:cNvPr>
          <p:cNvPicPr>
            <a:picLocks noChangeAspect="1"/>
          </p:cNvPicPr>
          <p:nvPr/>
        </p:nvPicPr>
        <p:blipFill rotWithShape="1">
          <a:blip r:embed="rId5">
            <a:extLst>
              <a:ext uri="{28A0092B-C50C-407E-A947-70E740481C1C}">
                <a14:useLocalDpi xmlns:a14="http://schemas.microsoft.com/office/drawing/2010/main" val="0"/>
              </a:ext>
            </a:extLst>
          </a:blip>
          <a:srcRect l="17855" t="27778" r="19159" b="27778"/>
          <a:stretch/>
        </p:blipFill>
        <p:spPr>
          <a:xfrm>
            <a:off x="1394789" y="3309172"/>
            <a:ext cx="1707713" cy="1401034"/>
          </a:xfrm>
          <a:prstGeom prst="rect">
            <a:avLst/>
          </a:prstGeom>
        </p:spPr>
      </p:pic>
      <p:pic>
        <p:nvPicPr>
          <p:cNvPr id="17" name="Picture 16">
            <a:extLst>
              <a:ext uri="{FF2B5EF4-FFF2-40B4-BE49-F238E27FC236}">
                <a16:creationId xmlns:a16="http://schemas.microsoft.com/office/drawing/2014/main" id="{E40B3766-1380-491F-8B86-F2A5A67B185F}"/>
              </a:ext>
            </a:extLst>
          </p:cNvPr>
          <p:cNvPicPr>
            <a:picLocks noChangeAspect="1"/>
          </p:cNvPicPr>
          <p:nvPr/>
        </p:nvPicPr>
        <p:blipFill rotWithShape="1">
          <a:blip r:embed="rId5">
            <a:extLst>
              <a:ext uri="{28A0092B-C50C-407E-A947-70E740481C1C}">
                <a14:useLocalDpi xmlns:a14="http://schemas.microsoft.com/office/drawing/2010/main" val="0"/>
              </a:ext>
            </a:extLst>
          </a:blip>
          <a:srcRect l="17855" t="27778" r="19159" b="27778"/>
          <a:stretch/>
        </p:blipFill>
        <p:spPr>
          <a:xfrm>
            <a:off x="9473404" y="3341654"/>
            <a:ext cx="1707713" cy="1401034"/>
          </a:xfrm>
          <a:prstGeom prst="rect">
            <a:avLst/>
          </a:prstGeom>
        </p:spPr>
      </p:pic>
      <p:sp>
        <p:nvSpPr>
          <p:cNvPr id="19" name="TextBox 18">
            <a:extLst>
              <a:ext uri="{FF2B5EF4-FFF2-40B4-BE49-F238E27FC236}">
                <a16:creationId xmlns:a16="http://schemas.microsoft.com/office/drawing/2014/main" id="{8A3B3ADF-3083-4BA4-967F-A9F953126C1E}"/>
              </a:ext>
            </a:extLst>
          </p:cNvPr>
          <p:cNvSpPr txBox="1"/>
          <p:nvPr/>
        </p:nvSpPr>
        <p:spPr>
          <a:xfrm>
            <a:off x="1362290" y="4862606"/>
            <a:ext cx="1691843" cy="646331"/>
          </a:xfrm>
          <a:prstGeom prst="rect">
            <a:avLst/>
          </a:prstGeom>
          <a:noFill/>
          <a:ln>
            <a:solidFill>
              <a:schemeClr val="bg2"/>
            </a:solidFill>
          </a:ln>
        </p:spPr>
        <p:txBody>
          <a:bodyPr wrap="square" rtlCol="0" anchor="ctr" anchorCtr="1">
            <a:spAutoFit/>
          </a:bodyPr>
          <a:lstStyle/>
          <a:p>
            <a:r>
              <a:rPr lang="en-US" sz="3600" dirty="0"/>
              <a:t>Death</a:t>
            </a:r>
          </a:p>
        </p:txBody>
      </p:sp>
      <p:sp>
        <p:nvSpPr>
          <p:cNvPr id="20" name="TextBox 19">
            <a:extLst>
              <a:ext uri="{FF2B5EF4-FFF2-40B4-BE49-F238E27FC236}">
                <a16:creationId xmlns:a16="http://schemas.microsoft.com/office/drawing/2014/main" id="{E5A5CD45-3768-48AC-9792-50A7D0ABD028}"/>
              </a:ext>
            </a:extLst>
          </p:cNvPr>
          <p:cNvSpPr txBox="1"/>
          <p:nvPr/>
        </p:nvSpPr>
        <p:spPr>
          <a:xfrm>
            <a:off x="3358935" y="4953595"/>
            <a:ext cx="1691843" cy="523220"/>
          </a:xfrm>
          <a:prstGeom prst="rect">
            <a:avLst/>
          </a:prstGeom>
          <a:noFill/>
          <a:ln>
            <a:solidFill>
              <a:schemeClr val="bg2"/>
            </a:solidFill>
          </a:ln>
        </p:spPr>
        <p:txBody>
          <a:bodyPr wrap="square" rtlCol="0" anchor="ctr" anchorCtr="1">
            <a:spAutoFit/>
          </a:bodyPr>
          <a:lstStyle/>
          <a:p>
            <a:r>
              <a:rPr lang="en-US" sz="2800" dirty="0"/>
              <a:t>Acidosis</a:t>
            </a:r>
          </a:p>
        </p:txBody>
      </p:sp>
      <p:sp>
        <p:nvSpPr>
          <p:cNvPr id="21" name="TextBox 20">
            <a:extLst>
              <a:ext uri="{FF2B5EF4-FFF2-40B4-BE49-F238E27FC236}">
                <a16:creationId xmlns:a16="http://schemas.microsoft.com/office/drawing/2014/main" id="{427CD046-B1FA-4B39-AC4A-AE7AA649EE94}"/>
              </a:ext>
            </a:extLst>
          </p:cNvPr>
          <p:cNvSpPr txBox="1"/>
          <p:nvPr/>
        </p:nvSpPr>
        <p:spPr>
          <a:xfrm>
            <a:off x="9489274" y="4868584"/>
            <a:ext cx="1691843" cy="646331"/>
          </a:xfrm>
          <a:prstGeom prst="rect">
            <a:avLst/>
          </a:prstGeom>
          <a:noFill/>
          <a:ln>
            <a:solidFill>
              <a:schemeClr val="bg2"/>
            </a:solidFill>
          </a:ln>
        </p:spPr>
        <p:txBody>
          <a:bodyPr wrap="square" rtlCol="0" anchor="ctr" anchorCtr="1">
            <a:spAutoFit/>
          </a:bodyPr>
          <a:lstStyle/>
          <a:p>
            <a:r>
              <a:rPr lang="en-US" sz="3600" dirty="0"/>
              <a:t>Death</a:t>
            </a:r>
          </a:p>
        </p:txBody>
      </p:sp>
      <p:sp>
        <p:nvSpPr>
          <p:cNvPr id="22" name="TextBox 21">
            <a:extLst>
              <a:ext uri="{FF2B5EF4-FFF2-40B4-BE49-F238E27FC236}">
                <a16:creationId xmlns:a16="http://schemas.microsoft.com/office/drawing/2014/main" id="{7A543BBC-004A-47CC-B067-A87CB4006713}"/>
              </a:ext>
            </a:extLst>
          </p:cNvPr>
          <p:cNvSpPr txBox="1"/>
          <p:nvPr/>
        </p:nvSpPr>
        <p:spPr>
          <a:xfrm>
            <a:off x="7291732" y="4924161"/>
            <a:ext cx="1920194" cy="523220"/>
          </a:xfrm>
          <a:prstGeom prst="rect">
            <a:avLst/>
          </a:prstGeom>
          <a:noFill/>
          <a:ln>
            <a:solidFill>
              <a:schemeClr val="bg2"/>
            </a:solidFill>
          </a:ln>
        </p:spPr>
        <p:txBody>
          <a:bodyPr wrap="square" rtlCol="0" anchor="ctr" anchorCtr="1">
            <a:spAutoFit/>
          </a:bodyPr>
          <a:lstStyle/>
          <a:p>
            <a:r>
              <a:rPr lang="en-US" sz="2800" dirty="0"/>
              <a:t>Alkalosis</a:t>
            </a:r>
          </a:p>
        </p:txBody>
      </p:sp>
      <p:sp>
        <p:nvSpPr>
          <p:cNvPr id="23" name="TextBox 22">
            <a:extLst>
              <a:ext uri="{FF2B5EF4-FFF2-40B4-BE49-F238E27FC236}">
                <a16:creationId xmlns:a16="http://schemas.microsoft.com/office/drawing/2014/main" id="{51A6B0FB-B7DB-466D-B613-E75CCB46DDC3}"/>
              </a:ext>
            </a:extLst>
          </p:cNvPr>
          <p:cNvSpPr txBox="1"/>
          <p:nvPr/>
        </p:nvSpPr>
        <p:spPr>
          <a:xfrm>
            <a:off x="5363763" y="4718985"/>
            <a:ext cx="1691843" cy="954107"/>
          </a:xfrm>
          <a:prstGeom prst="rect">
            <a:avLst/>
          </a:prstGeom>
          <a:noFill/>
          <a:ln>
            <a:solidFill>
              <a:schemeClr val="bg2"/>
            </a:solidFill>
          </a:ln>
        </p:spPr>
        <p:txBody>
          <a:bodyPr wrap="square" rtlCol="0" anchor="ctr" anchorCtr="1">
            <a:spAutoFit/>
          </a:bodyPr>
          <a:lstStyle/>
          <a:p>
            <a:pPr algn="ctr"/>
            <a:r>
              <a:rPr lang="en-US" sz="2800" dirty="0"/>
              <a:t>Normal</a:t>
            </a:r>
          </a:p>
          <a:p>
            <a:pPr algn="ctr"/>
            <a:r>
              <a:rPr lang="en-US" sz="2800" dirty="0"/>
              <a:t>pH</a:t>
            </a:r>
          </a:p>
        </p:txBody>
      </p:sp>
      <p:sp>
        <p:nvSpPr>
          <p:cNvPr id="24" name="TextBox 23">
            <a:extLst>
              <a:ext uri="{FF2B5EF4-FFF2-40B4-BE49-F238E27FC236}">
                <a16:creationId xmlns:a16="http://schemas.microsoft.com/office/drawing/2014/main" id="{7714383F-7EBA-458B-A0AA-189DDCBDF977}"/>
              </a:ext>
            </a:extLst>
          </p:cNvPr>
          <p:cNvSpPr txBox="1"/>
          <p:nvPr/>
        </p:nvSpPr>
        <p:spPr>
          <a:xfrm>
            <a:off x="725103" y="6213565"/>
            <a:ext cx="1025909" cy="523220"/>
          </a:xfrm>
          <a:prstGeom prst="rect">
            <a:avLst/>
          </a:prstGeom>
          <a:noFill/>
          <a:ln>
            <a:solidFill>
              <a:schemeClr val="bg2"/>
            </a:solidFill>
          </a:ln>
        </p:spPr>
        <p:txBody>
          <a:bodyPr wrap="square" rtlCol="0" anchor="ctr" anchorCtr="1">
            <a:spAutoFit/>
          </a:bodyPr>
          <a:lstStyle/>
          <a:p>
            <a:r>
              <a:rPr lang="en-US" sz="2800" b="1" dirty="0"/>
              <a:t>6</a:t>
            </a:r>
          </a:p>
        </p:txBody>
      </p:sp>
      <p:sp>
        <p:nvSpPr>
          <p:cNvPr id="25" name="TextBox 24">
            <a:extLst>
              <a:ext uri="{FF2B5EF4-FFF2-40B4-BE49-F238E27FC236}">
                <a16:creationId xmlns:a16="http://schemas.microsoft.com/office/drawing/2014/main" id="{022471FA-0DCA-4628-B337-857A2EF3162B}"/>
              </a:ext>
            </a:extLst>
          </p:cNvPr>
          <p:cNvSpPr txBox="1"/>
          <p:nvPr/>
        </p:nvSpPr>
        <p:spPr>
          <a:xfrm>
            <a:off x="2760645" y="6185480"/>
            <a:ext cx="1025909" cy="523220"/>
          </a:xfrm>
          <a:prstGeom prst="rect">
            <a:avLst/>
          </a:prstGeom>
          <a:noFill/>
          <a:ln>
            <a:solidFill>
              <a:schemeClr val="bg2"/>
            </a:solidFill>
          </a:ln>
        </p:spPr>
        <p:txBody>
          <a:bodyPr wrap="square" rtlCol="0" anchor="ctr" anchorCtr="1">
            <a:spAutoFit/>
          </a:bodyPr>
          <a:lstStyle/>
          <a:p>
            <a:r>
              <a:rPr lang="en-US" sz="2800" b="1" dirty="0"/>
              <a:t>7</a:t>
            </a:r>
          </a:p>
        </p:txBody>
      </p:sp>
      <p:sp>
        <p:nvSpPr>
          <p:cNvPr id="26" name="TextBox 25">
            <a:extLst>
              <a:ext uri="{FF2B5EF4-FFF2-40B4-BE49-F238E27FC236}">
                <a16:creationId xmlns:a16="http://schemas.microsoft.com/office/drawing/2014/main" id="{5687B798-2A35-49CA-891B-798FC82DE84B}"/>
              </a:ext>
            </a:extLst>
          </p:cNvPr>
          <p:cNvSpPr txBox="1"/>
          <p:nvPr/>
        </p:nvSpPr>
        <p:spPr>
          <a:xfrm>
            <a:off x="4796187" y="6172200"/>
            <a:ext cx="1025909" cy="523220"/>
          </a:xfrm>
          <a:prstGeom prst="rect">
            <a:avLst/>
          </a:prstGeom>
          <a:noFill/>
          <a:ln>
            <a:solidFill>
              <a:schemeClr val="bg2"/>
            </a:solidFill>
          </a:ln>
        </p:spPr>
        <p:txBody>
          <a:bodyPr wrap="square" rtlCol="0" anchor="ctr" anchorCtr="1">
            <a:spAutoFit/>
          </a:bodyPr>
          <a:lstStyle/>
          <a:p>
            <a:r>
              <a:rPr lang="en-US" sz="2800" b="1" dirty="0"/>
              <a:t>7.35</a:t>
            </a:r>
          </a:p>
        </p:txBody>
      </p:sp>
      <p:sp>
        <p:nvSpPr>
          <p:cNvPr id="27" name="TextBox 26">
            <a:extLst>
              <a:ext uri="{FF2B5EF4-FFF2-40B4-BE49-F238E27FC236}">
                <a16:creationId xmlns:a16="http://schemas.microsoft.com/office/drawing/2014/main" id="{6E2EABDD-266D-4764-A673-4DE349A4AB2D}"/>
              </a:ext>
            </a:extLst>
          </p:cNvPr>
          <p:cNvSpPr txBox="1"/>
          <p:nvPr/>
        </p:nvSpPr>
        <p:spPr>
          <a:xfrm>
            <a:off x="6619407" y="6167140"/>
            <a:ext cx="1025909" cy="523220"/>
          </a:xfrm>
          <a:prstGeom prst="rect">
            <a:avLst/>
          </a:prstGeom>
          <a:noFill/>
          <a:ln>
            <a:solidFill>
              <a:schemeClr val="bg2"/>
            </a:solidFill>
          </a:ln>
        </p:spPr>
        <p:txBody>
          <a:bodyPr wrap="square" rtlCol="0" anchor="ctr" anchorCtr="1">
            <a:spAutoFit/>
          </a:bodyPr>
          <a:lstStyle/>
          <a:p>
            <a:r>
              <a:rPr lang="en-US" sz="2800" b="1" dirty="0"/>
              <a:t>7.45</a:t>
            </a:r>
          </a:p>
        </p:txBody>
      </p:sp>
      <p:sp>
        <p:nvSpPr>
          <p:cNvPr id="28" name="TextBox 27">
            <a:extLst>
              <a:ext uri="{FF2B5EF4-FFF2-40B4-BE49-F238E27FC236}">
                <a16:creationId xmlns:a16="http://schemas.microsoft.com/office/drawing/2014/main" id="{72F479A2-EE19-49B8-AC0A-2CFCED96F838}"/>
              </a:ext>
            </a:extLst>
          </p:cNvPr>
          <p:cNvSpPr txBox="1"/>
          <p:nvPr/>
        </p:nvSpPr>
        <p:spPr>
          <a:xfrm>
            <a:off x="8758428" y="6167140"/>
            <a:ext cx="1025909" cy="523220"/>
          </a:xfrm>
          <a:prstGeom prst="rect">
            <a:avLst/>
          </a:prstGeom>
          <a:noFill/>
          <a:ln>
            <a:solidFill>
              <a:schemeClr val="bg2"/>
            </a:solidFill>
          </a:ln>
        </p:spPr>
        <p:txBody>
          <a:bodyPr wrap="square" rtlCol="0" anchor="ctr" anchorCtr="1">
            <a:spAutoFit/>
          </a:bodyPr>
          <a:lstStyle/>
          <a:p>
            <a:r>
              <a:rPr lang="en-US" sz="2800" b="1" dirty="0"/>
              <a:t>7.8</a:t>
            </a:r>
          </a:p>
        </p:txBody>
      </p:sp>
      <p:sp>
        <p:nvSpPr>
          <p:cNvPr id="29" name="TextBox 28">
            <a:extLst>
              <a:ext uri="{FF2B5EF4-FFF2-40B4-BE49-F238E27FC236}">
                <a16:creationId xmlns:a16="http://schemas.microsoft.com/office/drawing/2014/main" id="{B2426225-458A-4F15-B22A-D8E0D16E51C7}"/>
              </a:ext>
            </a:extLst>
          </p:cNvPr>
          <p:cNvSpPr txBox="1"/>
          <p:nvPr/>
        </p:nvSpPr>
        <p:spPr>
          <a:xfrm>
            <a:off x="10683455" y="6167140"/>
            <a:ext cx="1025909" cy="523220"/>
          </a:xfrm>
          <a:prstGeom prst="rect">
            <a:avLst/>
          </a:prstGeom>
          <a:noFill/>
          <a:ln>
            <a:solidFill>
              <a:schemeClr val="bg2"/>
            </a:solidFill>
          </a:ln>
        </p:spPr>
        <p:txBody>
          <a:bodyPr wrap="square" rtlCol="0" anchor="ctr" anchorCtr="1">
            <a:spAutoFit/>
          </a:bodyPr>
          <a:lstStyle/>
          <a:p>
            <a:r>
              <a:rPr lang="en-US" sz="2800" b="1" dirty="0"/>
              <a:t>9</a:t>
            </a:r>
          </a:p>
        </p:txBody>
      </p:sp>
    </p:spTree>
    <p:extLst>
      <p:ext uri="{BB962C8B-B14F-4D97-AF65-F5344CB8AC3E}">
        <p14:creationId xmlns:p14="http://schemas.microsoft.com/office/powerpoint/2010/main" val="272597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AC13-FC5E-4934-97AE-3C51793EEABD}"/>
              </a:ext>
            </a:extLst>
          </p:cNvPr>
          <p:cNvSpPr>
            <a:spLocks noGrp="1"/>
          </p:cNvSpPr>
          <p:nvPr>
            <p:ph type="title"/>
          </p:nvPr>
        </p:nvSpPr>
        <p:spPr>
          <a:xfrm>
            <a:off x="1522414" y="381000"/>
            <a:ext cx="9601200" cy="762000"/>
          </a:xfrm>
        </p:spPr>
        <p:txBody>
          <a:bodyPr/>
          <a:lstStyle/>
          <a:p>
            <a:r>
              <a:rPr lang="en-US" dirty="0"/>
              <a:t>Defense</a:t>
            </a:r>
          </a:p>
        </p:txBody>
      </p:sp>
      <p:sp>
        <p:nvSpPr>
          <p:cNvPr id="3" name="Content Placeholder 2">
            <a:extLst>
              <a:ext uri="{FF2B5EF4-FFF2-40B4-BE49-F238E27FC236}">
                <a16:creationId xmlns:a16="http://schemas.microsoft.com/office/drawing/2014/main" id="{30E90645-C322-4D9C-A6B9-9647F83AB57D}"/>
              </a:ext>
            </a:extLst>
          </p:cNvPr>
          <p:cNvSpPr>
            <a:spLocks noGrp="1"/>
          </p:cNvSpPr>
          <p:nvPr>
            <p:ph idx="1"/>
          </p:nvPr>
        </p:nvSpPr>
        <p:spPr>
          <a:xfrm>
            <a:off x="5408612" y="1828800"/>
            <a:ext cx="5715002" cy="4191000"/>
          </a:xfrm>
        </p:spPr>
        <p:txBody>
          <a:bodyPr>
            <a:normAutofit/>
          </a:bodyPr>
          <a:lstStyle/>
          <a:p>
            <a:r>
              <a:rPr lang="en-US" sz="3200" dirty="0"/>
              <a:t>Blood carries </a:t>
            </a:r>
            <a:r>
              <a:rPr lang="en-US" sz="3200" dirty="0" smtClean="0"/>
              <a:t>WBC</a:t>
            </a:r>
            <a:r>
              <a:rPr lang="en-US" sz="3200" dirty="0" smtClean="0"/>
              <a:t> </a:t>
            </a:r>
            <a:r>
              <a:rPr lang="en-US" sz="3200" dirty="0"/>
              <a:t>to tissues exposed to foreign invaders.  </a:t>
            </a:r>
          </a:p>
          <a:p>
            <a:r>
              <a:rPr lang="en-US" sz="3200" dirty="0"/>
              <a:t>Blood carries </a:t>
            </a:r>
            <a:r>
              <a:rPr lang="en-US" sz="3200" dirty="0" smtClean="0"/>
              <a:t>platelets </a:t>
            </a:r>
            <a:r>
              <a:rPr lang="en-US" sz="3200" dirty="0" smtClean="0"/>
              <a:t>to </a:t>
            </a:r>
            <a:r>
              <a:rPr lang="en-US" sz="3200" dirty="0"/>
              <a:t>sites of vessel damage to aid in hemostasis so that the animal does not bleed excessively.</a:t>
            </a:r>
          </a:p>
        </p:txBody>
      </p:sp>
      <p:pic>
        <p:nvPicPr>
          <p:cNvPr id="5" name="Picture 4" descr="A drawing of a face&#10;&#10;Description generated with high confidence">
            <a:extLst>
              <a:ext uri="{FF2B5EF4-FFF2-40B4-BE49-F238E27FC236}">
                <a16:creationId xmlns:a16="http://schemas.microsoft.com/office/drawing/2014/main" id="{2433928E-17A0-4084-A7E8-0EE620DEF6D8}"/>
              </a:ext>
            </a:extLst>
          </p:cNvPr>
          <p:cNvPicPr>
            <a:picLocks noChangeAspect="1"/>
          </p:cNvPicPr>
          <p:nvPr/>
        </p:nvPicPr>
        <p:blipFill rotWithShape="1">
          <a:blip r:embed="rId3">
            <a:extLst>
              <a:ext uri="{28A0092B-C50C-407E-A947-70E740481C1C}">
                <a14:useLocalDpi xmlns:a14="http://schemas.microsoft.com/office/drawing/2010/main" val="0"/>
              </a:ext>
            </a:extLst>
          </a:blip>
          <a:srcRect b="10000"/>
          <a:stretch/>
        </p:blipFill>
        <p:spPr>
          <a:xfrm>
            <a:off x="1370012" y="1524000"/>
            <a:ext cx="3714750" cy="3951143"/>
          </a:xfrm>
          <a:prstGeom prst="rect">
            <a:avLst/>
          </a:prstGeom>
        </p:spPr>
      </p:pic>
    </p:spTree>
    <p:extLst>
      <p:ext uri="{BB962C8B-B14F-4D97-AF65-F5344CB8AC3E}">
        <p14:creationId xmlns:p14="http://schemas.microsoft.com/office/powerpoint/2010/main" val="291483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9A53F-0364-45A6-B6E9-F95D091A4AAD}"/>
              </a:ext>
            </a:extLst>
          </p:cNvPr>
          <p:cNvSpPr>
            <a:spLocks noGrp="1"/>
          </p:cNvSpPr>
          <p:nvPr>
            <p:ph type="title"/>
          </p:nvPr>
        </p:nvSpPr>
        <p:spPr/>
        <p:txBody>
          <a:bodyPr/>
          <a:lstStyle/>
          <a:p>
            <a:r>
              <a:rPr lang="en-US" dirty="0"/>
              <a:t>Hemoglobin</a:t>
            </a:r>
          </a:p>
        </p:txBody>
      </p:sp>
      <p:sp>
        <p:nvSpPr>
          <p:cNvPr id="3" name="Text Placeholder 2">
            <a:extLst>
              <a:ext uri="{FF2B5EF4-FFF2-40B4-BE49-F238E27FC236}">
                <a16:creationId xmlns:a16="http://schemas.microsoft.com/office/drawing/2014/main" id="{F2F19510-18D1-4C11-830E-D28F83A8667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5962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C040-BA23-46F2-8CD0-A2070CBC0489}"/>
              </a:ext>
            </a:extLst>
          </p:cNvPr>
          <p:cNvSpPr>
            <a:spLocks noGrp="1"/>
          </p:cNvSpPr>
          <p:nvPr>
            <p:ph type="title"/>
          </p:nvPr>
        </p:nvSpPr>
        <p:spPr>
          <a:xfrm>
            <a:off x="836613" y="2590800"/>
            <a:ext cx="3276599" cy="1924050"/>
          </a:xfrm>
          <a:prstGeom prst="rect">
            <a:avLst/>
          </a:prstGeom>
        </p:spPr>
        <p:txBody>
          <a:bodyPr anchor="b">
            <a:normAutofit/>
          </a:bodyPr>
          <a:lstStyle/>
          <a:p>
            <a:r>
              <a:rPr lang="en-US" dirty="0"/>
              <a:t>Hemoglobin and how it assists the RBCs</a:t>
            </a:r>
          </a:p>
        </p:txBody>
      </p:sp>
      <p:sp>
        <p:nvSpPr>
          <p:cNvPr id="10" name="Text Placeholder 3">
            <a:extLst>
              <a:ext uri="{FF2B5EF4-FFF2-40B4-BE49-F238E27FC236}">
                <a16:creationId xmlns:a16="http://schemas.microsoft.com/office/drawing/2014/main" id="{A4F92683-2AE6-42B6-9B1D-7092ABCAEF08}"/>
              </a:ext>
            </a:extLst>
          </p:cNvPr>
          <p:cNvSpPr>
            <a:spLocks noGrp="1"/>
          </p:cNvSpPr>
          <p:nvPr>
            <p:ph type="body" sz="half" idx="2"/>
          </p:nvPr>
        </p:nvSpPr>
        <p:spPr>
          <a:xfrm>
            <a:off x="836613" y="4648200"/>
            <a:ext cx="3276599" cy="1371600"/>
          </a:xfrm>
        </p:spPr>
        <p:txBody>
          <a:bodyPr/>
          <a:lstStyle/>
          <a:p>
            <a:endParaRPr lang="en-US"/>
          </a:p>
        </p:txBody>
      </p:sp>
      <p:graphicFrame>
        <p:nvGraphicFramePr>
          <p:cNvPr id="5" name="Content Placeholder 2">
            <a:extLst>
              <a:ext uri="{FF2B5EF4-FFF2-40B4-BE49-F238E27FC236}">
                <a16:creationId xmlns:a16="http://schemas.microsoft.com/office/drawing/2014/main" id="{37E421C0-C462-4270-81CA-0F5BCDA437F8}"/>
              </a:ext>
            </a:extLst>
          </p:cNvPr>
          <p:cNvGraphicFramePr>
            <a:graphicFrameLocks noGrp="1"/>
          </p:cNvGraphicFramePr>
          <p:nvPr>
            <p:ph idx="1"/>
            <p:extLst>
              <p:ext uri="{D42A27DB-BD31-4B8C-83A1-F6EECF244321}">
                <p14:modId xmlns:p14="http://schemas.microsoft.com/office/powerpoint/2010/main" val="1561188596"/>
              </p:ext>
            </p:extLst>
          </p:nvPr>
        </p:nvGraphicFramePr>
        <p:xfrm>
          <a:off x="5180012" y="838200"/>
          <a:ext cx="61722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518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B690-76A2-4CB1-A727-EBCA1659416C}"/>
              </a:ext>
            </a:extLst>
          </p:cNvPr>
          <p:cNvSpPr>
            <a:spLocks noGrp="1"/>
          </p:cNvSpPr>
          <p:nvPr>
            <p:ph type="title"/>
          </p:nvPr>
        </p:nvSpPr>
        <p:spPr/>
        <p:txBody>
          <a:bodyPr/>
          <a:lstStyle/>
          <a:p>
            <a:r>
              <a:rPr lang="en-US" dirty="0"/>
              <a:t>Hemoglobin Types</a:t>
            </a:r>
          </a:p>
        </p:txBody>
      </p:sp>
      <p:sp>
        <p:nvSpPr>
          <p:cNvPr id="3" name="Content Placeholder 2">
            <a:extLst>
              <a:ext uri="{FF2B5EF4-FFF2-40B4-BE49-F238E27FC236}">
                <a16:creationId xmlns:a16="http://schemas.microsoft.com/office/drawing/2014/main" id="{3059105D-C340-4D78-AFE6-FC799F02A4C9}"/>
              </a:ext>
            </a:extLst>
          </p:cNvPr>
          <p:cNvSpPr>
            <a:spLocks noGrp="1"/>
          </p:cNvSpPr>
          <p:nvPr>
            <p:ph idx="1"/>
          </p:nvPr>
        </p:nvSpPr>
        <p:spPr>
          <a:xfrm>
            <a:off x="1522414" y="1828800"/>
            <a:ext cx="4267198" cy="4191000"/>
          </a:xfrm>
        </p:spPr>
        <p:txBody>
          <a:bodyPr>
            <a:normAutofit/>
          </a:bodyPr>
          <a:lstStyle/>
          <a:p>
            <a:r>
              <a:rPr lang="en-US" sz="2800" dirty="0"/>
              <a:t>Each type of hemoglobin is found during different stages of development of the animal</a:t>
            </a:r>
          </a:p>
          <a:p>
            <a:pPr lvl="1"/>
            <a:r>
              <a:rPr lang="en-US" sz="2400" dirty="0"/>
              <a:t>Embryonic hemoglobin (HbE)</a:t>
            </a:r>
          </a:p>
          <a:p>
            <a:pPr lvl="1"/>
            <a:r>
              <a:rPr lang="en-US" sz="2400" dirty="0"/>
              <a:t>Fetal hemoglobin (HbF)</a:t>
            </a:r>
          </a:p>
          <a:p>
            <a:pPr lvl="1"/>
            <a:r>
              <a:rPr lang="en-US" sz="2400" dirty="0"/>
              <a:t>Adult hemoglobin (Hb)</a:t>
            </a:r>
          </a:p>
        </p:txBody>
      </p:sp>
      <p:pic>
        <p:nvPicPr>
          <p:cNvPr id="5" name="Picture 4" descr="A close up of a red background&#10;&#10;Description generated with high confidence">
            <a:extLst>
              <a:ext uri="{FF2B5EF4-FFF2-40B4-BE49-F238E27FC236}">
                <a16:creationId xmlns:a16="http://schemas.microsoft.com/office/drawing/2014/main" id="{FE54D87A-D452-4913-991E-C44C37347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012" y="1676400"/>
            <a:ext cx="3848100" cy="3848100"/>
          </a:xfrm>
          <a:prstGeom prst="rect">
            <a:avLst/>
          </a:prstGeom>
        </p:spPr>
      </p:pic>
    </p:spTree>
    <p:extLst>
      <p:ext uri="{BB962C8B-B14F-4D97-AF65-F5344CB8AC3E}">
        <p14:creationId xmlns:p14="http://schemas.microsoft.com/office/powerpoint/2010/main" val="182451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5574-D550-4759-961D-7F8B91CD252F}"/>
              </a:ext>
            </a:extLst>
          </p:cNvPr>
          <p:cNvSpPr>
            <a:spLocks noGrp="1"/>
          </p:cNvSpPr>
          <p:nvPr>
            <p:ph type="title"/>
          </p:nvPr>
        </p:nvSpPr>
        <p:spPr/>
        <p:txBody>
          <a:bodyPr/>
          <a:lstStyle/>
          <a:p>
            <a:r>
              <a:rPr lang="en-US" dirty="0"/>
              <a:t>Embryonic and Fetal Hemoglobin</a:t>
            </a:r>
          </a:p>
        </p:txBody>
      </p:sp>
      <p:sp>
        <p:nvSpPr>
          <p:cNvPr id="3" name="Content Placeholder 2">
            <a:extLst>
              <a:ext uri="{FF2B5EF4-FFF2-40B4-BE49-F238E27FC236}">
                <a16:creationId xmlns:a16="http://schemas.microsoft.com/office/drawing/2014/main" id="{38265508-4BB6-4726-8A96-E6BB64BB0B40}"/>
              </a:ext>
            </a:extLst>
          </p:cNvPr>
          <p:cNvSpPr>
            <a:spLocks noGrp="1"/>
          </p:cNvSpPr>
          <p:nvPr>
            <p:ph idx="1"/>
          </p:nvPr>
        </p:nvSpPr>
        <p:spPr>
          <a:xfrm>
            <a:off x="1522414" y="1828800"/>
            <a:ext cx="9601200" cy="4648200"/>
          </a:xfrm>
        </p:spPr>
        <p:txBody>
          <a:bodyPr>
            <a:normAutofit/>
          </a:bodyPr>
          <a:lstStyle/>
          <a:p>
            <a:r>
              <a:rPr lang="en-US" sz="2400" dirty="0"/>
              <a:t>Embryonic hemoglobin (HbE) is found in early developing fetuses</a:t>
            </a:r>
          </a:p>
          <a:p>
            <a:r>
              <a:rPr lang="en-US" sz="2400" dirty="0"/>
              <a:t>Fetal hemoglobin (HbF) is present in fetal blood during mid to late gestation</a:t>
            </a:r>
          </a:p>
          <a:p>
            <a:pPr lvl="1"/>
            <a:r>
              <a:rPr lang="en-US" sz="2000" dirty="0"/>
              <a:t>It is also present up to a couple of months after birth</a:t>
            </a:r>
          </a:p>
          <a:p>
            <a:pPr lvl="1"/>
            <a:r>
              <a:rPr lang="en-US" sz="2000" dirty="0"/>
              <a:t>Highest concentration of HbF is at birth</a:t>
            </a:r>
          </a:p>
          <a:p>
            <a:r>
              <a:rPr lang="en-US" sz="2400" dirty="0"/>
              <a:t>Adult hemoglobin (Hb) is found in the RBCs of all animals beginning a couple of weeks to months after birth</a:t>
            </a:r>
          </a:p>
          <a:p>
            <a:pPr lvl="1"/>
            <a:r>
              <a:rPr lang="en-US" sz="2000" dirty="0"/>
              <a:t>They gradually replace HbF as primary type being produced by the body</a:t>
            </a:r>
          </a:p>
          <a:p>
            <a:pPr lvl="1"/>
            <a:r>
              <a:rPr lang="en-US" sz="2000" dirty="0"/>
              <a:t>Inside normal RBCs, Hb is conjugated</a:t>
            </a:r>
          </a:p>
        </p:txBody>
      </p:sp>
    </p:spTree>
    <p:extLst>
      <p:ext uri="{BB962C8B-B14F-4D97-AF65-F5344CB8AC3E}">
        <p14:creationId xmlns:p14="http://schemas.microsoft.com/office/powerpoint/2010/main" val="205589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B8AC-5451-4F95-892F-01358021FD11}"/>
              </a:ext>
            </a:extLst>
          </p:cNvPr>
          <p:cNvSpPr>
            <a:spLocks noGrp="1"/>
          </p:cNvSpPr>
          <p:nvPr>
            <p:ph type="title"/>
          </p:nvPr>
        </p:nvSpPr>
        <p:spPr/>
        <p:txBody>
          <a:bodyPr/>
          <a:lstStyle/>
          <a:p>
            <a:r>
              <a:rPr lang="en-US" dirty="0"/>
              <a:t>Adult Hemoglobin Function</a:t>
            </a:r>
          </a:p>
        </p:txBody>
      </p:sp>
      <p:sp>
        <p:nvSpPr>
          <p:cNvPr id="3" name="Content Placeholder 2">
            <a:extLst>
              <a:ext uri="{FF2B5EF4-FFF2-40B4-BE49-F238E27FC236}">
                <a16:creationId xmlns:a16="http://schemas.microsoft.com/office/drawing/2014/main" id="{D8CD9B81-DB57-4F3D-967E-B0EB9D902204}"/>
              </a:ext>
            </a:extLst>
          </p:cNvPr>
          <p:cNvSpPr>
            <a:spLocks noGrp="1"/>
          </p:cNvSpPr>
          <p:nvPr>
            <p:ph idx="1"/>
          </p:nvPr>
        </p:nvSpPr>
        <p:spPr>
          <a:xfrm>
            <a:off x="1522414" y="1828800"/>
            <a:ext cx="9601200" cy="4419600"/>
          </a:xfrm>
        </p:spPr>
        <p:txBody>
          <a:bodyPr>
            <a:normAutofit fontScale="92500" lnSpcReduction="20000"/>
          </a:bodyPr>
          <a:lstStyle/>
          <a:p>
            <a:r>
              <a:rPr lang="en-US" sz="2800" dirty="0"/>
              <a:t>Transporter of </a:t>
            </a:r>
            <a:r>
              <a:rPr lang="en-US" sz="2800" dirty="0" smtClean="0"/>
              <a:t>______oxygen__________ </a:t>
            </a:r>
            <a:r>
              <a:rPr lang="en-US" sz="2800" dirty="0"/>
              <a:t>to the tissues</a:t>
            </a:r>
          </a:p>
          <a:p>
            <a:r>
              <a:rPr lang="en-US" sz="2800" dirty="0"/>
              <a:t>Exists in two normal physiological states: </a:t>
            </a:r>
            <a:endParaRPr lang="en-US" sz="2800" dirty="0" smtClean="0"/>
          </a:p>
          <a:p>
            <a:r>
              <a:rPr lang="en-US" sz="2800" dirty="0"/>
              <a:t>Oxyhemoglobin: carrying O2</a:t>
            </a:r>
          </a:p>
          <a:p>
            <a:endParaRPr lang="en-US" sz="2800" dirty="0"/>
          </a:p>
          <a:p>
            <a:pPr lvl="2"/>
            <a:r>
              <a:rPr lang="en-US" sz="2000" dirty="0" smtClean="0"/>
              <a:t>One </a:t>
            </a:r>
            <a:r>
              <a:rPr lang="en-US" sz="2000" dirty="0"/>
              <a:t>oxygen molecule is associated with each iron molecule</a:t>
            </a:r>
          </a:p>
          <a:p>
            <a:pPr lvl="2"/>
            <a:r>
              <a:rPr lang="en-US" sz="2000" dirty="0"/>
              <a:t>pH, temperature, and O2 and CO2 levels influence ability of Hb to carry O2</a:t>
            </a:r>
          </a:p>
          <a:p>
            <a:pPr lvl="2"/>
            <a:endParaRPr lang="en-US" sz="2000" dirty="0"/>
          </a:p>
          <a:p>
            <a:pPr lvl="1"/>
            <a:r>
              <a:rPr lang="en-US" sz="2400" dirty="0" err="1"/>
              <a:t>Deoxyhemoglobin</a:t>
            </a:r>
            <a:r>
              <a:rPr lang="en-US" sz="2400" dirty="0"/>
              <a:t>: having given up O2</a:t>
            </a:r>
          </a:p>
          <a:p>
            <a:pPr lvl="1"/>
            <a:endParaRPr lang="en-US" sz="2400" dirty="0"/>
          </a:p>
          <a:p>
            <a:pPr lvl="2"/>
            <a:r>
              <a:rPr lang="en-US" sz="2000" dirty="0"/>
              <a:t>Also known as empty hemoglobin</a:t>
            </a:r>
          </a:p>
          <a:p>
            <a:pPr lvl="2"/>
            <a:r>
              <a:rPr lang="en-US" sz="2000" dirty="0"/>
              <a:t>CO2 is transported directly and indirectly in the RBC and is dissolved in the plasma</a:t>
            </a:r>
          </a:p>
        </p:txBody>
      </p:sp>
    </p:spTree>
    <p:extLst>
      <p:ext uri="{BB962C8B-B14F-4D97-AF65-F5344CB8AC3E}">
        <p14:creationId xmlns:p14="http://schemas.microsoft.com/office/powerpoint/2010/main" val="24511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343B-E6AF-4B56-AC15-07DDA6569355}"/>
              </a:ext>
            </a:extLst>
          </p:cNvPr>
          <p:cNvSpPr>
            <a:spLocks noGrp="1"/>
          </p:cNvSpPr>
          <p:nvPr>
            <p:ph type="title"/>
          </p:nvPr>
        </p:nvSpPr>
        <p:spPr/>
        <p:txBody>
          <a:bodyPr/>
          <a:lstStyle/>
          <a:p>
            <a:r>
              <a:rPr lang="en-US" dirty="0"/>
              <a:t>Senescence</a:t>
            </a:r>
          </a:p>
        </p:txBody>
      </p:sp>
      <p:sp>
        <p:nvSpPr>
          <p:cNvPr id="3" name="Text Placeholder 2">
            <a:extLst>
              <a:ext uri="{FF2B5EF4-FFF2-40B4-BE49-F238E27FC236}">
                <a16:creationId xmlns:a16="http://schemas.microsoft.com/office/drawing/2014/main" id="{300BFE09-0BD3-4AFC-BA6C-A9BA383DB6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635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57089-58F1-468A-ABBC-C4E61880A1D9}"/>
              </a:ext>
            </a:extLst>
          </p:cNvPr>
          <p:cNvSpPr>
            <a:spLocks noGrp="1"/>
          </p:cNvSpPr>
          <p:nvPr>
            <p:ph type="title"/>
          </p:nvPr>
        </p:nvSpPr>
        <p:spPr/>
        <p:txBody>
          <a:bodyPr/>
          <a:lstStyle/>
          <a:p>
            <a:r>
              <a:rPr lang="en-US" dirty="0"/>
              <a:t>Erythropoietic Cycle: Senescence</a:t>
            </a:r>
          </a:p>
        </p:txBody>
      </p:sp>
      <p:sp>
        <p:nvSpPr>
          <p:cNvPr id="3" name="Content Placeholder 2">
            <a:extLst>
              <a:ext uri="{FF2B5EF4-FFF2-40B4-BE49-F238E27FC236}">
                <a16:creationId xmlns:a16="http://schemas.microsoft.com/office/drawing/2014/main" id="{0239806F-946C-4C80-966E-675A0CF9D6D0}"/>
              </a:ext>
            </a:extLst>
          </p:cNvPr>
          <p:cNvSpPr>
            <a:spLocks noGrp="1"/>
          </p:cNvSpPr>
          <p:nvPr>
            <p:ph idx="1"/>
          </p:nvPr>
        </p:nvSpPr>
        <p:spPr>
          <a:xfrm>
            <a:off x="5484812" y="1981200"/>
            <a:ext cx="5791198" cy="4191000"/>
          </a:xfrm>
        </p:spPr>
        <p:txBody>
          <a:bodyPr>
            <a:normAutofit fontScale="92500" lnSpcReduction="10000"/>
          </a:bodyPr>
          <a:lstStyle/>
          <a:p>
            <a:r>
              <a:rPr lang="en-US" sz="2800" dirty="0"/>
              <a:t>What is senescence? </a:t>
            </a:r>
            <a:r>
              <a:rPr lang="en-US" sz="2800" dirty="0" smtClean="0"/>
              <a:t>The </a:t>
            </a:r>
            <a:r>
              <a:rPr lang="en-US" sz="2800" dirty="0"/>
              <a:t>process of aging</a:t>
            </a:r>
          </a:p>
          <a:p>
            <a:endParaRPr lang="en-US" sz="2800" dirty="0"/>
          </a:p>
          <a:p>
            <a:r>
              <a:rPr lang="en-US" sz="2200" dirty="0" smtClean="0"/>
              <a:t>What </a:t>
            </a:r>
            <a:r>
              <a:rPr lang="en-US" sz="2200" dirty="0"/>
              <a:t>is the average lifespan of a RBC in a dog? </a:t>
            </a:r>
            <a:r>
              <a:rPr lang="en-US" sz="2200" dirty="0" smtClean="0"/>
              <a:t>_____120__________________</a:t>
            </a:r>
            <a:endParaRPr lang="en-US" sz="2200" dirty="0"/>
          </a:p>
          <a:p>
            <a:pPr lvl="1"/>
            <a:r>
              <a:rPr lang="en-US" sz="2400" dirty="0"/>
              <a:t>What is the average lifespan of a RBC in a cat? </a:t>
            </a:r>
            <a:r>
              <a:rPr lang="en-US" sz="2400" dirty="0" smtClean="0"/>
              <a:t>______68__________________</a:t>
            </a:r>
            <a:endParaRPr lang="en-US" sz="2400" dirty="0"/>
          </a:p>
          <a:p>
            <a:pPr lvl="1"/>
            <a:endParaRPr lang="en-US" sz="2400" dirty="0"/>
          </a:p>
          <a:p>
            <a:pPr lvl="1"/>
            <a:r>
              <a:rPr lang="en-US" sz="2400" dirty="0"/>
              <a:t>What happens as RBCs wear out, age and die? </a:t>
            </a:r>
            <a:r>
              <a:rPr lang="en-US" sz="2400" dirty="0"/>
              <a:t> </a:t>
            </a:r>
            <a:r>
              <a:rPr lang="en-US" sz="2400" dirty="0" smtClean="0"/>
              <a:t>They </a:t>
            </a:r>
            <a:r>
              <a:rPr lang="en-US" sz="2400" dirty="0"/>
              <a:t>are replaced by young RBCs from the red bone marrow </a:t>
            </a:r>
          </a:p>
          <a:p>
            <a:pPr lvl="1"/>
            <a:endParaRPr lang="en-US" sz="2400" dirty="0"/>
          </a:p>
        </p:txBody>
      </p:sp>
      <p:pic>
        <p:nvPicPr>
          <p:cNvPr id="5" name="Picture 4" descr="A picture containing food&#10;&#10;Description generated with high confidence">
            <a:extLst>
              <a:ext uri="{FF2B5EF4-FFF2-40B4-BE49-F238E27FC236}">
                <a16:creationId xmlns:a16="http://schemas.microsoft.com/office/drawing/2014/main" id="{704DE439-B3C0-49E2-92BF-41483A273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14" y="2133600"/>
            <a:ext cx="3505200" cy="3902697"/>
          </a:xfrm>
          <a:prstGeom prst="rect">
            <a:avLst/>
          </a:prstGeom>
        </p:spPr>
      </p:pic>
    </p:spTree>
    <p:extLst>
      <p:ext uri="{BB962C8B-B14F-4D97-AF65-F5344CB8AC3E}">
        <p14:creationId xmlns:p14="http://schemas.microsoft.com/office/powerpoint/2010/main" val="333684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3461-3EC3-4BAA-8F5B-B7E6DEED4ABC}"/>
              </a:ext>
            </a:extLst>
          </p:cNvPr>
          <p:cNvSpPr>
            <a:spLocks noGrp="1"/>
          </p:cNvSpPr>
          <p:nvPr>
            <p:ph type="title"/>
          </p:nvPr>
        </p:nvSpPr>
        <p:spPr/>
        <p:txBody>
          <a:bodyPr/>
          <a:lstStyle/>
          <a:p>
            <a:r>
              <a:rPr lang="en-US" dirty="0"/>
              <a:t>Where do ALL blood cells come from?</a:t>
            </a:r>
          </a:p>
        </p:txBody>
      </p:sp>
      <p:sp>
        <p:nvSpPr>
          <p:cNvPr id="3" name="Content Placeholder 2">
            <a:extLst>
              <a:ext uri="{FF2B5EF4-FFF2-40B4-BE49-F238E27FC236}">
                <a16:creationId xmlns:a16="http://schemas.microsoft.com/office/drawing/2014/main" id="{9F193A0C-CBD5-496E-AF2F-C8AB40EEE0B9}"/>
              </a:ext>
            </a:extLst>
          </p:cNvPr>
          <p:cNvSpPr>
            <a:spLocks noGrp="1"/>
          </p:cNvSpPr>
          <p:nvPr>
            <p:ph idx="1"/>
          </p:nvPr>
        </p:nvSpPr>
        <p:spPr/>
        <p:txBody>
          <a:bodyPr>
            <a:normAutofit lnSpcReduction="10000"/>
          </a:bodyPr>
          <a:lstStyle/>
          <a:p>
            <a:r>
              <a:rPr lang="en-US" sz="3200" b="1" u="sng" dirty="0"/>
              <a:t>Pluripotential</a:t>
            </a:r>
            <a:r>
              <a:rPr lang="en-US" sz="3200" dirty="0"/>
              <a:t> or </a:t>
            </a:r>
            <a:r>
              <a:rPr lang="en-US" sz="3200" b="1" u="sng" dirty="0"/>
              <a:t>multipotential stem cells </a:t>
            </a:r>
            <a:r>
              <a:rPr lang="en-US" sz="3200" dirty="0"/>
              <a:t>are primitive stem cells that have the potential to replicate and differentiate into many different types of unipotential stem cells.  </a:t>
            </a:r>
          </a:p>
          <a:p>
            <a:r>
              <a:rPr lang="en-US" sz="3200" dirty="0"/>
              <a:t>These stem cells then commit to one of three maturation processes. </a:t>
            </a:r>
          </a:p>
          <a:p>
            <a:pPr lvl="1"/>
            <a:r>
              <a:rPr lang="en-US" sz="2800" dirty="0" smtClean="0">
                <a:solidFill>
                  <a:srgbClr val="FF0000"/>
                </a:solidFill>
              </a:rPr>
              <a:t>erythropoiesis</a:t>
            </a:r>
            <a:endParaRPr lang="en-US" sz="2800" dirty="0">
              <a:solidFill>
                <a:srgbClr val="FF0000"/>
              </a:solidFill>
            </a:endParaRPr>
          </a:p>
          <a:p>
            <a:pPr lvl="1"/>
            <a:r>
              <a:rPr lang="en-US" sz="2800" dirty="0" smtClean="0">
                <a:solidFill>
                  <a:srgbClr val="FF0000"/>
                </a:solidFill>
              </a:rPr>
              <a:t>leukopoiesis</a:t>
            </a:r>
            <a:endParaRPr lang="en-US" sz="2800" dirty="0">
              <a:solidFill>
                <a:srgbClr val="FF0000"/>
              </a:solidFill>
            </a:endParaRPr>
          </a:p>
          <a:p>
            <a:pPr lvl="1"/>
            <a:r>
              <a:rPr lang="en-US" sz="2800" dirty="0" err="1" smtClean="0">
                <a:solidFill>
                  <a:srgbClr val="FF0000"/>
                </a:solidFill>
              </a:rPr>
              <a:t>thrombopoiesis</a:t>
            </a:r>
            <a:endParaRPr lang="en-US" sz="2800" dirty="0"/>
          </a:p>
        </p:txBody>
      </p:sp>
    </p:spTree>
    <p:extLst>
      <p:ext uri="{BB962C8B-B14F-4D97-AF65-F5344CB8AC3E}">
        <p14:creationId xmlns:p14="http://schemas.microsoft.com/office/powerpoint/2010/main" val="89599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7EC9-33AF-421F-9575-B0821BB8662C}"/>
              </a:ext>
            </a:extLst>
          </p:cNvPr>
          <p:cNvSpPr>
            <a:spLocks noGrp="1"/>
          </p:cNvSpPr>
          <p:nvPr>
            <p:ph type="title"/>
          </p:nvPr>
        </p:nvSpPr>
        <p:spPr/>
        <p:txBody>
          <a:bodyPr/>
          <a:lstStyle/>
          <a:p>
            <a:r>
              <a:rPr lang="en-US" dirty="0"/>
              <a:t>Senescence, continued…</a:t>
            </a:r>
          </a:p>
        </p:txBody>
      </p:sp>
      <p:sp>
        <p:nvSpPr>
          <p:cNvPr id="3" name="Content Placeholder 2">
            <a:extLst>
              <a:ext uri="{FF2B5EF4-FFF2-40B4-BE49-F238E27FC236}">
                <a16:creationId xmlns:a16="http://schemas.microsoft.com/office/drawing/2014/main" id="{A6FAE253-5FE3-400A-8BCF-690FE26B9EEC}"/>
              </a:ext>
            </a:extLst>
          </p:cNvPr>
          <p:cNvSpPr>
            <a:spLocks noGrp="1"/>
          </p:cNvSpPr>
          <p:nvPr>
            <p:ph idx="1"/>
          </p:nvPr>
        </p:nvSpPr>
        <p:spPr/>
        <p:txBody>
          <a:bodyPr>
            <a:normAutofit/>
          </a:bodyPr>
          <a:lstStyle/>
          <a:p>
            <a:r>
              <a:rPr lang="en-US" sz="2800" dirty="0"/>
              <a:t>When an RBC membrane ruptures in the blood vessel, </a:t>
            </a:r>
            <a:r>
              <a:rPr lang="en-US" sz="2800" dirty="0" smtClean="0"/>
              <a:t>hemoglobin</a:t>
            </a:r>
            <a:r>
              <a:rPr lang="en-US" sz="2800" dirty="0" smtClean="0"/>
              <a:t> </a:t>
            </a:r>
            <a:r>
              <a:rPr lang="en-US" sz="2800" dirty="0"/>
              <a:t>is released directly into the blood.</a:t>
            </a:r>
          </a:p>
          <a:p>
            <a:r>
              <a:rPr lang="en-US" sz="2800" dirty="0" smtClean="0"/>
              <a:t>Unconjugated</a:t>
            </a:r>
            <a:r>
              <a:rPr lang="en-US" sz="2800" dirty="0" smtClean="0"/>
              <a:t> </a:t>
            </a:r>
            <a:r>
              <a:rPr lang="en-US" sz="2800" dirty="0"/>
              <a:t>(unbound) Hb is picked up by a transport protein called </a:t>
            </a:r>
            <a:r>
              <a:rPr lang="en-US" sz="2800" dirty="0" err="1" smtClean="0"/>
              <a:t>haptaglobin</a:t>
            </a:r>
            <a:endParaRPr lang="en-US" sz="2800" dirty="0"/>
          </a:p>
          <a:p>
            <a:r>
              <a:rPr lang="en-US" sz="2800" dirty="0" err="1" smtClean="0"/>
              <a:t>Haptaglobin</a:t>
            </a:r>
            <a:r>
              <a:rPr lang="en-US" sz="2800" dirty="0" smtClean="0"/>
              <a:t> </a:t>
            </a:r>
            <a:r>
              <a:rPr lang="en-US" sz="2800" dirty="0"/>
              <a:t>carries the unconjugated Hb to macrophages in the </a:t>
            </a:r>
            <a:r>
              <a:rPr lang="en-US" sz="2800" dirty="0" smtClean="0"/>
              <a:t>liver</a:t>
            </a:r>
            <a:endParaRPr lang="en-US" sz="2800" dirty="0"/>
          </a:p>
          <a:p>
            <a:r>
              <a:rPr lang="en-US" sz="2800" dirty="0"/>
              <a:t>Once in the </a:t>
            </a:r>
            <a:r>
              <a:rPr lang="en-US" sz="2800" dirty="0" smtClean="0"/>
              <a:t>liver</a:t>
            </a:r>
            <a:r>
              <a:rPr lang="en-US" sz="2800" dirty="0" smtClean="0"/>
              <a:t>, </a:t>
            </a:r>
            <a:r>
              <a:rPr lang="en-US" sz="2800" b="1" dirty="0"/>
              <a:t>extravascular</a:t>
            </a:r>
            <a:r>
              <a:rPr lang="en-US" sz="2800" dirty="0"/>
              <a:t> hemolysis continues</a:t>
            </a:r>
          </a:p>
        </p:txBody>
      </p:sp>
    </p:spTree>
    <p:extLst>
      <p:ext uri="{BB962C8B-B14F-4D97-AF65-F5344CB8AC3E}">
        <p14:creationId xmlns:p14="http://schemas.microsoft.com/office/powerpoint/2010/main" val="383081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2007-24EC-416D-8BC0-8AF7930F3B7F}"/>
              </a:ext>
            </a:extLst>
          </p:cNvPr>
          <p:cNvSpPr>
            <a:spLocks noGrp="1"/>
          </p:cNvSpPr>
          <p:nvPr>
            <p:ph type="title"/>
          </p:nvPr>
        </p:nvSpPr>
        <p:spPr/>
        <p:txBody>
          <a:bodyPr/>
          <a:lstStyle/>
          <a:p>
            <a:r>
              <a:rPr lang="en-US" dirty="0"/>
              <a:t>Senescence, continued…</a:t>
            </a:r>
            <a:br>
              <a:rPr lang="en-US" dirty="0"/>
            </a:br>
            <a:r>
              <a:rPr lang="en-US" dirty="0"/>
              <a:t>	Extravascular Hemolysis</a:t>
            </a:r>
          </a:p>
        </p:txBody>
      </p:sp>
      <p:sp>
        <p:nvSpPr>
          <p:cNvPr id="3" name="Content Placeholder 2">
            <a:extLst>
              <a:ext uri="{FF2B5EF4-FFF2-40B4-BE49-F238E27FC236}">
                <a16:creationId xmlns:a16="http://schemas.microsoft.com/office/drawing/2014/main" id="{28EA0FDB-9090-43AD-8857-AA23FF197109}"/>
              </a:ext>
            </a:extLst>
          </p:cNvPr>
          <p:cNvSpPr>
            <a:spLocks noGrp="1"/>
          </p:cNvSpPr>
          <p:nvPr>
            <p:ph idx="1"/>
          </p:nvPr>
        </p:nvSpPr>
        <p:spPr>
          <a:xfrm>
            <a:off x="1065212" y="1828800"/>
            <a:ext cx="10058402" cy="4495800"/>
          </a:xfrm>
        </p:spPr>
        <p:txBody>
          <a:bodyPr>
            <a:normAutofit fontScale="92500"/>
          </a:bodyPr>
          <a:lstStyle/>
          <a:p>
            <a:pPr marL="0" indent="0">
              <a:buNone/>
            </a:pPr>
            <a:r>
              <a:rPr lang="en-US" sz="2400" b="1" u="sng" dirty="0"/>
              <a:t>About 90% of the destruction of senescent RBCs occurs by extravascular hemolysis.</a:t>
            </a:r>
          </a:p>
          <a:p>
            <a:r>
              <a:rPr lang="en-US" sz="2400" dirty="0"/>
              <a:t>Once inside a macrophage, the membrane of the RBC is destroyed.</a:t>
            </a:r>
          </a:p>
          <a:p>
            <a:r>
              <a:rPr lang="en-US" sz="2400" dirty="0"/>
              <a:t>Contents are recovered from the macrophages and </a:t>
            </a:r>
            <a:r>
              <a:rPr lang="en-US" sz="2400" dirty="0" smtClean="0"/>
              <a:t>iron</a:t>
            </a:r>
            <a:r>
              <a:rPr lang="en-US" sz="2400" dirty="0" smtClean="0"/>
              <a:t> </a:t>
            </a:r>
            <a:r>
              <a:rPr lang="en-US" sz="2400" dirty="0"/>
              <a:t>is transported back to the red bone marrow</a:t>
            </a:r>
          </a:p>
          <a:p>
            <a:r>
              <a:rPr lang="en-US" sz="2400" dirty="0"/>
              <a:t>Heme is eliminated from the body, but is converted to </a:t>
            </a:r>
            <a:r>
              <a:rPr lang="en-US" sz="2400" dirty="0" smtClean="0"/>
              <a:t>bilirubin</a:t>
            </a:r>
            <a:r>
              <a:rPr lang="en-US" sz="2400" dirty="0" smtClean="0"/>
              <a:t> </a:t>
            </a:r>
            <a:r>
              <a:rPr lang="en-US" sz="2400" dirty="0"/>
              <a:t>and carried to the liver by albumin (plasma protein), it is called unconjugated or ‘free’ </a:t>
            </a:r>
            <a:r>
              <a:rPr lang="en-US" sz="2400" dirty="0" smtClean="0"/>
              <a:t>bilirubin</a:t>
            </a:r>
            <a:endParaRPr lang="en-US" sz="2400" dirty="0"/>
          </a:p>
          <a:p>
            <a:pPr lvl="1"/>
            <a:r>
              <a:rPr lang="en-US" sz="2000" b="1" u="sng" dirty="0"/>
              <a:t>Bilirubin:  </a:t>
            </a:r>
            <a:r>
              <a:rPr lang="en-US" sz="2000" dirty="0"/>
              <a:t>The yellow breakdown product of normal heme catabolism, caused by the body clearing out aged RBCs which contain Hb</a:t>
            </a:r>
          </a:p>
          <a:p>
            <a:pPr lvl="1"/>
            <a:r>
              <a:rPr lang="en-US" sz="2000" b="1" u="sng" dirty="0"/>
              <a:t>Serum albumin:  </a:t>
            </a:r>
            <a:r>
              <a:rPr lang="en-US" sz="2000" dirty="0"/>
              <a:t>Globular protein that helps important molecules attach to the cell.</a:t>
            </a:r>
          </a:p>
        </p:txBody>
      </p:sp>
    </p:spTree>
    <p:extLst>
      <p:ext uri="{BB962C8B-B14F-4D97-AF65-F5344CB8AC3E}">
        <p14:creationId xmlns:p14="http://schemas.microsoft.com/office/powerpoint/2010/main" val="269758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2007-24EC-416D-8BC0-8AF7930F3B7F}"/>
              </a:ext>
            </a:extLst>
          </p:cNvPr>
          <p:cNvSpPr>
            <a:spLocks noGrp="1"/>
          </p:cNvSpPr>
          <p:nvPr>
            <p:ph type="title"/>
          </p:nvPr>
        </p:nvSpPr>
        <p:spPr/>
        <p:txBody>
          <a:bodyPr/>
          <a:lstStyle/>
          <a:p>
            <a:r>
              <a:rPr lang="en-US" dirty="0"/>
              <a:t>Senescence, continued…</a:t>
            </a:r>
            <a:br>
              <a:rPr lang="en-US" dirty="0"/>
            </a:br>
            <a:r>
              <a:rPr lang="en-US" dirty="0"/>
              <a:t>	Extravascular Hemolysis</a:t>
            </a:r>
          </a:p>
        </p:txBody>
      </p:sp>
      <p:sp>
        <p:nvSpPr>
          <p:cNvPr id="3" name="Content Placeholder 2">
            <a:extLst>
              <a:ext uri="{FF2B5EF4-FFF2-40B4-BE49-F238E27FC236}">
                <a16:creationId xmlns:a16="http://schemas.microsoft.com/office/drawing/2014/main" id="{28EA0FDB-9090-43AD-8857-AA23FF197109}"/>
              </a:ext>
            </a:extLst>
          </p:cNvPr>
          <p:cNvSpPr>
            <a:spLocks noGrp="1"/>
          </p:cNvSpPr>
          <p:nvPr>
            <p:ph idx="1"/>
          </p:nvPr>
        </p:nvSpPr>
        <p:spPr/>
        <p:txBody>
          <a:bodyPr>
            <a:normAutofit/>
          </a:bodyPr>
          <a:lstStyle/>
          <a:p>
            <a:r>
              <a:rPr lang="en-US" sz="2400" dirty="0"/>
              <a:t>Once in the liver, bilirubin is conjugated to flucuronic acid, making the combination water soluble</a:t>
            </a:r>
          </a:p>
          <a:p>
            <a:r>
              <a:rPr lang="en-US" sz="2400" dirty="0"/>
              <a:t>Conjugated bilirubin is excreted as bile pigment into the intestines.</a:t>
            </a:r>
            <a:endParaRPr lang="en-US" dirty="0"/>
          </a:p>
          <a:p>
            <a:pPr lvl="1"/>
            <a:r>
              <a:rPr lang="en-US" sz="2200" dirty="0"/>
              <a:t>Some conjugated bilirubin is converted into </a:t>
            </a:r>
            <a:r>
              <a:rPr lang="en-US" sz="2200" dirty="0" err="1" smtClean="0"/>
              <a:t>urobilinogen</a:t>
            </a:r>
            <a:r>
              <a:rPr lang="en-US" sz="2200" dirty="0" smtClean="0"/>
              <a:t> </a:t>
            </a:r>
            <a:r>
              <a:rPr lang="en-US" sz="2200" dirty="0" smtClean="0"/>
              <a:t>by </a:t>
            </a:r>
            <a:r>
              <a:rPr lang="en-US" sz="2200" dirty="0"/>
              <a:t>bacteria and eliminated in the urine as </a:t>
            </a:r>
            <a:r>
              <a:rPr lang="en-US" sz="2200" dirty="0" err="1" smtClean="0"/>
              <a:t>urobilin</a:t>
            </a:r>
            <a:r>
              <a:rPr lang="en-US" sz="2200" dirty="0" smtClean="0"/>
              <a:t> </a:t>
            </a:r>
            <a:r>
              <a:rPr lang="en-US" sz="2200" dirty="0"/>
              <a:t>(yellow)</a:t>
            </a:r>
          </a:p>
          <a:p>
            <a:pPr lvl="1"/>
            <a:r>
              <a:rPr lang="en-US" sz="2200" dirty="0"/>
              <a:t>Other conjugated bilirubin is converted into </a:t>
            </a:r>
            <a:r>
              <a:rPr lang="en-US" sz="2200" dirty="0" err="1"/>
              <a:t>stercobilinogen</a:t>
            </a:r>
            <a:r>
              <a:rPr lang="en-US" sz="2200" dirty="0"/>
              <a:t> and excreted in the stool as </a:t>
            </a:r>
            <a:r>
              <a:rPr lang="en-US" sz="2200" dirty="0" err="1" smtClean="0"/>
              <a:t>stercobilin</a:t>
            </a:r>
            <a:r>
              <a:rPr lang="en-US" sz="2200" dirty="0" smtClean="0"/>
              <a:t> </a:t>
            </a:r>
            <a:r>
              <a:rPr lang="en-US" sz="2200" dirty="0"/>
              <a:t>(brown)</a:t>
            </a:r>
          </a:p>
        </p:txBody>
      </p:sp>
    </p:spTree>
    <p:extLst>
      <p:ext uri="{BB962C8B-B14F-4D97-AF65-F5344CB8AC3E}">
        <p14:creationId xmlns:p14="http://schemas.microsoft.com/office/powerpoint/2010/main" val="242844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2007-24EC-416D-8BC0-8AF7930F3B7F}"/>
              </a:ext>
            </a:extLst>
          </p:cNvPr>
          <p:cNvSpPr>
            <a:spLocks noGrp="1"/>
          </p:cNvSpPr>
          <p:nvPr>
            <p:ph type="title"/>
          </p:nvPr>
        </p:nvSpPr>
        <p:spPr/>
        <p:txBody>
          <a:bodyPr/>
          <a:lstStyle/>
          <a:p>
            <a:r>
              <a:rPr lang="en-US" dirty="0"/>
              <a:t>Senescence, continued…</a:t>
            </a:r>
            <a:br>
              <a:rPr lang="en-US" dirty="0"/>
            </a:br>
            <a:r>
              <a:rPr lang="en-US" dirty="0"/>
              <a:t>	Intravascular Hemolysis</a:t>
            </a:r>
          </a:p>
        </p:txBody>
      </p:sp>
      <p:sp>
        <p:nvSpPr>
          <p:cNvPr id="3" name="Content Placeholder 2">
            <a:extLst>
              <a:ext uri="{FF2B5EF4-FFF2-40B4-BE49-F238E27FC236}">
                <a16:creationId xmlns:a16="http://schemas.microsoft.com/office/drawing/2014/main" id="{28EA0FDB-9090-43AD-8857-AA23FF197109}"/>
              </a:ext>
            </a:extLst>
          </p:cNvPr>
          <p:cNvSpPr>
            <a:spLocks noGrp="1"/>
          </p:cNvSpPr>
          <p:nvPr>
            <p:ph idx="1"/>
          </p:nvPr>
        </p:nvSpPr>
        <p:spPr/>
        <p:txBody>
          <a:bodyPr>
            <a:normAutofit/>
          </a:bodyPr>
          <a:lstStyle/>
          <a:p>
            <a:pPr marL="0" indent="0">
              <a:buNone/>
            </a:pPr>
            <a:r>
              <a:rPr lang="en-US" sz="2200" b="1" dirty="0"/>
              <a:t>About 10% of normal RBC destruction takes place by intravascular hemolysis.  Meaning that the destruction takes place within blood vessels. </a:t>
            </a:r>
          </a:p>
          <a:p>
            <a:r>
              <a:rPr lang="en-US" sz="2200" dirty="0"/>
              <a:t>When a RBC membrane ruptures within a vessel, hemoglobin is released directly into the bloodstream.</a:t>
            </a:r>
          </a:p>
          <a:p>
            <a:r>
              <a:rPr lang="en-US" sz="2200" dirty="0"/>
              <a:t>The hemoglobin released is unconjugated, and is quickly picked up by </a:t>
            </a:r>
            <a:r>
              <a:rPr lang="en-US" sz="2200" dirty="0" err="1" smtClean="0"/>
              <a:t>haptaglobin</a:t>
            </a:r>
            <a:r>
              <a:rPr lang="en-US" sz="2200" dirty="0" smtClean="0"/>
              <a:t>, </a:t>
            </a:r>
            <a:r>
              <a:rPr lang="en-US" sz="2200" dirty="0"/>
              <a:t>which is a transport protein in plasma, to form haptoglobin-hemoglobin complex</a:t>
            </a:r>
          </a:p>
          <a:p>
            <a:r>
              <a:rPr lang="en-US" sz="2200" dirty="0"/>
              <a:t>This complex travels to the macrophages in the liver for further breakdown, similar to what happens in extravascular hemolysis. </a:t>
            </a:r>
          </a:p>
          <a:p>
            <a:endParaRPr lang="en-US" sz="2200" b="1" dirty="0"/>
          </a:p>
        </p:txBody>
      </p:sp>
    </p:spTree>
    <p:extLst>
      <p:ext uri="{BB962C8B-B14F-4D97-AF65-F5344CB8AC3E}">
        <p14:creationId xmlns:p14="http://schemas.microsoft.com/office/powerpoint/2010/main" val="304840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2007-24EC-416D-8BC0-8AF7930F3B7F}"/>
              </a:ext>
            </a:extLst>
          </p:cNvPr>
          <p:cNvSpPr>
            <a:spLocks noGrp="1"/>
          </p:cNvSpPr>
          <p:nvPr>
            <p:ph type="title"/>
          </p:nvPr>
        </p:nvSpPr>
        <p:spPr/>
        <p:txBody>
          <a:bodyPr/>
          <a:lstStyle/>
          <a:p>
            <a:r>
              <a:rPr lang="en-US"/>
              <a:t>Senescence, continued…</a:t>
            </a:r>
            <a:br>
              <a:rPr lang="en-US"/>
            </a:br>
            <a:r>
              <a:rPr lang="en-US"/>
              <a:t>	Intravascular Hemolysis</a:t>
            </a:r>
            <a:endParaRPr lang="en-US" dirty="0"/>
          </a:p>
        </p:txBody>
      </p:sp>
      <p:sp>
        <p:nvSpPr>
          <p:cNvPr id="3" name="Content Placeholder 2">
            <a:extLst>
              <a:ext uri="{FF2B5EF4-FFF2-40B4-BE49-F238E27FC236}">
                <a16:creationId xmlns:a16="http://schemas.microsoft.com/office/drawing/2014/main" id="{28EA0FDB-9090-43AD-8857-AA23FF197109}"/>
              </a:ext>
            </a:extLst>
          </p:cNvPr>
          <p:cNvSpPr>
            <a:spLocks noGrp="1"/>
          </p:cNvSpPr>
          <p:nvPr>
            <p:ph idx="1"/>
          </p:nvPr>
        </p:nvSpPr>
        <p:spPr/>
        <p:txBody>
          <a:bodyPr>
            <a:normAutofit/>
          </a:bodyPr>
          <a:lstStyle/>
          <a:p>
            <a:r>
              <a:rPr lang="en-US" sz="2200" dirty="0"/>
              <a:t>When </a:t>
            </a:r>
            <a:r>
              <a:rPr lang="en-US" sz="2200" dirty="0" err="1"/>
              <a:t>haptoglobin</a:t>
            </a:r>
            <a:r>
              <a:rPr lang="en-US" sz="2200" dirty="0"/>
              <a:t> is filled with unconjugated hemoglobin, as in cases of severe hemolysis, excess unconjugated hemoglobin appears in the plasma, making it pink, red or brown in color.  This is referred to as </a:t>
            </a:r>
            <a:r>
              <a:rPr lang="en-US" sz="2200" dirty="0" err="1" smtClean="0"/>
              <a:t>hemoglobinemia</a:t>
            </a:r>
            <a:endParaRPr lang="en-US" sz="2200" dirty="0"/>
          </a:p>
          <a:p>
            <a:r>
              <a:rPr lang="en-US" sz="2200" dirty="0"/>
              <a:t>The excess of unconjugated hemoglobin has no way to get to the liver, so it is carried to the kidney, where it is eliminated in the urine, making it red in color.  This is referred to as </a:t>
            </a:r>
            <a:r>
              <a:rPr lang="en-US" sz="2200" dirty="0" smtClean="0"/>
              <a:t>hemoglobinuria</a:t>
            </a:r>
            <a:endParaRPr lang="en-US" sz="2200" dirty="0"/>
          </a:p>
        </p:txBody>
      </p:sp>
    </p:spTree>
    <p:extLst>
      <p:ext uri="{BB962C8B-B14F-4D97-AF65-F5344CB8AC3E}">
        <p14:creationId xmlns:p14="http://schemas.microsoft.com/office/powerpoint/2010/main" val="13034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C187-5A3B-46ED-B6CB-6B191850FEFE}"/>
              </a:ext>
            </a:extLst>
          </p:cNvPr>
          <p:cNvSpPr>
            <a:spLocks noGrp="1"/>
          </p:cNvSpPr>
          <p:nvPr>
            <p:ph type="title"/>
          </p:nvPr>
        </p:nvSpPr>
        <p:spPr/>
        <p:txBody>
          <a:bodyPr/>
          <a:lstStyle/>
          <a:p>
            <a:endParaRPr lang="en-US"/>
          </a:p>
        </p:txBody>
      </p:sp>
      <p:pic>
        <p:nvPicPr>
          <p:cNvPr id="5" name="Content Placeholder 4" descr="A close up of a map&#10;&#10;Description generated with very high confidence">
            <a:extLst>
              <a:ext uri="{FF2B5EF4-FFF2-40B4-BE49-F238E27FC236}">
                <a16:creationId xmlns:a16="http://schemas.microsoft.com/office/drawing/2014/main" id="{07C9A11E-E8B5-4B6A-BF71-B42A89E7A61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08412" y="990600"/>
            <a:ext cx="4756739" cy="5584366"/>
          </a:xfrm>
        </p:spPr>
      </p:pic>
    </p:spTree>
    <p:extLst>
      <p:ext uri="{BB962C8B-B14F-4D97-AF65-F5344CB8AC3E}">
        <p14:creationId xmlns:p14="http://schemas.microsoft.com/office/powerpoint/2010/main" val="480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DE3E-0F9A-464D-84D8-EEEE05FC56BF}"/>
              </a:ext>
            </a:extLst>
          </p:cNvPr>
          <p:cNvSpPr>
            <a:spLocks noGrp="1"/>
          </p:cNvSpPr>
          <p:nvPr>
            <p:ph type="title"/>
          </p:nvPr>
        </p:nvSpPr>
        <p:spPr/>
        <p:txBody>
          <a:bodyPr/>
          <a:lstStyle/>
          <a:p>
            <a:r>
              <a:rPr lang="en-US" dirty="0"/>
              <a:t>What will you see in your patient when excess RBCs blood cells breakdown?</a:t>
            </a:r>
          </a:p>
        </p:txBody>
      </p:sp>
      <p:pic>
        <p:nvPicPr>
          <p:cNvPr id="5" name="Content Placeholder 4" descr="A close up of a toy&#10;&#10;Description generated with high confidence">
            <a:extLst>
              <a:ext uri="{FF2B5EF4-FFF2-40B4-BE49-F238E27FC236}">
                <a16:creationId xmlns:a16="http://schemas.microsoft.com/office/drawing/2014/main" id="{9638B60E-5DD0-4731-8DB1-EC1D989446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7612" y="2286000"/>
            <a:ext cx="4191001" cy="3570733"/>
          </a:xfrm>
        </p:spPr>
      </p:pic>
      <p:pic>
        <p:nvPicPr>
          <p:cNvPr id="7" name="Picture 6" descr="A hand holding a small piece of food&#10;&#10;Description generated with very high confidence">
            <a:extLst>
              <a:ext uri="{FF2B5EF4-FFF2-40B4-BE49-F238E27FC236}">
                <a16:creationId xmlns:a16="http://schemas.microsoft.com/office/drawing/2014/main" id="{631491AD-BE62-4BBB-947F-290350955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2506013"/>
            <a:ext cx="3130703" cy="3130703"/>
          </a:xfrm>
          <a:prstGeom prst="rect">
            <a:avLst/>
          </a:prstGeom>
        </p:spPr>
      </p:pic>
      <p:pic>
        <p:nvPicPr>
          <p:cNvPr id="9" name="Picture 8" descr="A close up of a mans face&#10;&#10;Description generated with very high confidence">
            <a:extLst>
              <a:ext uri="{FF2B5EF4-FFF2-40B4-BE49-F238E27FC236}">
                <a16:creationId xmlns:a16="http://schemas.microsoft.com/office/drawing/2014/main" id="{4023E9CE-946D-471F-B40F-F3DB03B102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618" t="7766" r="21868" b="7766"/>
          <a:stretch/>
        </p:blipFill>
        <p:spPr>
          <a:xfrm>
            <a:off x="4474018" y="2273710"/>
            <a:ext cx="3697992" cy="3345803"/>
          </a:xfrm>
          <a:prstGeom prst="rect">
            <a:avLst/>
          </a:prstGeom>
        </p:spPr>
      </p:pic>
      <p:pic>
        <p:nvPicPr>
          <p:cNvPr id="11" name="Picture 10" descr="A close up of an animal&#10;&#10;Description generated with very high confidence">
            <a:extLst>
              <a:ext uri="{FF2B5EF4-FFF2-40B4-BE49-F238E27FC236}">
                <a16:creationId xmlns:a16="http://schemas.microsoft.com/office/drawing/2014/main" id="{F1FDD11B-49D9-4CCE-B347-14BA317028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5170" y="3200400"/>
            <a:ext cx="3273286" cy="2178223"/>
          </a:xfrm>
          <a:prstGeom prst="rect">
            <a:avLst/>
          </a:prstGeom>
        </p:spPr>
      </p:pic>
      <p:sp>
        <p:nvSpPr>
          <p:cNvPr id="12" name="TextBox 11">
            <a:extLst>
              <a:ext uri="{FF2B5EF4-FFF2-40B4-BE49-F238E27FC236}">
                <a16:creationId xmlns:a16="http://schemas.microsoft.com/office/drawing/2014/main" id="{C765AE65-E6CC-4DFB-A7DC-FC397F16114E}"/>
              </a:ext>
            </a:extLst>
          </p:cNvPr>
          <p:cNvSpPr txBox="1"/>
          <p:nvPr/>
        </p:nvSpPr>
        <p:spPr>
          <a:xfrm>
            <a:off x="1141414" y="5631803"/>
            <a:ext cx="10363200" cy="923330"/>
          </a:xfrm>
          <a:prstGeom prst="rect">
            <a:avLst/>
          </a:prstGeom>
          <a:noFill/>
          <a:ln>
            <a:solidFill>
              <a:schemeClr val="bg2"/>
            </a:solidFill>
          </a:ln>
        </p:spPr>
        <p:txBody>
          <a:bodyPr wrap="square" rtlCol="0" anchor="ctr" anchorCtr="1">
            <a:spAutoFit/>
          </a:bodyPr>
          <a:lstStyle/>
          <a:p>
            <a:r>
              <a:rPr lang="en-US" dirty="0"/>
              <a:t>Patient will exhibit jaundice or icterus.  This can be associated with liver diseases.  If the bile ducts are obstructed the conjugated bilirubin can’t be passed with bile into the intestines, conjugated bilirubin will eventually back up into the blood stream and then the tissues. </a:t>
            </a:r>
          </a:p>
        </p:txBody>
      </p:sp>
    </p:spTree>
    <p:extLst>
      <p:ext uri="{BB962C8B-B14F-4D97-AF65-F5344CB8AC3E}">
        <p14:creationId xmlns:p14="http://schemas.microsoft.com/office/powerpoint/2010/main" val="225987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4DF7-543E-4CEF-85DA-06C5A8E8A995}"/>
              </a:ext>
            </a:extLst>
          </p:cNvPr>
          <p:cNvSpPr>
            <a:spLocks noGrp="1"/>
          </p:cNvSpPr>
          <p:nvPr>
            <p:ph type="title"/>
          </p:nvPr>
        </p:nvSpPr>
        <p:spPr/>
        <p:txBody>
          <a:bodyPr/>
          <a:lstStyle/>
          <a:p>
            <a:r>
              <a:rPr lang="en-US" dirty="0"/>
              <a:t>Staining of Blood</a:t>
            </a:r>
          </a:p>
        </p:txBody>
      </p:sp>
      <p:sp>
        <p:nvSpPr>
          <p:cNvPr id="3" name="Text Placeholder 2">
            <a:extLst>
              <a:ext uri="{FF2B5EF4-FFF2-40B4-BE49-F238E27FC236}">
                <a16:creationId xmlns:a16="http://schemas.microsoft.com/office/drawing/2014/main" id="{DDCC2848-EEF9-4010-A351-8CD2565939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8979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42CA-BC33-4433-8900-3B795EB339AE}"/>
              </a:ext>
            </a:extLst>
          </p:cNvPr>
          <p:cNvSpPr>
            <a:spLocks noGrp="1"/>
          </p:cNvSpPr>
          <p:nvPr>
            <p:ph type="title"/>
          </p:nvPr>
        </p:nvSpPr>
        <p:spPr>
          <a:xfrm>
            <a:off x="1522412" y="381000"/>
            <a:ext cx="9601200" cy="1143000"/>
          </a:xfrm>
          <a:prstGeom prst="rect">
            <a:avLst/>
          </a:prstGeom>
        </p:spPr>
        <p:txBody>
          <a:bodyPr anchor="b">
            <a:normAutofit/>
          </a:bodyPr>
          <a:lstStyle/>
          <a:p>
            <a:r>
              <a:rPr lang="en-US" dirty="0"/>
              <a:t>Staining of Blood</a:t>
            </a:r>
          </a:p>
        </p:txBody>
      </p:sp>
      <p:graphicFrame>
        <p:nvGraphicFramePr>
          <p:cNvPr id="5" name="Content Placeholder 2">
            <a:extLst>
              <a:ext uri="{FF2B5EF4-FFF2-40B4-BE49-F238E27FC236}">
                <a16:creationId xmlns:a16="http://schemas.microsoft.com/office/drawing/2014/main" id="{77A5BB08-0076-40BF-BC03-BD99764BBB8A}"/>
              </a:ext>
            </a:extLst>
          </p:cNvPr>
          <p:cNvGraphicFramePr>
            <a:graphicFrameLocks noGrp="1"/>
          </p:cNvGraphicFramePr>
          <p:nvPr>
            <p:ph idx="1"/>
            <p:extLst>
              <p:ext uri="{D42A27DB-BD31-4B8C-83A1-F6EECF244321}">
                <p14:modId xmlns:p14="http://schemas.microsoft.com/office/powerpoint/2010/main" val="743117986"/>
              </p:ext>
            </p:extLst>
          </p:nvPr>
        </p:nvGraphicFramePr>
        <p:xfrm>
          <a:off x="836612" y="1524000"/>
          <a:ext cx="10287002"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729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42CA-BC33-4433-8900-3B795EB339AE}"/>
              </a:ext>
            </a:extLst>
          </p:cNvPr>
          <p:cNvSpPr>
            <a:spLocks noGrp="1"/>
          </p:cNvSpPr>
          <p:nvPr>
            <p:ph type="title"/>
          </p:nvPr>
        </p:nvSpPr>
        <p:spPr/>
        <p:txBody>
          <a:bodyPr/>
          <a:lstStyle/>
          <a:p>
            <a:r>
              <a:rPr lang="en-US" dirty="0"/>
              <a:t>Staining of Blood</a:t>
            </a:r>
          </a:p>
        </p:txBody>
      </p:sp>
      <p:sp>
        <p:nvSpPr>
          <p:cNvPr id="3" name="Content Placeholder 2">
            <a:extLst>
              <a:ext uri="{FF2B5EF4-FFF2-40B4-BE49-F238E27FC236}">
                <a16:creationId xmlns:a16="http://schemas.microsoft.com/office/drawing/2014/main" id="{07205812-60B7-4A36-9424-DB82B46061A6}"/>
              </a:ext>
            </a:extLst>
          </p:cNvPr>
          <p:cNvSpPr>
            <a:spLocks noGrp="1"/>
          </p:cNvSpPr>
          <p:nvPr>
            <p:ph idx="1"/>
          </p:nvPr>
        </p:nvSpPr>
        <p:spPr>
          <a:xfrm>
            <a:off x="1522414" y="1828800"/>
            <a:ext cx="9601200" cy="4419600"/>
          </a:xfrm>
        </p:spPr>
        <p:txBody>
          <a:bodyPr/>
          <a:lstStyle/>
          <a:p>
            <a:r>
              <a:rPr lang="en-US" b="1" u="sng" dirty="0"/>
              <a:t>Stain depends on what test you are doing</a:t>
            </a:r>
          </a:p>
          <a:p>
            <a:r>
              <a:rPr lang="en-US" dirty="0"/>
              <a:t>Each test we do here will have specific staining instructions</a:t>
            </a:r>
          </a:p>
          <a:p>
            <a:r>
              <a:rPr lang="en-US" b="1" u="sng" dirty="0"/>
              <a:t>Wright’s stain </a:t>
            </a:r>
            <a:r>
              <a:rPr lang="en-US" dirty="0"/>
              <a:t>is the most widely used hematology stain</a:t>
            </a:r>
          </a:p>
          <a:p>
            <a:pPr lvl="1"/>
            <a:r>
              <a:rPr lang="en-US" dirty="0"/>
              <a:t>Alkaline part is methylene blue</a:t>
            </a:r>
          </a:p>
          <a:p>
            <a:pPr lvl="1"/>
            <a:r>
              <a:rPr lang="en-US" dirty="0"/>
              <a:t>Acidic part is eosin</a:t>
            </a:r>
          </a:p>
          <a:p>
            <a:r>
              <a:rPr lang="en-US" b="1" u="sng" dirty="0"/>
              <a:t>Modified Wright’s stains </a:t>
            </a:r>
            <a:r>
              <a:rPr lang="en-US" dirty="0"/>
              <a:t>offer faster staining times, but don’t stain some cellular structures as effectively</a:t>
            </a:r>
          </a:p>
          <a:p>
            <a:pPr lvl="1"/>
            <a:r>
              <a:rPr lang="en-US" b="1" dirty="0"/>
              <a:t>Diff-Quick</a:t>
            </a:r>
            <a:r>
              <a:rPr lang="en-US" dirty="0"/>
              <a:t> is a Modified Wright’s stain</a:t>
            </a:r>
          </a:p>
        </p:txBody>
      </p:sp>
    </p:spTree>
    <p:extLst>
      <p:ext uri="{BB962C8B-B14F-4D97-AF65-F5344CB8AC3E}">
        <p14:creationId xmlns:p14="http://schemas.microsoft.com/office/powerpoint/2010/main" val="252742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generated with high confidence">
            <a:extLst>
              <a:ext uri="{FF2B5EF4-FFF2-40B4-BE49-F238E27FC236}">
                <a16:creationId xmlns:a16="http://schemas.microsoft.com/office/drawing/2014/main" id="{FEA14FC1-3F7C-45A6-8F01-BB88C7C5640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0612" y="381000"/>
            <a:ext cx="7391400" cy="6074596"/>
          </a:xfrm>
        </p:spPr>
      </p:pic>
    </p:spTree>
    <p:extLst>
      <p:ext uri="{BB962C8B-B14F-4D97-AF65-F5344CB8AC3E}">
        <p14:creationId xmlns:p14="http://schemas.microsoft.com/office/powerpoint/2010/main" val="85086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42CA-BC33-4433-8900-3B795EB339AE}"/>
              </a:ext>
            </a:extLst>
          </p:cNvPr>
          <p:cNvSpPr>
            <a:spLocks noGrp="1"/>
          </p:cNvSpPr>
          <p:nvPr>
            <p:ph type="title"/>
          </p:nvPr>
        </p:nvSpPr>
        <p:spPr/>
        <p:txBody>
          <a:bodyPr/>
          <a:lstStyle/>
          <a:p>
            <a:r>
              <a:rPr lang="en-US" dirty="0"/>
              <a:t>Staining of Blood</a:t>
            </a:r>
          </a:p>
        </p:txBody>
      </p:sp>
      <p:sp>
        <p:nvSpPr>
          <p:cNvPr id="3" name="Content Placeholder 2">
            <a:extLst>
              <a:ext uri="{FF2B5EF4-FFF2-40B4-BE49-F238E27FC236}">
                <a16:creationId xmlns:a16="http://schemas.microsoft.com/office/drawing/2014/main" id="{07205812-60B7-4A36-9424-DB82B46061A6}"/>
              </a:ext>
            </a:extLst>
          </p:cNvPr>
          <p:cNvSpPr>
            <a:spLocks noGrp="1"/>
          </p:cNvSpPr>
          <p:nvPr>
            <p:ph idx="1"/>
          </p:nvPr>
        </p:nvSpPr>
        <p:spPr>
          <a:xfrm>
            <a:off x="1522414" y="1828800"/>
            <a:ext cx="4724398" cy="4419600"/>
          </a:xfrm>
        </p:spPr>
        <p:txBody>
          <a:bodyPr/>
          <a:lstStyle/>
          <a:p>
            <a:r>
              <a:rPr lang="en-US" dirty="0"/>
              <a:t>Reticulocytes are immature erythrocytes that contain organelles that are lost as the cell matures</a:t>
            </a:r>
          </a:p>
          <a:p>
            <a:r>
              <a:rPr lang="en-US" dirty="0"/>
              <a:t>Most species have just an aggregate form, except the cat, which has a unique </a:t>
            </a:r>
            <a:r>
              <a:rPr lang="en-US" dirty="0" smtClean="0"/>
              <a:t>punctate</a:t>
            </a:r>
            <a:r>
              <a:rPr lang="en-US" dirty="0" smtClean="0"/>
              <a:t> </a:t>
            </a:r>
            <a:r>
              <a:rPr lang="en-US" dirty="0"/>
              <a:t>form of reticulocyte</a:t>
            </a:r>
          </a:p>
          <a:p>
            <a:r>
              <a:rPr lang="en-US" dirty="0"/>
              <a:t>The </a:t>
            </a:r>
            <a:r>
              <a:rPr lang="en-US" dirty="0" smtClean="0"/>
              <a:t>punctate</a:t>
            </a:r>
            <a:r>
              <a:rPr lang="en-US" dirty="0" smtClean="0"/>
              <a:t> </a:t>
            </a:r>
            <a:r>
              <a:rPr lang="en-US" dirty="0"/>
              <a:t>form contains just 2-8 small basophilic granules.</a:t>
            </a:r>
          </a:p>
          <a:p>
            <a:endParaRPr lang="en-US" dirty="0"/>
          </a:p>
        </p:txBody>
      </p:sp>
      <p:pic>
        <p:nvPicPr>
          <p:cNvPr id="5" name="Picture 4" descr="A picture containing object&#10;&#10;Description generated with high confidence">
            <a:extLst>
              <a:ext uri="{FF2B5EF4-FFF2-40B4-BE49-F238E27FC236}">
                <a16:creationId xmlns:a16="http://schemas.microsoft.com/office/drawing/2014/main" id="{8BB39F51-A963-44CD-9AA5-5450C7CDF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313" y="941438"/>
            <a:ext cx="3352798" cy="2374899"/>
          </a:xfrm>
          <a:prstGeom prst="rect">
            <a:avLst/>
          </a:prstGeom>
        </p:spPr>
      </p:pic>
      <p:pic>
        <p:nvPicPr>
          <p:cNvPr id="7" name="Picture 6" descr="A picture containing object&#10;&#10;Description generated with very high confidence">
            <a:extLst>
              <a:ext uri="{FF2B5EF4-FFF2-40B4-BE49-F238E27FC236}">
                <a16:creationId xmlns:a16="http://schemas.microsoft.com/office/drawing/2014/main" id="{ED0DF28C-BF2C-4219-9C65-D83EE8B8E4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2212" y="3345834"/>
            <a:ext cx="2667000" cy="3176276"/>
          </a:xfrm>
          <a:prstGeom prst="rect">
            <a:avLst/>
          </a:prstGeom>
        </p:spPr>
      </p:pic>
    </p:spTree>
    <p:extLst>
      <p:ext uri="{BB962C8B-B14F-4D97-AF65-F5344CB8AC3E}">
        <p14:creationId xmlns:p14="http://schemas.microsoft.com/office/powerpoint/2010/main" val="405793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42CA-BC33-4433-8900-3B795EB339AE}"/>
              </a:ext>
            </a:extLst>
          </p:cNvPr>
          <p:cNvSpPr>
            <a:spLocks noGrp="1"/>
          </p:cNvSpPr>
          <p:nvPr>
            <p:ph type="title"/>
          </p:nvPr>
        </p:nvSpPr>
        <p:spPr/>
        <p:txBody>
          <a:bodyPr/>
          <a:lstStyle/>
          <a:p>
            <a:r>
              <a:rPr lang="en-US" dirty="0"/>
              <a:t>Staining of Blood</a:t>
            </a:r>
          </a:p>
        </p:txBody>
      </p:sp>
      <p:sp>
        <p:nvSpPr>
          <p:cNvPr id="3" name="Content Placeholder 2">
            <a:extLst>
              <a:ext uri="{FF2B5EF4-FFF2-40B4-BE49-F238E27FC236}">
                <a16:creationId xmlns:a16="http://schemas.microsoft.com/office/drawing/2014/main" id="{07205812-60B7-4A36-9424-DB82B46061A6}"/>
              </a:ext>
            </a:extLst>
          </p:cNvPr>
          <p:cNvSpPr>
            <a:spLocks noGrp="1"/>
          </p:cNvSpPr>
          <p:nvPr>
            <p:ph idx="1"/>
          </p:nvPr>
        </p:nvSpPr>
        <p:spPr>
          <a:xfrm>
            <a:off x="1522414" y="1828800"/>
            <a:ext cx="5410198" cy="4419600"/>
          </a:xfrm>
        </p:spPr>
        <p:txBody>
          <a:bodyPr/>
          <a:lstStyle/>
          <a:p>
            <a:r>
              <a:rPr lang="en-US" b="1" u="sng" dirty="0"/>
              <a:t>Performing a reticulocyte count: </a:t>
            </a:r>
          </a:p>
          <a:p>
            <a:pPr lvl="1"/>
            <a:r>
              <a:rPr lang="en-US" b="1" u="sng" dirty="0"/>
              <a:t>Purpose: </a:t>
            </a:r>
            <a:r>
              <a:rPr lang="en-US" dirty="0"/>
              <a:t>Performed on the blood of all anemic domestic animals (except horses).  This count is useful in assessing the bone marrow’s response to anemia</a:t>
            </a:r>
          </a:p>
          <a:p>
            <a:pPr lvl="1"/>
            <a:r>
              <a:rPr lang="en-US" b="1" u="sng" dirty="0"/>
              <a:t>Procedure:  </a:t>
            </a:r>
            <a:r>
              <a:rPr lang="en-US" dirty="0"/>
              <a:t>Prepare two blood films and count 500 RBCs on each slide, keeping track of how many out of the 500 cells are reticulocytes (if you have a cat, you do not count the punctate reticulocytes as a reticulocyte)</a:t>
            </a:r>
          </a:p>
          <a:p>
            <a:pPr lvl="1"/>
            <a:r>
              <a:rPr lang="en-US" b="1" u="sng" dirty="0"/>
              <a:t>Results:  </a:t>
            </a:r>
            <a:r>
              <a:rPr lang="en-US" dirty="0"/>
              <a:t>Reticulocyte count is an expression of the percentage of RBCs that are reticulocytes.</a:t>
            </a:r>
          </a:p>
        </p:txBody>
      </p:sp>
      <p:pic>
        <p:nvPicPr>
          <p:cNvPr id="5" name="Picture 4" descr="A picture containing object, microscope, indoor, wall&#10;&#10;Description generated with very high confidence">
            <a:extLst>
              <a:ext uri="{FF2B5EF4-FFF2-40B4-BE49-F238E27FC236}">
                <a16:creationId xmlns:a16="http://schemas.microsoft.com/office/drawing/2014/main" id="{90382376-FC56-4108-8EBB-F21C04BBA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2212" y="1104900"/>
            <a:ext cx="3220720" cy="5102959"/>
          </a:xfrm>
          <a:prstGeom prst="rect">
            <a:avLst/>
          </a:prstGeom>
        </p:spPr>
      </p:pic>
    </p:spTree>
    <p:extLst>
      <p:ext uri="{BB962C8B-B14F-4D97-AF65-F5344CB8AC3E}">
        <p14:creationId xmlns:p14="http://schemas.microsoft.com/office/powerpoint/2010/main" val="8325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2782-319C-4951-8147-936B56CBE423}"/>
              </a:ext>
            </a:extLst>
          </p:cNvPr>
          <p:cNvSpPr>
            <a:spLocks noGrp="1"/>
          </p:cNvSpPr>
          <p:nvPr>
            <p:ph type="title"/>
          </p:nvPr>
        </p:nvSpPr>
        <p:spPr/>
        <p:txBody>
          <a:bodyPr/>
          <a:lstStyle/>
          <a:p>
            <a:endParaRPr lang="en-US"/>
          </a:p>
        </p:txBody>
      </p:sp>
      <p:pic>
        <p:nvPicPr>
          <p:cNvPr id="5" name="Content Placeholder 4" descr="A drawing of a cartoon character&#10;&#10;Description generated with high confidence">
            <a:extLst>
              <a:ext uri="{FF2B5EF4-FFF2-40B4-BE49-F238E27FC236}">
                <a16:creationId xmlns:a16="http://schemas.microsoft.com/office/drawing/2014/main" id="{0DC6C700-0795-439B-80D7-C4D443C3D6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3612" y="838200"/>
            <a:ext cx="5223669" cy="5621887"/>
          </a:xfrm>
        </p:spPr>
      </p:pic>
    </p:spTree>
    <p:extLst>
      <p:ext uri="{BB962C8B-B14F-4D97-AF65-F5344CB8AC3E}">
        <p14:creationId xmlns:p14="http://schemas.microsoft.com/office/powerpoint/2010/main" val="242180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C1A-030C-48B4-88A5-B63F27A73AAD}"/>
              </a:ext>
            </a:extLst>
          </p:cNvPr>
          <p:cNvSpPr>
            <a:spLocks noGrp="1"/>
          </p:cNvSpPr>
          <p:nvPr>
            <p:ph type="title"/>
          </p:nvPr>
        </p:nvSpPr>
        <p:spPr/>
        <p:txBody>
          <a:bodyPr/>
          <a:lstStyle/>
          <a:p>
            <a:r>
              <a:rPr lang="en-US" dirty="0"/>
              <a:t>Erythropoiesis</a:t>
            </a:r>
          </a:p>
        </p:txBody>
      </p:sp>
      <p:pic>
        <p:nvPicPr>
          <p:cNvPr id="5" name="Content Placeholder 4" descr="A picture containing red, table, indoor, set&#10;&#10;Description generated with high confidence">
            <a:extLst>
              <a:ext uri="{FF2B5EF4-FFF2-40B4-BE49-F238E27FC236}">
                <a16:creationId xmlns:a16="http://schemas.microsoft.com/office/drawing/2014/main" id="{C155DC23-CE1E-4201-96FE-86D73AED37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7163" y="1828800"/>
            <a:ext cx="6291699" cy="4191000"/>
          </a:xfrm>
        </p:spPr>
      </p:pic>
    </p:spTree>
    <p:extLst>
      <p:ext uri="{BB962C8B-B14F-4D97-AF65-F5344CB8AC3E}">
        <p14:creationId xmlns:p14="http://schemas.microsoft.com/office/powerpoint/2010/main" val="279715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BBC6-0956-4D68-98FC-0F8B04223D24}"/>
              </a:ext>
            </a:extLst>
          </p:cNvPr>
          <p:cNvSpPr>
            <a:spLocks noGrp="1"/>
          </p:cNvSpPr>
          <p:nvPr>
            <p:ph type="title"/>
          </p:nvPr>
        </p:nvSpPr>
        <p:spPr>
          <a:xfrm>
            <a:off x="1522414" y="457200"/>
            <a:ext cx="9601200" cy="609600"/>
          </a:xfrm>
        </p:spPr>
        <p:txBody>
          <a:bodyPr/>
          <a:lstStyle/>
          <a:p>
            <a:r>
              <a:rPr lang="en-US" dirty="0"/>
              <a:t>Erythropoiesis </a:t>
            </a:r>
          </a:p>
        </p:txBody>
      </p:sp>
      <p:sp>
        <p:nvSpPr>
          <p:cNvPr id="3" name="Content Placeholder 2">
            <a:extLst>
              <a:ext uri="{FF2B5EF4-FFF2-40B4-BE49-F238E27FC236}">
                <a16:creationId xmlns:a16="http://schemas.microsoft.com/office/drawing/2014/main" id="{273C229C-758D-466E-B31F-96A75D9D0437}"/>
              </a:ext>
            </a:extLst>
          </p:cNvPr>
          <p:cNvSpPr>
            <a:spLocks noGrp="1"/>
          </p:cNvSpPr>
          <p:nvPr>
            <p:ph idx="1"/>
          </p:nvPr>
        </p:nvSpPr>
        <p:spPr>
          <a:xfrm>
            <a:off x="1065212" y="1219200"/>
            <a:ext cx="10058402" cy="5410200"/>
          </a:xfrm>
        </p:spPr>
        <p:txBody>
          <a:bodyPr/>
          <a:lstStyle/>
          <a:p>
            <a:r>
              <a:rPr lang="en-US" sz="2800" dirty="0"/>
              <a:t>This is the process by which RBCs are created.</a:t>
            </a:r>
          </a:p>
          <a:p>
            <a:pPr lvl="1"/>
            <a:r>
              <a:rPr lang="en-US" sz="2400" dirty="0"/>
              <a:t>Unipotential stem cells are stimulated to differentiate into proerythroblasts. </a:t>
            </a:r>
          </a:p>
          <a:p>
            <a:pPr lvl="1"/>
            <a:r>
              <a:rPr lang="en-US" sz="2400" dirty="0"/>
              <a:t>The rate at which this happens is controlled by hormones, mainly </a:t>
            </a:r>
            <a:r>
              <a:rPr lang="en-US" sz="2400" dirty="0" smtClean="0">
                <a:solidFill>
                  <a:srgbClr val="FF0000"/>
                </a:solidFill>
              </a:rPr>
              <a:t>Erythropoietin; EPO</a:t>
            </a:r>
            <a:r>
              <a:rPr lang="en-US" sz="2400" dirty="0" smtClean="0"/>
              <a:t> </a:t>
            </a:r>
            <a:r>
              <a:rPr lang="en-US" sz="2400" dirty="0"/>
              <a:t>and the availability of the materials needed to make RBCs: iron, folic acid, vitamin B12 and protein</a:t>
            </a:r>
          </a:p>
          <a:p>
            <a:pPr lvl="1"/>
            <a:r>
              <a:rPr lang="en-US" sz="2400" dirty="0"/>
              <a:t>Where is EPO produced? </a:t>
            </a:r>
            <a:r>
              <a:rPr lang="en-US" sz="2400" dirty="0" smtClean="0">
                <a:solidFill>
                  <a:srgbClr val="FF0000"/>
                </a:solidFill>
              </a:rPr>
              <a:t>kidneys</a:t>
            </a:r>
            <a:endParaRPr lang="en-US" sz="2400" dirty="0"/>
          </a:p>
          <a:p>
            <a:pPr lvl="1"/>
            <a:endParaRPr lang="en-US" sz="2400" dirty="0"/>
          </a:p>
          <a:p>
            <a:pPr lvl="1"/>
            <a:r>
              <a:rPr lang="en-US" sz="2400" b="1" u="sng" dirty="0" smtClean="0">
                <a:solidFill>
                  <a:srgbClr val="FF0000"/>
                </a:solidFill>
              </a:rPr>
              <a:t>To </a:t>
            </a:r>
            <a:r>
              <a:rPr lang="en-US" sz="2400" b="1" u="sng" dirty="0">
                <a:solidFill>
                  <a:srgbClr val="FF0000"/>
                </a:solidFill>
              </a:rPr>
              <a:t>consider:  What does hypoxia have to do with this process?? </a:t>
            </a:r>
            <a:endParaRPr lang="en-US" sz="2400" b="1" u="sng" dirty="0" smtClean="0">
              <a:solidFill>
                <a:srgbClr val="FF0000"/>
              </a:solidFill>
            </a:endParaRPr>
          </a:p>
          <a:p>
            <a:pPr lvl="1"/>
            <a:endParaRPr lang="en-US" sz="2400" b="1" u="sng" dirty="0">
              <a:solidFill>
                <a:srgbClr val="FF0000"/>
              </a:solidFill>
            </a:endParaRPr>
          </a:p>
          <a:p>
            <a:pPr lvl="1"/>
            <a:r>
              <a:rPr lang="en-US" sz="2400" dirty="0" smtClean="0">
                <a:solidFill>
                  <a:srgbClr val="FF0000"/>
                </a:solidFill>
              </a:rPr>
              <a:t>Regulated by blood O2 levels in the kidney</a:t>
            </a:r>
            <a:endParaRPr lang="en-US" dirty="0">
              <a:solidFill>
                <a:srgbClr val="FF0000"/>
              </a:solidFill>
            </a:endParaRPr>
          </a:p>
        </p:txBody>
      </p:sp>
    </p:spTree>
    <p:extLst>
      <p:ext uri="{BB962C8B-B14F-4D97-AF65-F5344CB8AC3E}">
        <p14:creationId xmlns:p14="http://schemas.microsoft.com/office/powerpoint/2010/main" val="124027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AB80-7E9E-4A62-B677-1269DA61048F}"/>
              </a:ext>
            </a:extLst>
          </p:cNvPr>
          <p:cNvSpPr>
            <a:spLocks noGrp="1"/>
          </p:cNvSpPr>
          <p:nvPr>
            <p:ph type="title"/>
          </p:nvPr>
        </p:nvSpPr>
        <p:spPr/>
        <p:txBody>
          <a:bodyPr/>
          <a:lstStyle/>
          <a:p>
            <a:r>
              <a:rPr lang="en-US" dirty="0"/>
              <a:t>Maturation cycle of a RBC</a:t>
            </a:r>
          </a:p>
        </p:txBody>
      </p:sp>
      <p:pic>
        <p:nvPicPr>
          <p:cNvPr id="5" name="Content Placeholder 4">
            <a:extLst>
              <a:ext uri="{FF2B5EF4-FFF2-40B4-BE49-F238E27FC236}">
                <a16:creationId xmlns:a16="http://schemas.microsoft.com/office/drawing/2014/main" id="{3F6C1BDD-30ED-4B8C-9BF1-50C9FC15C1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0491" y="2819400"/>
            <a:ext cx="9883123" cy="2295628"/>
          </a:xfrm>
        </p:spPr>
      </p:pic>
    </p:spTree>
    <p:extLst>
      <p:ext uri="{BB962C8B-B14F-4D97-AF65-F5344CB8AC3E}">
        <p14:creationId xmlns:p14="http://schemas.microsoft.com/office/powerpoint/2010/main" val="66755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D46F-B90E-4252-B95A-C860090A5167}"/>
              </a:ext>
            </a:extLst>
          </p:cNvPr>
          <p:cNvSpPr>
            <a:spLocks noGrp="1"/>
          </p:cNvSpPr>
          <p:nvPr>
            <p:ph type="title"/>
          </p:nvPr>
        </p:nvSpPr>
        <p:spPr/>
        <p:txBody>
          <a:bodyPr/>
          <a:lstStyle/>
          <a:p>
            <a:r>
              <a:rPr lang="en-US" dirty="0"/>
              <a:t>Morphological Changes During Maturation</a:t>
            </a:r>
          </a:p>
        </p:txBody>
      </p:sp>
      <p:sp>
        <p:nvSpPr>
          <p:cNvPr id="3" name="Content Placeholder 2">
            <a:extLst>
              <a:ext uri="{FF2B5EF4-FFF2-40B4-BE49-F238E27FC236}">
                <a16:creationId xmlns:a16="http://schemas.microsoft.com/office/drawing/2014/main" id="{1AF44686-D63C-4A7B-B2B9-626234B68E79}"/>
              </a:ext>
            </a:extLst>
          </p:cNvPr>
          <p:cNvSpPr>
            <a:spLocks noGrp="1"/>
          </p:cNvSpPr>
          <p:nvPr>
            <p:ph idx="1"/>
          </p:nvPr>
        </p:nvSpPr>
        <p:spPr>
          <a:xfrm>
            <a:off x="1522414" y="1828800"/>
            <a:ext cx="4648198" cy="4191000"/>
          </a:xfrm>
        </p:spPr>
        <p:txBody>
          <a:bodyPr/>
          <a:lstStyle/>
          <a:p>
            <a:r>
              <a:rPr lang="en-US" b="1" u="sng" dirty="0"/>
              <a:t>Rubriblast</a:t>
            </a:r>
          </a:p>
          <a:p>
            <a:pPr lvl="1"/>
            <a:r>
              <a:rPr lang="en-US" dirty="0"/>
              <a:t>Very large with royal blue cytoplasm</a:t>
            </a:r>
          </a:p>
          <a:p>
            <a:pPr lvl="1"/>
            <a:r>
              <a:rPr lang="en-US" dirty="0"/>
              <a:t>Contains a large purple nucleus in a loose chromatin pattern</a:t>
            </a:r>
          </a:p>
          <a:p>
            <a:r>
              <a:rPr lang="en-US" b="1" u="sng" dirty="0"/>
              <a:t>Prorubricyte</a:t>
            </a:r>
          </a:p>
          <a:p>
            <a:pPr lvl="1"/>
            <a:r>
              <a:rPr lang="en-US" dirty="0"/>
              <a:t>Slightly smaller, with a basophilic cytoplasm</a:t>
            </a:r>
          </a:p>
          <a:p>
            <a:pPr lvl="1"/>
            <a:r>
              <a:rPr lang="en-US" dirty="0"/>
              <a:t>Chromatin composing the nucleus is slightly smaller and denser and stains purple</a:t>
            </a:r>
          </a:p>
          <a:p>
            <a:pPr lvl="1"/>
            <a:endParaRPr lang="en-US" dirty="0"/>
          </a:p>
        </p:txBody>
      </p:sp>
      <p:pic>
        <p:nvPicPr>
          <p:cNvPr id="5" name="Picture 4">
            <a:extLst>
              <a:ext uri="{FF2B5EF4-FFF2-40B4-BE49-F238E27FC236}">
                <a16:creationId xmlns:a16="http://schemas.microsoft.com/office/drawing/2014/main" id="{49D50C55-4519-45BC-867B-416F42947655}"/>
              </a:ext>
            </a:extLst>
          </p:cNvPr>
          <p:cNvPicPr>
            <a:picLocks noChangeAspect="1"/>
          </p:cNvPicPr>
          <p:nvPr/>
        </p:nvPicPr>
        <p:blipFill rotWithShape="1">
          <a:blip r:embed="rId2">
            <a:extLst>
              <a:ext uri="{28A0092B-C50C-407E-A947-70E740481C1C}">
                <a14:useLocalDpi xmlns:a14="http://schemas.microsoft.com/office/drawing/2010/main" val="0"/>
              </a:ext>
            </a:extLst>
          </a:blip>
          <a:srcRect r="83781"/>
          <a:stretch/>
        </p:blipFill>
        <p:spPr>
          <a:xfrm>
            <a:off x="7466012" y="1676400"/>
            <a:ext cx="1752600" cy="2438400"/>
          </a:xfrm>
          <a:prstGeom prst="rect">
            <a:avLst/>
          </a:prstGeom>
        </p:spPr>
      </p:pic>
      <p:pic>
        <p:nvPicPr>
          <p:cNvPr id="7" name="Picture 6">
            <a:extLst>
              <a:ext uri="{FF2B5EF4-FFF2-40B4-BE49-F238E27FC236}">
                <a16:creationId xmlns:a16="http://schemas.microsoft.com/office/drawing/2014/main" id="{BC120096-5EE3-4AFF-8841-6B3449E691EC}"/>
              </a:ext>
            </a:extLst>
          </p:cNvPr>
          <p:cNvPicPr>
            <a:picLocks noChangeAspect="1"/>
          </p:cNvPicPr>
          <p:nvPr/>
        </p:nvPicPr>
        <p:blipFill rotWithShape="1">
          <a:blip r:embed="rId2">
            <a:extLst>
              <a:ext uri="{28A0092B-C50C-407E-A947-70E740481C1C}">
                <a14:useLocalDpi xmlns:a14="http://schemas.microsoft.com/office/drawing/2010/main" val="0"/>
              </a:ext>
            </a:extLst>
          </a:blip>
          <a:srcRect l="16219" t="8447" r="65684"/>
          <a:stretch/>
        </p:blipFill>
        <p:spPr>
          <a:xfrm>
            <a:off x="7486547" y="3941506"/>
            <a:ext cx="1894843" cy="2226609"/>
          </a:xfrm>
          <a:prstGeom prst="rect">
            <a:avLst/>
          </a:prstGeom>
        </p:spPr>
      </p:pic>
    </p:spTree>
    <p:extLst>
      <p:ext uri="{BB962C8B-B14F-4D97-AF65-F5344CB8AC3E}">
        <p14:creationId xmlns:p14="http://schemas.microsoft.com/office/powerpoint/2010/main" val="235492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ertical and Horizontal design templat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Vertical and horizontal design slides.potx" id="{7E307492-4344-40EC-954C-E30551E95991}" vid="{493C3130-E1FA-416B-8465-D41FAD56C1B7}"/>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Vertical and horizontal design slides</Template>
  <TotalTime>1766</TotalTime>
  <Words>2570</Words>
  <Application>Microsoft Office PowerPoint</Application>
  <PresentationFormat>Custom</PresentationFormat>
  <Paragraphs>388</Paragraphs>
  <Slides>52</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Century Gothic</vt:lpstr>
      <vt:lpstr>굴림</vt:lpstr>
      <vt:lpstr>Vertical and Horizontal design template</vt:lpstr>
      <vt:lpstr>Introduction To Hematology</vt:lpstr>
      <vt:lpstr>Learning Objectives</vt:lpstr>
      <vt:lpstr>Where does blood come from?</vt:lpstr>
      <vt:lpstr>Where do ALL blood cells come from?</vt:lpstr>
      <vt:lpstr>PowerPoint Presentation</vt:lpstr>
      <vt:lpstr>Erythropoiesis</vt:lpstr>
      <vt:lpstr>Erythropoiesis </vt:lpstr>
      <vt:lpstr>Maturation cycle of a RBC</vt:lpstr>
      <vt:lpstr>Morphological Changes During Maturation</vt:lpstr>
      <vt:lpstr>Morphological Changes During Maturation, continued…</vt:lpstr>
      <vt:lpstr>Morphological Changes During Maturation, continued…</vt:lpstr>
      <vt:lpstr>Structure of a mature RBC</vt:lpstr>
      <vt:lpstr>Structure of a mature RBC, continued…</vt:lpstr>
      <vt:lpstr>RBC differences among species</vt:lpstr>
      <vt:lpstr>Thrombopoiesis</vt:lpstr>
      <vt:lpstr>Thrombopoiesis</vt:lpstr>
      <vt:lpstr>Leukopoiesis </vt:lpstr>
      <vt:lpstr>Leukopoiesis</vt:lpstr>
      <vt:lpstr>Blood 101: Quick facts</vt:lpstr>
      <vt:lpstr>What is in that blood?</vt:lpstr>
      <vt:lpstr>Composition of Blood Chart</vt:lpstr>
      <vt:lpstr>Formed elements, what’s are they?</vt:lpstr>
      <vt:lpstr>What happens when you take whole blood and centrifuge it down? </vt:lpstr>
      <vt:lpstr>Plasma Colors </vt:lpstr>
      <vt:lpstr>Close up of a lipemic sample</vt:lpstr>
      <vt:lpstr>Functions of the Blood</vt:lpstr>
      <vt:lpstr>Blood Functions</vt:lpstr>
      <vt:lpstr>Transportation</vt:lpstr>
      <vt:lpstr>Transportation, continued…</vt:lpstr>
      <vt:lpstr>Regulation</vt:lpstr>
      <vt:lpstr>Regulation, continued…</vt:lpstr>
      <vt:lpstr>Defense</vt:lpstr>
      <vt:lpstr>Hemoglobin</vt:lpstr>
      <vt:lpstr>Hemoglobin and how it assists the RBCs</vt:lpstr>
      <vt:lpstr>Hemoglobin Types</vt:lpstr>
      <vt:lpstr>Embryonic and Fetal Hemoglobin</vt:lpstr>
      <vt:lpstr>Adult Hemoglobin Function</vt:lpstr>
      <vt:lpstr>Senescence</vt:lpstr>
      <vt:lpstr>Erythropoietic Cycle: Senescence</vt:lpstr>
      <vt:lpstr>Senescence, continued…</vt:lpstr>
      <vt:lpstr>Senescence, continued…  Extravascular Hemolysis</vt:lpstr>
      <vt:lpstr>Senescence, continued…  Extravascular Hemolysis</vt:lpstr>
      <vt:lpstr>Senescence, continued…  Intravascular Hemolysis</vt:lpstr>
      <vt:lpstr>Senescence, continued…  Intravascular Hemolysis</vt:lpstr>
      <vt:lpstr>PowerPoint Presentation</vt:lpstr>
      <vt:lpstr>What will you see in your patient when excess RBCs blood cells breakdown?</vt:lpstr>
      <vt:lpstr>Staining of Blood</vt:lpstr>
      <vt:lpstr>Staining of Blood</vt:lpstr>
      <vt:lpstr>Staining of Blood</vt:lpstr>
      <vt:lpstr>Staining of Blood</vt:lpstr>
      <vt:lpstr>Staining of Blood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Hematology</dc:title>
  <dc:creator>Medina Regalia</dc:creator>
  <cp:lastModifiedBy>Catherine Huff</cp:lastModifiedBy>
  <cp:revision>50</cp:revision>
  <dcterms:created xsi:type="dcterms:W3CDTF">2017-10-28T18:21:31Z</dcterms:created>
  <dcterms:modified xsi:type="dcterms:W3CDTF">2021-07-12T13:04:07Z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