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8" r:id="rId1"/>
  </p:sldMasterIdLst>
  <p:notesMasterIdLst>
    <p:notesMasterId r:id="rId47"/>
  </p:notesMasterIdLst>
  <p:sldIdLst>
    <p:sldId id="293" r:id="rId2"/>
    <p:sldId id="256" r:id="rId3"/>
    <p:sldId id="257" r:id="rId4"/>
    <p:sldId id="258" r:id="rId5"/>
    <p:sldId id="259" r:id="rId6"/>
    <p:sldId id="260" r:id="rId7"/>
    <p:sldId id="261" r:id="rId8"/>
    <p:sldId id="262" r:id="rId9"/>
    <p:sldId id="263" r:id="rId10"/>
    <p:sldId id="264" r:id="rId11"/>
    <p:sldId id="265" r:id="rId12"/>
    <p:sldId id="296" r:id="rId13"/>
    <p:sldId id="299" r:id="rId14"/>
    <p:sldId id="271" r:id="rId15"/>
    <p:sldId id="273" r:id="rId16"/>
    <p:sldId id="295" r:id="rId17"/>
    <p:sldId id="298" r:id="rId18"/>
    <p:sldId id="275" r:id="rId19"/>
    <p:sldId id="306" r:id="rId20"/>
    <p:sldId id="277" r:id="rId21"/>
    <p:sldId id="281" r:id="rId22"/>
    <p:sldId id="283" r:id="rId23"/>
    <p:sldId id="285" r:id="rId24"/>
    <p:sldId id="288" r:id="rId25"/>
    <p:sldId id="290" r:id="rId26"/>
    <p:sldId id="287" r:id="rId27"/>
    <p:sldId id="300" r:id="rId28"/>
    <p:sldId id="301" r:id="rId29"/>
    <p:sldId id="302" r:id="rId30"/>
    <p:sldId id="304" r:id="rId31"/>
    <p:sldId id="305" r:id="rId32"/>
    <p:sldId id="323" r:id="rId33"/>
    <p:sldId id="307" r:id="rId34"/>
    <p:sldId id="308" r:id="rId35"/>
    <p:sldId id="309" r:id="rId36"/>
    <p:sldId id="314" r:id="rId37"/>
    <p:sldId id="315" r:id="rId38"/>
    <p:sldId id="316" r:id="rId39"/>
    <p:sldId id="317" r:id="rId40"/>
    <p:sldId id="318" r:id="rId41"/>
    <p:sldId id="324" r:id="rId42"/>
    <p:sldId id="319" r:id="rId43"/>
    <p:sldId id="320" r:id="rId44"/>
    <p:sldId id="321" r:id="rId45"/>
    <p:sldId id="322"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07" charset="0"/>
                <a:ea typeface="Times New Roman" pitchFamily="-107" charset="0"/>
                <a:cs typeface="Times New Roman" pitchFamily="-107" charset="0"/>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07" charset="0"/>
                <a:ea typeface="Times New Roman" pitchFamily="-107" charset="0"/>
                <a:cs typeface="Times New Roman" pitchFamily="-107" charset="0"/>
              </a:defRPr>
            </a:lvl1pPr>
          </a:lstStyle>
          <a:p>
            <a:pPr>
              <a:defRPr/>
            </a:pPr>
            <a:endParaRPr lang="en-US"/>
          </a:p>
        </p:txBody>
      </p:sp>
      <p:sp>
        <p:nvSpPr>
          <p:cNvPr id="81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07" charset="0"/>
                <a:ea typeface="Times New Roman" pitchFamily="-107" charset="0"/>
                <a:cs typeface="Times New Roman" pitchFamily="-107" charset="0"/>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965F51-34F8-4A54-8D12-C230E34EDA3C}" type="slidenum">
              <a:rPr lang="en-US" altLang="en-US"/>
              <a:pPr>
                <a:defRPr/>
              </a:pPr>
              <a:t>‹#›</a:t>
            </a:fld>
            <a:endParaRPr lang="en-US" altLang="en-US"/>
          </a:p>
        </p:txBody>
      </p:sp>
    </p:spTree>
    <p:extLst>
      <p:ext uri="{BB962C8B-B14F-4D97-AF65-F5344CB8AC3E}">
        <p14:creationId xmlns:p14="http://schemas.microsoft.com/office/powerpoint/2010/main" val="829224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Times New Roman" pitchFamily="-107" charset="0"/>
        <a:cs typeface="Times New Roman" pitchFamily="-107" charset="0"/>
      </a:defRPr>
    </a:lvl1pPr>
    <a:lvl2pPr marL="457200" algn="l" rtl="0" eaLnBrk="0" fontAlgn="base" hangingPunct="0">
      <a:spcBef>
        <a:spcPct val="30000"/>
      </a:spcBef>
      <a:spcAft>
        <a:spcPct val="0"/>
      </a:spcAft>
      <a:defRPr sz="1200" kern="1200">
        <a:solidFill>
          <a:schemeClr val="tx1"/>
        </a:solidFill>
        <a:latin typeface="Times New Roman" pitchFamily="-107" charset="0"/>
        <a:ea typeface="Times New Roman" pitchFamily="-107" charset="0"/>
        <a:cs typeface="Times New Roman" pitchFamily="-107" charset="0"/>
      </a:defRPr>
    </a:lvl2pPr>
    <a:lvl3pPr marL="914400" algn="l" rtl="0" eaLnBrk="0" fontAlgn="base" hangingPunct="0">
      <a:spcBef>
        <a:spcPct val="30000"/>
      </a:spcBef>
      <a:spcAft>
        <a:spcPct val="0"/>
      </a:spcAft>
      <a:defRPr sz="1200" kern="1200">
        <a:solidFill>
          <a:schemeClr val="tx1"/>
        </a:solidFill>
        <a:latin typeface="Times New Roman" pitchFamily="-107" charset="0"/>
        <a:ea typeface="Times New Roman" pitchFamily="-107" charset="0"/>
        <a:cs typeface="Times New Roman" pitchFamily="-107" charset="0"/>
      </a:defRPr>
    </a:lvl3pPr>
    <a:lvl4pPr marL="1371600" algn="l" rtl="0" eaLnBrk="0" fontAlgn="base" hangingPunct="0">
      <a:spcBef>
        <a:spcPct val="30000"/>
      </a:spcBef>
      <a:spcAft>
        <a:spcPct val="0"/>
      </a:spcAft>
      <a:defRPr sz="1200" kern="1200">
        <a:solidFill>
          <a:schemeClr val="tx1"/>
        </a:solidFill>
        <a:latin typeface="Times New Roman" pitchFamily="-107" charset="0"/>
        <a:ea typeface="Times New Roman" pitchFamily="-107" charset="0"/>
        <a:cs typeface="Times New Roman" pitchFamily="-107" charset="0"/>
      </a:defRPr>
    </a:lvl4pPr>
    <a:lvl5pPr marL="1828800" algn="l" rtl="0" eaLnBrk="0" fontAlgn="base" hangingPunct="0">
      <a:spcBef>
        <a:spcPct val="30000"/>
      </a:spcBef>
      <a:spcAft>
        <a:spcPct val="0"/>
      </a:spcAft>
      <a:defRPr sz="1200" kern="1200">
        <a:solidFill>
          <a:schemeClr val="tx1"/>
        </a:solidFill>
        <a:latin typeface="Times New Roman" pitchFamily="-107" charset="0"/>
        <a:ea typeface="Times New Roman" pitchFamily="-107" charset="0"/>
        <a:cs typeface="Times New Roman" pitchFamily="-107"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1B8CAC4-8066-46C3-B585-4429BEEE9324}" type="slidenum">
              <a:rPr lang="en-US" altLang="en-US" smtClean="0"/>
              <a:pPr>
                <a:spcBef>
                  <a:spcPct val="0"/>
                </a:spcBef>
              </a:pPr>
              <a:t>2</a:t>
            </a:fld>
            <a:endParaRPr lang="en-US" altLang="en-US" smtClean="0"/>
          </a:p>
        </p:txBody>
      </p:sp>
      <p:sp>
        <p:nvSpPr>
          <p:cNvPr id="11267" name="Rectangle 2"/>
          <p:cNvSpPr>
            <a:spLocks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86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CC813B5-8556-4BF9-B283-38F6E155592F}" type="slidenum">
              <a:rPr lang="en-US" altLang="en-US" smtClean="0"/>
              <a:pPr>
                <a:spcBef>
                  <a:spcPct val="0"/>
                </a:spcBef>
              </a:pPr>
              <a:t>11</a:t>
            </a:fld>
            <a:endParaRPr lang="en-US" altLang="en-US"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07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310FAEF-25DD-480A-98F4-326040E727AC}" type="slidenum">
              <a:rPr lang="en-US" altLang="en-US" smtClean="0"/>
              <a:pPr>
                <a:spcBef>
                  <a:spcPct val="0"/>
                </a:spcBef>
              </a:pPr>
              <a:t>14</a:t>
            </a:fld>
            <a:endParaRPr lang="en-US" altLang="en-US"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58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A501E6A-6796-4268-A67F-59A374AD65CC}" type="slidenum">
              <a:rPr lang="en-US" altLang="en-US" smtClean="0"/>
              <a:pPr>
                <a:spcBef>
                  <a:spcPct val="0"/>
                </a:spcBef>
              </a:pPr>
              <a:t>15</a:t>
            </a:fld>
            <a:endParaRPr lang="en-US" altLang="en-US"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61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C8BAC26-9CAA-4BA3-B9B2-98E8BEB38764}" type="slidenum">
              <a:rPr lang="en-US" altLang="en-US" smtClean="0"/>
              <a:pPr>
                <a:spcBef>
                  <a:spcPct val="0"/>
                </a:spcBef>
              </a:pPr>
              <a:t>18</a:t>
            </a:fld>
            <a:endParaRPr lang="en-US" alt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98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2C24509-1206-453F-994A-B7E16C69E5B1}" type="slidenum">
              <a:rPr lang="en-US" altLang="en-US" smtClean="0"/>
              <a:pPr>
                <a:spcBef>
                  <a:spcPct val="0"/>
                </a:spcBef>
              </a:pPr>
              <a:t>20</a:t>
            </a:fld>
            <a:endParaRPr lang="en-US" alt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38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B93BB4B-45D7-442E-976E-B8B7C9211060}" type="slidenum">
              <a:rPr lang="en-US" altLang="en-US" smtClean="0"/>
              <a:pPr>
                <a:spcBef>
                  <a:spcPct val="0"/>
                </a:spcBef>
              </a:pPr>
              <a:t>21</a:t>
            </a:fld>
            <a:endParaRPr lang="en-US" alt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025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96A40B9-15E6-4A9A-A4E5-AF42FC8FE846}" type="slidenum">
              <a:rPr lang="en-US" altLang="en-US" smtClean="0"/>
              <a:pPr>
                <a:spcBef>
                  <a:spcPct val="0"/>
                </a:spcBef>
              </a:pPr>
              <a:t>22</a:t>
            </a:fld>
            <a:endParaRPr lang="en-US" alt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96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62436D2-2DC3-42F3-A14D-198CA47194CA}" type="slidenum">
              <a:rPr lang="en-US" altLang="en-US" smtClean="0"/>
              <a:pPr>
                <a:spcBef>
                  <a:spcPct val="0"/>
                </a:spcBef>
              </a:pPr>
              <a:t>23</a:t>
            </a:fld>
            <a:endParaRPr lang="en-US" alt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77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042FE56-6D82-4349-A185-9A66AC1E788D}" type="slidenum">
              <a:rPr lang="en-US" altLang="en-US" smtClean="0"/>
              <a:pPr>
                <a:spcBef>
                  <a:spcPct val="0"/>
                </a:spcBef>
              </a:pPr>
              <a:t>24</a:t>
            </a:fld>
            <a:endParaRPr lang="en-US" alt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82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9D9DC94-B333-4EEE-BC84-B518F0EEB596}" type="slidenum">
              <a:rPr lang="en-US" altLang="en-US" smtClean="0"/>
              <a:pPr>
                <a:spcBef>
                  <a:spcPct val="0"/>
                </a:spcBef>
              </a:pPr>
              <a:t>25</a:t>
            </a:fld>
            <a:endParaRPr lang="en-US" alt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25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65D2E31-BE4E-4704-A453-F8170F46A7F4}" type="slidenum">
              <a:rPr lang="en-US" altLang="en-US" smtClean="0"/>
              <a:pPr>
                <a:spcBef>
                  <a:spcPct val="0"/>
                </a:spcBef>
              </a:pPr>
              <a:t>3</a:t>
            </a:fld>
            <a:endParaRPr lang="en-US" altLang="en-US" smtClean="0"/>
          </a:p>
        </p:txBody>
      </p:sp>
      <p:sp>
        <p:nvSpPr>
          <p:cNvPr id="13315" name="Rectangle 2"/>
          <p:cNvSpPr>
            <a:spLocks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001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A4412D6-E4D0-450A-8ABF-5689E4CEAC7E}" type="slidenum">
              <a:rPr lang="en-US" altLang="en-US" smtClean="0"/>
              <a:pPr>
                <a:spcBef>
                  <a:spcPct val="0"/>
                </a:spcBef>
              </a:pPr>
              <a:t>26</a:t>
            </a:fld>
            <a:endParaRPr lang="en-US" alt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67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B7151EC-E2DB-4192-AA60-C56433A0A534}" type="slidenum">
              <a:rPr lang="en-US" altLang="en-US" smtClean="0"/>
              <a:pPr>
                <a:spcBef>
                  <a:spcPct val="0"/>
                </a:spcBef>
              </a:pPr>
              <a:t>4</a:t>
            </a:fld>
            <a:endParaRPr lang="en-US" altLang="en-US" smtClean="0"/>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1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FB81A69-E7C1-4F58-B102-CD56687FED33}" type="slidenum">
              <a:rPr lang="en-US" altLang="en-US" smtClean="0"/>
              <a:pPr>
                <a:spcBef>
                  <a:spcPct val="0"/>
                </a:spcBef>
              </a:pPr>
              <a:t>5</a:t>
            </a:fld>
            <a:endParaRPr lang="en-US" altLang="en-US" smtClean="0"/>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76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27C0F4D-4878-4F9D-8431-1093863A958B}" type="slidenum">
              <a:rPr lang="en-US" altLang="en-US" smtClean="0"/>
              <a:pPr>
                <a:spcBef>
                  <a:spcPct val="0"/>
                </a:spcBef>
              </a:pPr>
              <a:t>6</a:t>
            </a:fld>
            <a:endParaRPr lang="en-US" altLang="en-US" smtClean="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cs typeface="Times New Roman" panose="02020603050405020304" pitchFamily="18" charset="0"/>
              </a:rPr>
              <a:t>Bacteria that causes keratiitis, ulceration and ultimately rupture of cornea, </a:t>
            </a:r>
          </a:p>
        </p:txBody>
      </p:sp>
    </p:spTree>
    <p:extLst>
      <p:ext uri="{BB962C8B-B14F-4D97-AF65-F5344CB8AC3E}">
        <p14:creationId xmlns:p14="http://schemas.microsoft.com/office/powerpoint/2010/main" val="163114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D56EFCC-BBF9-49FC-BE48-B53DF78C70F4}" type="slidenum">
              <a:rPr lang="en-US" altLang="en-US" smtClean="0"/>
              <a:pPr>
                <a:spcBef>
                  <a:spcPct val="0"/>
                </a:spcBef>
              </a:pPr>
              <a:t>7</a:t>
            </a:fld>
            <a:endParaRPr lang="en-US" altLang="en-US" smtClean="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39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D604FCB-8E48-452B-B497-4CF2AC9B2BB6}" type="slidenum">
              <a:rPr lang="en-US" altLang="en-US" smtClean="0"/>
              <a:pPr>
                <a:spcBef>
                  <a:spcPct val="0"/>
                </a:spcBef>
              </a:pPr>
              <a:t>8</a:t>
            </a:fld>
            <a:endParaRPr lang="en-US" altLang="en-US" smtClean="0"/>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88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237C6BA-23F7-4CEB-A085-45F72572BABD}" type="slidenum">
              <a:rPr lang="en-US" altLang="en-US" smtClean="0"/>
              <a:pPr>
                <a:spcBef>
                  <a:spcPct val="0"/>
                </a:spcBef>
              </a:pPr>
              <a:t>9</a:t>
            </a:fld>
            <a:endParaRPr lang="en-US" altLang="en-US" smtClean="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35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37931725" indent="-3747452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1A274B5-BDC7-448B-BF01-5248293C314B}" type="slidenum">
              <a:rPr lang="en-US" altLang="en-US" smtClean="0"/>
              <a:pPr>
                <a:spcBef>
                  <a:spcPct val="0"/>
                </a:spcBef>
              </a:pPr>
              <a:t>10</a:t>
            </a:fld>
            <a:endParaRPr lang="en-US" altLang="en-US"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cs typeface="Times New Roman" panose="02020603050405020304" pitchFamily="18" charset="0"/>
              </a:rPr>
              <a:t>Most difficult to observe.  Cattle egret eats insects stirred up by cow, but then also feeds on insects (like ticks) on hide, so there is a benefit to some degree.  Barnacles may be an example as well, but it can’t be proven that the weight of the barnacle impedes the scallop’s movement or competes with it for food.</a:t>
            </a:r>
          </a:p>
        </p:txBody>
      </p:sp>
    </p:spTree>
    <p:extLst>
      <p:ext uri="{BB962C8B-B14F-4D97-AF65-F5344CB8AC3E}">
        <p14:creationId xmlns:p14="http://schemas.microsoft.com/office/powerpoint/2010/main" val="382063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dirty="0"/>
            </a:lvl1pPr>
          </a:lstStyle>
          <a:p>
            <a:pPr>
              <a:defRPr/>
            </a:pPr>
            <a:fld id="{953FD747-E447-4F77-A222-8E913659F961}" type="slidenum">
              <a:rPr lang="en-US"/>
              <a:pPr>
                <a:defRPr/>
              </a:pPr>
              <a:t>‹#›</a:t>
            </a:fld>
            <a:endParaRPr lang="en-US"/>
          </a:p>
        </p:txBody>
      </p:sp>
    </p:spTree>
    <p:extLst>
      <p:ext uri="{BB962C8B-B14F-4D97-AF65-F5344CB8AC3E}">
        <p14:creationId xmlns:p14="http://schemas.microsoft.com/office/powerpoint/2010/main" val="18309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D28A3-20C0-409D-AAB7-E4E087316224}" type="slidenum">
              <a:rPr lang="en-US" altLang="en-US"/>
              <a:pPr>
                <a:defRPr/>
              </a:pPr>
              <a:t>‹#›</a:t>
            </a:fld>
            <a:endParaRPr lang="en-US" altLang="en-US"/>
          </a:p>
        </p:txBody>
      </p:sp>
    </p:spTree>
    <p:extLst>
      <p:ext uri="{BB962C8B-B14F-4D97-AF65-F5344CB8AC3E}">
        <p14:creationId xmlns:p14="http://schemas.microsoft.com/office/powerpoint/2010/main" val="1846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F997F29-08B8-49B9-A5B4-B54D08D45D12}" type="slidenum">
              <a:rPr lang="en-US" altLang="en-US"/>
              <a:pPr>
                <a:defRPr/>
              </a:pPr>
              <a:t>‹#›</a:t>
            </a:fld>
            <a:endParaRPr lang="en-US" altLang="en-US"/>
          </a:p>
        </p:txBody>
      </p:sp>
    </p:spTree>
    <p:extLst>
      <p:ext uri="{BB962C8B-B14F-4D97-AF65-F5344CB8AC3E}">
        <p14:creationId xmlns:p14="http://schemas.microsoft.com/office/powerpoint/2010/main" val="219384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5BD876-7B85-42D4-B3CB-C84E71263782}" type="slidenum">
              <a:rPr lang="en-US" altLang="en-US"/>
              <a:pPr>
                <a:defRPr/>
              </a:pPr>
              <a:t>‹#›</a:t>
            </a:fld>
            <a:endParaRPr lang="en-US" altLang="en-US"/>
          </a:p>
        </p:txBody>
      </p:sp>
    </p:spTree>
    <p:extLst>
      <p:ext uri="{BB962C8B-B14F-4D97-AF65-F5344CB8AC3E}">
        <p14:creationId xmlns:p14="http://schemas.microsoft.com/office/powerpoint/2010/main" val="112166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dirty="0"/>
            </a:lvl1pPr>
          </a:lstStyle>
          <a:p>
            <a:pPr>
              <a:defRPr/>
            </a:pPr>
            <a:fld id="{CDDB2C29-32D4-4BF1-80D4-AC6E40723D61}" type="slidenum">
              <a:rPr lang="en-US"/>
              <a:pPr>
                <a:defRPr/>
              </a:pPr>
              <a:t>‹#›</a:t>
            </a:fld>
            <a:endParaRPr lang="en-US"/>
          </a:p>
        </p:txBody>
      </p:sp>
    </p:spTree>
    <p:extLst>
      <p:ext uri="{BB962C8B-B14F-4D97-AF65-F5344CB8AC3E}">
        <p14:creationId xmlns:p14="http://schemas.microsoft.com/office/powerpoint/2010/main" val="346698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F62B22-C39B-4D16-BAA6-FC6DB4890013}" type="slidenum">
              <a:rPr lang="en-US" altLang="en-US"/>
              <a:pPr>
                <a:defRPr/>
              </a:pPr>
              <a:t>‹#›</a:t>
            </a:fld>
            <a:endParaRPr lang="en-US" altLang="en-US"/>
          </a:p>
        </p:txBody>
      </p:sp>
    </p:spTree>
    <p:extLst>
      <p:ext uri="{BB962C8B-B14F-4D97-AF65-F5344CB8AC3E}">
        <p14:creationId xmlns:p14="http://schemas.microsoft.com/office/powerpoint/2010/main" val="298326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372DFE-4108-43C0-816A-04A674BB3EEA}" type="slidenum">
              <a:rPr lang="en-US" altLang="en-US"/>
              <a:pPr>
                <a:defRPr/>
              </a:pPr>
              <a:t>‹#›</a:t>
            </a:fld>
            <a:endParaRPr lang="en-US" altLang="en-US"/>
          </a:p>
        </p:txBody>
      </p:sp>
    </p:spTree>
    <p:extLst>
      <p:ext uri="{BB962C8B-B14F-4D97-AF65-F5344CB8AC3E}">
        <p14:creationId xmlns:p14="http://schemas.microsoft.com/office/powerpoint/2010/main" val="315470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0B628A-2123-44E6-A71D-E57A89A59F29}" type="slidenum">
              <a:rPr lang="en-US" altLang="en-US"/>
              <a:pPr>
                <a:defRPr/>
              </a:pPr>
              <a:t>‹#›</a:t>
            </a:fld>
            <a:endParaRPr lang="en-US" altLang="en-US"/>
          </a:p>
        </p:txBody>
      </p:sp>
    </p:spTree>
    <p:extLst>
      <p:ext uri="{BB962C8B-B14F-4D97-AF65-F5344CB8AC3E}">
        <p14:creationId xmlns:p14="http://schemas.microsoft.com/office/powerpoint/2010/main" val="185234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B9794DBD-468D-40CB-8488-E93D31FEDDCB}" type="slidenum">
              <a:rPr lang="en-US" altLang="en-US"/>
              <a:pPr>
                <a:defRPr/>
              </a:pPr>
              <a:t>‹#›</a:t>
            </a:fld>
            <a:endParaRPr lang="en-US" altLang="en-US"/>
          </a:p>
        </p:txBody>
      </p:sp>
    </p:spTree>
    <p:extLst>
      <p:ext uri="{BB962C8B-B14F-4D97-AF65-F5344CB8AC3E}">
        <p14:creationId xmlns:p14="http://schemas.microsoft.com/office/powerpoint/2010/main" val="262615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CF9394FB-53B3-43A7-8B3F-AF9DAE1E1254}" type="slidenum">
              <a:rPr lang="en-US" altLang="en-US"/>
              <a:pPr>
                <a:defRPr/>
              </a:pPr>
              <a:t>‹#›</a:t>
            </a:fld>
            <a:endParaRPr lang="en-US" altLang="en-US"/>
          </a:p>
        </p:txBody>
      </p:sp>
    </p:spTree>
    <p:extLst>
      <p:ext uri="{BB962C8B-B14F-4D97-AF65-F5344CB8AC3E}">
        <p14:creationId xmlns:p14="http://schemas.microsoft.com/office/powerpoint/2010/main" val="32651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1FA78B2-ECA4-46CE-BE1B-404AA71E251E}" type="slidenum">
              <a:rPr lang="en-US" altLang="en-US"/>
              <a:pPr>
                <a:defRPr/>
              </a:pPr>
              <a:t>‹#›</a:t>
            </a:fld>
            <a:endParaRPr lang="en-US" altLang="en-US"/>
          </a:p>
        </p:txBody>
      </p:sp>
    </p:spTree>
    <p:extLst>
      <p:ext uri="{BB962C8B-B14F-4D97-AF65-F5344CB8AC3E}">
        <p14:creationId xmlns:p14="http://schemas.microsoft.com/office/powerpoint/2010/main" val="407284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smtClean="0">
                <a:solidFill>
                  <a:srgbClr val="FFFFFF"/>
                </a:solidFill>
              </a:defRPr>
            </a:lvl1pPr>
          </a:lstStyle>
          <a:p>
            <a:pPr>
              <a:defRPr/>
            </a:pPr>
            <a:fld id="{050FFBC6-0A28-4676-8C25-A33E53367923}"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61" r:id="rId1"/>
    <p:sldLayoutId id="2147484256" r:id="rId2"/>
    <p:sldLayoutId id="2147484262" r:id="rId3"/>
    <p:sldLayoutId id="2147484257" r:id="rId4"/>
    <p:sldLayoutId id="2147484258" r:id="rId5"/>
    <p:sldLayoutId id="2147484259" r:id="rId6"/>
    <p:sldLayoutId id="2147484263" r:id="rId7"/>
    <p:sldLayoutId id="2147484264" r:id="rId8"/>
    <p:sldLayoutId id="2147484265" r:id="rId9"/>
    <p:sldLayoutId id="2147484260" r:id="rId10"/>
    <p:sldLayoutId id="2147484266"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143000"/>
            <a:ext cx="7772400" cy="1470025"/>
          </a:xfrm>
        </p:spPr>
        <p:txBody>
          <a:bodyPr>
            <a:normAutofit fontScale="90000"/>
          </a:bodyPr>
          <a:lstStyle/>
          <a:p>
            <a:pPr fontAlgn="auto">
              <a:spcAft>
                <a:spcPts val="0"/>
              </a:spcAft>
              <a:defRPr/>
            </a:pPr>
            <a:r>
              <a:rPr lang="en-US" altLang="en-US" sz="4100" dirty="0" smtClean="0">
                <a:ea typeface="ＭＳ Ｐゴシック" pitchFamily="-1" charset="-128"/>
              </a:rPr>
              <a:t/>
            </a:r>
            <a:br>
              <a:rPr lang="en-US" altLang="en-US" sz="4100" dirty="0" smtClean="0">
                <a:ea typeface="ＭＳ Ｐゴシック" pitchFamily="-1" charset="-128"/>
              </a:rPr>
            </a:br>
            <a:r>
              <a:rPr lang="en-US" altLang="en-US" sz="4100" b="1" dirty="0" smtClean="0">
                <a:ea typeface="ＭＳ Ｐゴシック" pitchFamily="-1" charset="-128"/>
              </a:rPr>
              <a:t>Laboratory Procedures</a:t>
            </a:r>
            <a:br>
              <a:rPr lang="en-US" altLang="en-US" sz="4100" b="1" dirty="0" smtClean="0">
                <a:ea typeface="ＭＳ Ｐゴシック" pitchFamily="-1" charset="-128"/>
              </a:rPr>
            </a:br>
            <a:r>
              <a:rPr lang="en-US" altLang="en-US" sz="4100" b="1" i="1" dirty="0" smtClean="0">
                <a:ea typeface="ＭＳ Ｐゴシック" pitchFamily="-1" charset="-128"/>
              </a:rPr>
              <a:t>Introduction to Parasitology</a:t>
            </a:r>
            <a:r>
              <a:rPr lang="en-US" altLang="en-US" sz="4100" i="1" dirty="0" smtClean="0">
                <a:ea typeface="ＭＳ Ｐゴシック" pitchFamily="-1" charset="-128"/>
              </a:rPr>
              <a:t/>
            </a:r>
            <a:br>
              <a:rPr lang="en-US" altLang="en-US" sz="4100" i="1" dirty="0" smtClean="0">
                <a:ea typeface="ＭＳ Ｐゴシック" pitchFamily="-1" charset="-128"/>
              </a:rPr>
            </a:br>
            <a:endParaRPr lang="en-US" altLang="en-US" sz="4100" i="1" dirty="0" smtClean="0">
              <a:ea typeface="ＭＳ Ｐゴシック" pitchFamily="-1" charset="-128"/>
            </a:endParaRPr>
          </a:p>
        </p:txBody>
      </p:sp>
      <p:sp>
        <p:nvSpPr>
          <p:cNvPr id="16387" name="Subtitle 2"/>
          <p:cNvSpPr>
            <a:spLocks noGrp="1"/>
          </p:cNvSpPr>
          <p:nvPr>
            <p:ph type="subTitle" idx="1"/>
          </p:nvPr>
        </p:nvSpPr>
        <p:spPr>
          <a:xfrm>
            <a:off x="825500" y="4456113"/>
            <a:ext cx="7543800" cy="1143000"/>
          </a:xfrm>
        </p:spPr>
        <p:txBody>
          <a:bodyPr rtlCol="0"/>
          <a:lstStyle/>
          <a:p>
            <a:pPr fontAlgn="auto">
              <a:defRPr/>
            </a:pPr>
            <a:endParaRPr lang="en-US" altLang="en-US" smtClean="0">
              <a:solidFill>
                <a:srgbClr val="174576"/>
              </a:solidFill>
              <a:ea typeface="ＭＳ Ｐゴシック" panose="020B0600070205080204" pitchFamily="34" charset="-128"/>
            </a:endParaRPr>
          </a:p>
        </p:txBody>
      </p:sp>
      <p:pic>
        <p:nvPicPr>
          <p:cNvPr id="9220" name="Picture 3" descr="hookhead.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231616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ookworm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52800"/>
            <a:ext cx="38750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hookworm.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22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ttp://king.portlandschools.org/files/houses/y7/animalmaineia/files/species/coyotebq/Ecology/Commensa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86150"/>
            <a:ext cx="38862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http://scienceblogs.com/tetrapodzoology/Anemone_fishes_wikipedia_1-7-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37719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838200"/>
            <a:ext cx="7315200" cy="4876800"/>
          </a:xfrm>
        </p:spPr>
        <p:txBody>
          <a:bodyPr>
            <a:normAutofit fontScale="90000"/>
          </a:bodyPr>
          <a:lstStyle/>
          <a:p>
            <a:pPr fontAlgn="auto">
              <a:spcAft>
                <a:spcPts val="0"/>
              </a:spcAft>
              <a:defRPr/>
            </a:pPr>
            <a:r>
              <a:rPr lang="en-US" altLang="en-US" dirty="0" smtClean="0">
                <a:solidFill>
                  <a:schemeClr val="tx1">
                    <a:lumMod val="75000"/>
                    <a:lumOff val="25000"/>
                  </a:schemeClr>
                </a:solidFill>
                <a:ea typeface="ＭＳ Ｐゴシック" panose="020B0600070205080204" pitchFamily="34" charset="-128"/>
              </a:rPr>
              <a:t>5)  </a:t>
            </a:r>
            <a:r>
              <a:rPr lang="en-US" altLang="en-US" b="1" u="sng" dirty="0" smtClean="0">
                <a:solidFill>
                  <a:srgbClr val="FF0000"/>
                </a:solidFill>
                <a:ea typeface="ＭＳ Ｐゴシック" panose="020B0600070205080204" pitchFamily="34" charset="-128"/>
              </a:rPr>
              <a:t>Parasitism:</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An association exists between two organisms of </a:t>
            </a:r>
            <a:r>
              <a:rPr lang="en-US" altLang="en-US" b="1" i="1" dirty="0" smtClean="0">
                <a:solidFill>
                  <a:srgbClr val="FF0000"/>
                </a:solidFill>
                <a:ea typeface="ＭＳ Ｐゴシック" panose="020B0600070205080204" pitchFamily="34" charset="-128"/>
              </a:rPr>
              <a:t>different</a:t>
            </a:r>
            <a:r>
              <a:rPr lang="en-US" altLang="en-US" dirty="0" smtClean="0">
                <a:solidFill>
                  <a:srgbClr val="FF0000"/>
                </a:solidFill>
                <a:ea typeface="ＭＳ Ｐゴシック" panose="020B0600070205080204" pitchFamily="34" charset="-128"/>
              </a:rPr>
              <a:t> </a:t>
            </a:r>
            <a:r>
              <a:rPr lang="en-US" altLang="en-US" dirty="0" smtClean="0">
                <a:solidFill>
                  <a:schemeClr val="tx1">
                    <a:lumMod val="75000"/>
                    <a:lumOff val="25000"/>
                  </a:schemeClr>
                </a:solidFill>
                <a:ea typeface="ＭＳ Ｐゴシック" panose="020B0600070205080204" pitchFamily="34" charset="-128"/>
              </a:rPr>
              <a:t>species in which one member lives </a:t>
            </a:r>
            <a:r>
              <a:rPr lang="en-US" altLang="en-US" b="1" i="1" dirty="0" smtClean="0">
                <a:solidFill>
                  <a:srgbClr val="FF0000"/>
                </a:solidFill>
                <a:ea typeface="ＭＳ Ｐゴシック" panose="020B0600070205080204" pitchFamily="34" charset="-128"/>
              </a:rPr>
              <a:t>on or in</a:t>
            </a:r>
            <a:r>
              <a:rPr lang="en-US" altLang="en-US" dirty="0" smtClean="0">
                <a:solidFill>
                  <a:srgbClr val="FF0000"/>
                </a:solidFill>
                <a:ea typeface="ＭＳ Ｐゴシック" panose="020B0600070205080204" pitchFamily="34" charset="-128"/>
              </a:rPr>
              <a:t> </a:t>
            </a:r>
            <a:r>
              <a:rPr lang="en-US" altLang="en-US" dirty="0" smtClean="0">
                <a:solidFill>
                  <a:schemeClr val="tx1">
                    <a:lumMod val="75000"/>
                    <a:lumOff val="25000"/>
                  </a:schemeClr>
                </a:solidFill>
                <a:ea typeface="ＭＳ Ｐゴシック" panose="020B0600070205080204" pitchFamily="34" charset="-128"/>
              </a:rPr>
              <a:t>the other member and </a:t>
            </a:r>
            <a:r>
              <a:rPr lang="en-US" altLang="en-US" b="1" i="1" dirty="0" smtClean="0">
                <a:solidFill>
                  <a:srgbClr val="FF0000"/>
                </a:solidFill>
                <a:ea typeface="ＭＳ Ｐゴシック" panose="020B0600070205080204" pitchFamily="34" charset="-128"/>
              </a:rPr>
              <a:t>may cause harm</a:t>
            </a:r>
            <a:r>
              <a:rPr lang="en-US" altLang="en-US" dirty="0" smtClean="0">
                <a:solidFill>
                  <a:srgbClr val="FF0000"/>
                </a:solidFill>
                <a:ea typeface="ＭＳ Ｐゴシック" panose="020B0600070205080204" pitchFamily="34" charset="-128"/>
              </a:rPr>
              <a:t>.</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57200"/>
            <a:ext cx="3319463" cy="220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So What is a Parasite?</a:t>
            </a:r>
          </a:p>
        </p:txBody>
      </p:sp>
      <p:sp>
        <p:nvSpPr>
          <p:cNvPr id="30723" name="Rectangle 3"/>
          <p:cNvSpPr>
            <a:spLocks noGrp="1" noChangeArrowheads="1"/>
          </p:cNvSpPr>
          <p:nvPr>
            <p:ph idx="1"/>
          </p:nvPr>
        </p:nvSpPr>
        <p:spPr>
          <a:xfrm>
            <a:off x="838200" y="2109788"/>
            <a:ext cx="7583488" cy="4006850"/>
          </a:xfrm>
        </p:spPr>
        <p:txBody>
          <a:bodyPr/>
          <a:lstStyle/>
          <a:p>
            <a:r>
              <a:rPr lang="en-US" altLang="en-US" sz="2800" smtClean="0">
                <a:ea typeface="ＭＳ Ｐゴシック" panose="020B0600070205080204" pitchFamily="34" charset="-128"/>
              </a:rPr>
              <a:t>A smaller organism that lives on or in and at the expense of a large organism called the </a:t>
            </a:r>
            <a:r>
              <a:rPr lang="en-US" altLang="en-US" sz="2800" b="1" smtClean="0">
                <a:ea typeface="ＭＳ Ｐゴシック" panose="020B0600070205080204" pitchFamily="34" charset="-128"/>
              </a:rPr>
              <a:t>host.</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3556000"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49613"/>
            <a:ext cx="3937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457200"/>
            <a:ext cx="7583488" cy="1143000"/>
          </a:xfrm>
        </p:spPr>
        <p:txBody>
          <a:bodyPr>
            <a:normAutofit fontScale="90000"/>
          </a:bodyPr>
          <a:lstStyle/>
          <a:p>
            <a:pPr algn="ctr" fontAlgn="auto">
              <a:spcAft>
                <a:spcPts val="0"/>
              </a:spcAft>
              <a:defRPr/>
            </a:pPr>
            <a: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t/>
            </a:r>
            <a:b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br>
            <a: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t/>
            </a:r>
            <a:b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br>
            <a: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t/>
            </a:r>
            <a:b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br>
            <a: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t> Infection vs. Infestation:</a:t>
            </a:r>
            <a:br>
              <a:rPr lang="en-US" altLang="en-US" sz="4000" dirty="0" smtClean="0">
                <a:solidFill>
                  <a:srgbClr val="004B7F"/>
                </a:solidFill>
                <a:latin typeface="Palatino" pitchFamily="-1" charset="0"/>
                <a:ea typeface="ＭＳ Ｐゴシック" panose="020B0600070205080204" pitchFamily="34" charset="-128"/>
                <a:cs typeface="Times New Roman" panose="02020603050405020304" pitchFamily="18" charset="0"/>
              </a:rPr>
            </a:br>
            <a:endParaRPr lang="en-US" altLang="en-US" dirty="0" smtClean="0">
              <a:solidFill>
                <a:schemeClr val="tx1">
                  <a:lumMod val="75000"/>
                  <a:lumOff val="25000"/>
                </a:schemeClr>
              </a:solidFill>
              <a:ea typeface="ＭＳ Ｐゴシック" panose="020B0600070205080204" pitchFamily="34" charset="-128"/>
            </a:endParaRPr>
          </a:p>
        </p:txBody>
      </p:sp>
      <p:sp>
        <p:nvSpPr>
          <p:cNvPr id="31747" name="Content Placeholder 2"/>
          <p:cNvSpPr>
            <a:spLocks noGrp="1"/>
          </p:cNvSpPr>
          <p:nvPr>
            <p:ph idx="1"/>
          </p:nvPr>
        </p:nvSpPr>
        <p:spPr/>
        <p:txBody>
          <a:bodyPr/>
          <a:lstStyle/>
          <a:p>
            <a:r>
              <a:rPr lang="en-US" altLang="en-US" sz="3200" smtClean="0">
                <a:solidFill>
                  <a:srgbClr val="004B7F"/>
                </a:solidFill>
                <a:latin typeface="Palatino" pitchFamily="-1" charset="0"/>
                <a:ea typeface="ＭＳ Ｐゴシック" panose="020B0600070205080204" pitchFamily="34" charset="-128"/>
                <a:cs typeface="Times New Roman" panose="02020603050405020304" pitchFamily="18" charset="0"/>
              </a:rPr>
              <a:t>An </a:t>
            </a:r>
            <a:r>
              <a:rPr lang="en-US" altLang="en-US" sz="3200" b="1" u="sng" smtClean="0">
                <a:solidFill>
                  <a:srgbClr val="FF0000"/>
                </a:solidFill>
                <a:latin typeface="Palatino" pitchFamily="-1" charset="0"/>
                <a:ea typeface="ＭＳ Ｐゴシック" panose="020B0600070205080204" pitchFamily="34" charset="-128"/>
                <a:cs typeface="Times New Roman" panose="02020603050405020304" pitchFamily="18" charset="0"/>
              </a:rPr>
              <a:t>infection </a:t>
            </a:r>
            <a:r>
              <a:rPr lang="en-US" altLang="en-US" sz="3200" smtClean="0">
                <a:solidFill>
                  <a:srgbClr val="004B7F"/>
                </a:solidFill>
                <a:latin typeface="Palatino" pitchFamily="-1" charset="0"/>
                <a:ea typeface="ＭＳ Ｐゴシック" panose="020B0600070205080204" pitchFamily="34" charset="-128"/>
                <a:cs typeface="Times New Roman" panose="02020603050405020304" pitchFamily="18" charset="0"/>
              </a:rPr>
              <a:t>may be caused by a parasite within the body.  </a:t>
            </a:r>
          </a:p>
          <a:p>
            <a:endParaRPr lang="en-US" altLang="en-US" sz="3200" smtClean="0">
              <a:solidFill>
                <a:srgbClr val="004B7F"/>
              </a:solidFill>
              <a:latin typeface="Palatino" pitchFamily="-1" charset="0"/>
              <a:ea typeface="ＭＳ Ｐゴシック" panose="020B0600070205080204" pitchFamily="34" charset="-128"/>
              <a:cs typeface="Times New Roman" panose="02020603050405020304" pitchFamily="18" charset="0"/>
            </a:endParaRPr>
          </a:p>
          <a:p>
            <a:r>
              <a:rPr lang="en-US" altLang="en-US" sz="3200" smtClean="0">
                <a:solidFill>
                  <a:srgbClr val="004B7F"/>
                </a:solidFill>
                <a:latin typeface="Palatino" pitchFamily="-1" charset="0"/>
                <a:ea typeface="ＭＳ Ｐゴシック" panose="020B0600070205080204" pitchFamily="34" charset="-128"/>
                <a:cs typeface="Times New Roman" panose="02020603050405020304" pitchFamily="18" charset="0"/>
              </a:rPr>
              <a:t>An </a:t>
            </a:r>
            <a:r>
              <a:rPr lang="en-US" altLang="en-US" sz="3200" b="1" u="sng" smtClean="0">
                <a:solidFill>
                  <a:srgbClr val="FF0000"/>
                </a:solidFill>
                <a:latin typeface="Palatino" pitchFamily="-1" charset="0"/>
                <a:ea typeface="ＭＳ Ｐゴシック" panose="020B0600070205080204" pitchFamily="34" charset="-128"/>
                <a:cs typeface="Times New Roman" panose="02020603050405020304" pitchFamily="18" charset="0"/>
              </a:rPr>
              <a:t>infestation</a:t>
            </a:r>
            <a:r>
              <a:rPr lang="en-US" altLang="en-US" sz="3200" b="1" i="1" smtClean="0">
                <a:solidFill>
                  <a:srgbClr val="004B7F"/>
                </a:solidFill>
                <a:latin typeface="Palatino" pitchFamily="-1" charset="0"/>
                <a:ea typeface="ＭＳ Ｐゴシック" panose="020B0600070205080204" pitchFamily="34" charset="-128"/>
                <a:cs typeface="Times New Roman" panose="02020603050405020304" pitchFamily="18" charset="0"/>
              </a:rPr>
              <a:t> </a:t>
            </a:r>
            <a:r>
              <a:rPr lang="en-US" altLang="en-US" sz="3200" smtClean="0">
                <a:solidFill>
                  <a:srgbClr val="004B7F"/>
                </a:solidFill>
                <a:latin typeface="Palatino" pitchFamily="-1" charset="0"/>
                <a:ea typeface="ＭＳ Ｐゴシック" panose="020B0600070205080204" pitchFamily="34" charset="-128"/>
                <a:cs typeface="Times New Roman" panose="02020603050405020304" pitchFamily="18" charset="0"/>
              </a:rPr>
              <a:t>is outside/on the body or in the environment.</a:t>
            </a:r>
          </a:p>
          <a:p>
            <a:endParaRPr lang="en-US" altLang="en-US" smtClean="0">
              <a:ea typeface="ＭＳ Ｐゴシック" panose="020B0600070205080204"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90600" y="254000"/>
            <a:ext cx="7086600" cy="3098800"/>
          </a:xfrm>
        </p:spPr>
        <p:txBody>
          <a:bodyPr/>
          <a:lstStyle/>
          <a:p>
            <a:pPr fontAlgn="auto">
              <a:spcAft>
                <a:spcPts val="0"/>
              </a:spcAft>
              <a:defRPr/>
            </a:pPr>
            <a:r>
              <a:rPr lang="en-US" altLang="en-US" b="1" u="sng" dirty="0" smtClean="0">
                <a:solidFill>
                  <a:srgbClr val="FF0000"/>
                </a:solidFill>
                <a:ea typeface="ＭＳ Ｐゴシック" panose="020B0600070205080204" pitchFamily="34" charset="-128"/>
              </a:rPr>
              <a:t>Ectoparasite:</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The parasite lives outside/on the body of the host.</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14738"/>
            <a:ext cx="4114800" cy="263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9600" y="104775"/>
            <a:ext cx="7543800" cy="2562225"/>
          </a:xfrm>
        </p:spPr>
        <p:txBody>
          <a:bodyPr>
            <a:normAutofit fontScale="90000"/>
          </a:bodyPr>
          <a:lstStyle/>
          <a:p>
            <a:pPr fontAlgn="auto">
              <a:spcAft>
                <a:spcPts val="0"/>
              </a:spcAft>
              <a:defRPr/>
            </a:pPr>
            <a:r>
              <a:rPr lang="en-US" altLang="en-US" b="1" u="sng" dirty="0" smtClean="0">
                <a:solidFill>
                  <a:srgbClr val="FF0000"/>
                </a:solidFill>
                <a:ea typeface="ＭＳ Ｐゴシック" panose="020B0600070205080204" pitchFamily="34" charset="-128"/>
              </a:rPr>
              <a:t>Endoparasite:</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The parasite lives within the body of the host</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2971800"/>
            <a:ext cx="313055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ea typeface="ＭＳ Ｐゴシック" panose="020B0600070205080204" pitchFamily="34" charset="-128"/>
              </a:rPr>
              <a:t>How is the Host Affected?</a:t>
            </a:r>
          </a:p>
        </p:txBody>
      </p:sp>
      <p:sp>
        <p:nvSpPr>
          <p:cNvPr id="36867" name="Content Placeholder 2"/>
          <p:cNvSpPr>
            <a:spLocks noGrp="1"/>
          </p:cNvSpPr>
          <p:nvPr>
            <p:ph idx="1"/>
          </p:nvPr>
        </p:nvSpPr>
        <p:spPr/>
        <p:txBody>
          <a:bodyPr/>
          <a:lstStyle/>
          <a:p>
            <a:r>
              <a:rPr lang="en-US" altLang="en-US" sz="2800" smtClean="0">
                <a:ea typeface="ＭＳ Ｐゴシック" panose="020B0600070205080204" pitchFamily="34" charset="-128"/>
              </a:rPr>
              <a:t>Host’s expense may be trivial, substantial, or even unbearable.</a:t>
            </a:r>
          </a:p>
          <a:p>
            <a:r>
              <a:rPr lang="en-US" altLang="en-US" sz="2800" smtClean="0">
                <a:ea typeface="ＭＳ Ｐゴシック" panose="020B0600070205080204" pitchFamily="34" charset="-128"/>
              </a:rPr>
              <a:t>Host’s expense is determined by:</a:t>
            </a:r>
          </a:p>
          <a:p>
            <a:pPr lvl="1"/>
            <a:r>
              <a:rPr lang="en-US" altLang="en-US" sz="2400" smtClean="0">
                <a:ea typeface="ＭＳ Ｐゴシック" panose="020B0600070205080204" pitchFamily="34" charset="-128"/>
              </a:rPr>
              <a:t>The </a:t>
            </a:r>
            <a:r>
              <a:rPr lang="en-US" altLang="en-US" sz="2400" i="1" smtClean="0">
                <a:ea typeface="ＭＳ Ｐゴシック" panose="020B0600070205080204" pitchFamily="34" charset="-128"/>
              </a:rPr>
              <a:t>number of parasites</a:t>
            </a:r>
          </a:p>
          <a:p>
            <a:pPr lvl="1"/>
            <a:r>
              <a:rPr lang="en-US" altLang="en-US" sz="2400" smtClean="0">
                <a:ea typeface="ＭＳ Ｐゴシック" panose="020B0600070205080204" pitchFamily="34" charset="-128"/>
              </a:rPr>
              <a:t>The </a:t>
            </a:r>
            <a:r>
              <a:rPr lang="en-US" altLang="en-US" sz="2400" i="1" smtClean="0">
                <a:ea typeface="ＭＳ Ｐゴシック" panose="020B0600070205080204" pitchFamily="34" charset="-128"/>
              </a:rPr>
              <a:t>kind</a:t>
            </a:r>
            <a:r>
              <a:rPr lang="en-US" altLang="en-US" sz="2400" smtClean="0">
                <a:ea typeface="ＭＳ Ｐゴシック" panose="020B0600070205080204" pitchFamily="34" charset="-128"/>
              </a:rPr>
              <a:t> and degree of damage the parasites inflict</a:t>
            </a:r>
          </a:p>
          <a:p>
            <a:pPr lvl="1"/>
            <a:r>
              <a:rPr lang="en-US" altLang="en-US" sz="2400" smtClean="0">
                <a:ea typeface="ＭＳ Ｐゴシック" panose="020B0600070205080204" pitchFamily="34" charset="-128"/>
              </a:rPr>
              <a:t>The vigor or nourishment of the host (overall </a:t>
            </a:r>
            <a:r>
              <a:rPr lang="en-US" altLang="en-US" sz="2400" i="1" smtClean="0">
                <a:ea typeface="ＭＳ Ｐゴシック" panose="020B0600070205080204" pitchFamily="34" charset="-128"/>
              </a:rPr>
              <a:t>health of host)</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Classifications of Parasitism</a:t>
            </a:r>
          </a:p>
        </p:txBody>
      </p:sp>
      <p:sp>
        <p:nvSpPr>
          <p:cNvPr id="37891" name="Rectangle 3"/>
          <p:cNvSpPr>
            <a:spLocks noGrp="1" noChangeArrowheads="1"/>
          </p:cNvSpPr>
          <p:nvPr>
            <p:ph idx="1"/>
          </p:nvPr>
        </p:nvSpPr>
        <p:spPr/>
        <p:txBody>
          <a:bodyPr/>
          <a:lstStyle/>
          <a:p>
            <a:r>
              <a:rPr lang="en-US" altLang="en-US" sz="2800" smtClean="0">
                <a:ea typeface="ＭＳ Ｐゴシック" panose="020B0600070205080204" pitchFamily="34" charset="-128"/>
              </a:rPr>
              <a:t>Infestation or infection with parasites</a:t>
            </a:r>
          </a:p>
          <a:p>
            <a:r>
              <a:rPr lang="en-US" altLang="en-US" sz="2800" b="1" smtClean="0">
                <a:solidFill>
                  <a:srgbClr val="FF3300"/>
                </a:solidFill>
                <a:ea typeface="ＭＳ Ｐゴシック" panose="020B0600070205080204" pitchFamily="34" charset="-128"/>
              </a:rPr>
              <a:t>Multiple parasitism</a:t>
            </a:r>
            <a:r>
              <a:rPr lang="en-US" altLang="en-US" sz="2800" smtClean="0">
                <a:ea typeface="ＭＳ Ｐゴシック" panose="020B0600070205080204" pitchFamily="34" charset="-128"/>
              </a:rPr>
              <a:t>: A condition in which parasites of different species infest/infect the animal.</a:t>
            </a:r>
          </a:p>
          <a:p>
            <a:r>
              <a:rPr lang="en-US" altLang="en-US" sz="2800" b="1" smtClean="0">
                <a:solidFill>
                  <a:srgbClr val="FF3300"/>
                </a:solidFill>
                <a:ea typeface="ＭＳ Ｐゴシック" panose="020B0600070205080204" pitchFamily="34" charset="-128"/>
              </a:rPr>
              <a:t>Superparasitism</a:t>
            </a:r>
            <a:r>
              <a:rPr lang="en-US" altLang="en-US" sz="2800" smtClean="0">
                <a:ea typeface="ＭＳ Ｐゴシック" panose="020B0600070205080204" pitchFamily="34" charset="-128"/>
              </a:rPr>
              <a:t>: Excessive parasitization of the same species.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5400" y="0"/>
            <a:ext cx="7467600" cy="3733800"/>
          </a:xfrm>
        </p:spPr>
        <p:txBody>
          <a:bodyPr>
            <a:normAutofit fontScale="90000"/>
          </a:bodyPr>
          <a:lstStyle/>
          <a:p>
            <a:pPr fontAlgn="auto">
              <a:spcAft>
                <a:spcPts val="0"/>
              </a:spcAft>
              <a:defRPr/>
            </a:pPr>
            <a:r>
              <a:rPr lang="en-US" altLang="en-US" b="1" u="sng" dirty="0" smtClean="0">
                <a:solidFill>
                  <a:srgbClr val="FF0000"/>
                </a:solidFill>
                <a:ea typeface="ＭＳ Ｐゴシック" panose="020B0600070205080204" pitchFamily="34" charset="-128"/>
              </a:rPr>
              <a:t>Erratic or Aberrant parasite:</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When a parasite wanders from its usual site of infection into an organ or location in which it doesn’t normally live.</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38600"/>
            <a:ext cx="4038600"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Aberrant Parasites</a:t>
            </a:r>
          </a:p>
        </p:txBody>
      </p:sp>
      <p:sp>
        <p:nvSpPr>
          <p:cNvPr id="40963" name="Rectangle 3"/>
          <p:cNvSpPr>
            <a:spLocks noGrp="1" noChangeArrowheads="1"/>
          </p:cNvSpPr>
          <p:nvPr>
            <p:ph idx="1"/>
          </p:nvPr>
        </p:nvSpPr>
        <p:spPr/>
        <p:txBody>
          <a:bodyPr/>
          <a:lstStyle/>
          <a:p>
            <a:r>
              <a:rPr lang="en-US" altLang="en-US" sz="2800" smtClean="0">
                <a:ea typeface="ＭＳ Ｐゴシック" panose="020B0600070205080204" pitchFamily="34" charset="-128"/>
              </a:rPr>
              <a:t>Most parasites are host-specific</a:t>
            </a:r>
          </a:p>
          <a:p>
            <a:r>
              <a:rPr lang="en-US" altLang="en-US" sz="2800" smtClean="0">
                <a:ea typeface="ＭＳ Ｐゴシック" panose="020B0600070205080204" pitchFamily="34" charset="-128"/>
              </a:rPr>
              <a:t>If enter wrong animal, may not be able to survive or migrate abnormally.</a:t>
            </a:r>
          </a:p>
          <a:p>
            <a:r>
              <a:rPr lang="en-US" altLang="en-US" sz="2800" smtClean="0">
                <a:ea typeface="ＭＳ Ｐゴシック" panose="020B0600070205080204" pitchFamily="34" charset="-128"/>
              </a:rPr>
              <a:t>When this occurs, the parasite is called aberrant.</a:t>
            </a:r>
          </a:p>
          <a:p>
            <a:r>
              <a:rPr lang="en-US" altLang="en-US" sz="2800" smtClean="0">
                <a:ea typeface="ＭＳ Ｐゴシック" panose="020B0600070205080204" pitchFamily="34" charset="-128"/>
              </a:rPr>
              <a:t>May cause an over-reaction in the body of the wrong host and serious disease can result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idx="4294967295"/>
          </p:nvPr>
        </p:nvSpPr>
        <p:spPr>
          <a:xfrm>
            <a:off x="0" y="1219200"/>
            <a:ext cx="7924800" cy="3810000"/>
          </a:xfrm>
        </p:spPr>
        <p:txBody>
          <a:bodyPr>
            <a:normAutofit fontScale="90000"/>
          </a:bodyPr>
          <a:lstStyle/>
          <a:p>
            <a:pPr fontAlgn="auto">
              <a:spcAft>
                <a:spcPts val="0"/>
              </a:spcAft>
              <a:defRPr/>
            </a:pPr>
            <a:r>
              <a:rPr lang="en-US" altLang="en-US" dirty="0" smtClean="0">
                <a:solidFill>
                  <a:schemeClr val="tx1">
                    <a:lumMod val="75000"/>
                    <a:lumOff val="25000"/>
                  </a:schemeClr>
                </a:solidFill>
                <a:ea typeface="ＭＳ Ｐゴシック" panose="020B0600070205080204" pitchFamily="34" charset="-128"/>
              </a:rPr>
              <a:t>	</a:t>
            </a:r>
            <a:r>
              <a:rPr lang="en-US" altLang="en-US" b="1" u="sng" dirty="0" smtClean="0">
                <a:solidFill>
                  <a:srgbClr val="FF0000"/>
                </a:solidFill>
                <a:ea typeface="ＭＳ Ｐゴシック" panose="020B0600070205080204" pitchFamily="34" charset="-128"/>
              </a:rPr>
              <a:t>Symbiosis</a:t>
            </a:r>
            <a:r>
              <a:rPr lang="en-US" altLang="en-US" dirty="0" smtClean="0">
                <a:solidFill>
                  <a:schemeClr val="tx1">
                    <a:lumMod val="75000"/>
                    <a:lumOff val="25000"/>
                  </a:schemeClr>
                </a:solidFill>
                <a:ea typeface="ＭＳ Ｐゴシック" panose="020B0600070205080204" pitchFamily="34" charset="-128"/>
              </a:rPr>
              <a:t>: living together</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There are 5 types of symbiotic 	relationships</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endParaRPr lang="en-US" altLang="en-US" dirty="0" smtClean="0">
              <a:solidFill>
                <a:schemeClr val="tx1">
                  <a:lumMod val="75000"/>
                  <a:lumOff val="25000"/>
                </a:schemeClr>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7391400" cy="2819400"/>
          </a:xfrm>
        </p:spPr>
        <p:txBody>
          <a:bodyPr>
            <a:normAutofit fontScale="90000"/>
          </a:bodyPr>
          <a:lstStyle/>
          <a:p>
            <a:pPr fontAlgn="auto">
              <a:spcAft>
                <a:spcPts val="0"/>
              </a:spcAft>
              <a:defRPr/>
            </a:pPr>
            <a:r>
              <a:rPr lang="en-US" altLang="en-US" b="1" u="sng" dirty="0" smtClean="0">
                <a:solidFill>
                  <a:srgbClr val="FF0000"/>
                </a:solidFill>
                <a:ea typeface="ＭＳ Ｐゴシック" panose="020B0600070205080204" pitchFamily="34" charset="-128"/>
              </a:rPr>
              <a:t>Incidental Parasite:</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When a parasite occurs in a host that it normally does not live.</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43735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2362200"/>
            <a:ext cx="2370138" cy="37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457200"/>
            <a:ext cx="7315200" cy="3124200"/>
          </a:xfrm>
        </p:spPr>
        <p:txBody>
          <a:bodyPr>
            <a:normAutofit fontScale="90000"/>
          </a:bodyPr>
          <a:lstStyle/>
          <a:p>
            <a:pPr fontAlgn="auto">
              <a:spcAft>
                <a:spcPts val="0"/>
              </a:spcAft>
              <a:defRPr/>
            </a:pPr>
            <a:r>
              <a:rPr lang="en-US" altLang="en-US" b="1" u="sng" dirty="0" smtClean="0">
                <a:solidFill>
                  <a:srgbClr val="FF0000"/>
                </a:solidFill>
                <a:ea typeface="ＭＳ Ｐゴシック" panose="020B0600070205080204" pitchFamily="34" charset="-128"/>
              </a:rPr>
              <a:t>Obligatory Parasite:</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A parasite that must lead a parasitic existence. These are not capable of leading a free living existence </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0"/>
            <a:ext cx="3124200"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133600"/>
            <a:ext cx="7620000" cy="3429000"/>
          </a:xfrm>
        </p:spPr>
        <p:txBody>
          <a:bodyPr>
            <a:normAutofit fontScale="90000"/>
          </a:bodyPr>
          <a:lstStyle/>
          <a:p>
            <a:pPr fontAlgn="auto">
              <a:spcAft>
                <a:spcPts val="0"/>
              </a:spcAft>
              <a:defRPr/>
            </a:pPr>
            <a:r>
              <a:rPr lang="en-US" altLang="en-US" b="1" u="sng" dirty="0" smtClean="0">
                <a:solidFill>
                  <a:srgbClr val="FF0000"/>
                </a:solidFill>
                <a:ea typeface="ＭＳ Ｐゴシック" panose="020B0600070205080204" pitchFamily="34" charset="-128"/>
              </a:rPr>
              <a:t>Periodic Parasite:</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A parasite that does not have to live on or in a host but must make short frequent visits to obtain nourishment.</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33338"/>
            <a:ext cx="7391400" cy="3276600"/>
          </a:xfrm>
        </p:spPr>
        <p:txBody>
          <a:bodyPr/>
          <a:lstStyle/>
          <a:p>
            <a:pPr fontAlgn="auto">
              <a:spcAft>
                <a:spcPts val="0"/>
              </a:spcAft>
              <a:defRPr/>
            </a:pPr>
            <a:r>
              <a:rPr lang="en-US" altLang="en-US" b="1" u="sng" dirty="0" err="1" smtClean="0">
                <a:solidFill>
                  <a:srgbClr val="FF0000"/>
                </a:solidFill>
                <a:ea typeface="ＭＳ Ｐゴシック" panose="020B0600070205080204" pitchFamily="34" charset="-128"/>
              </a:rPr>
              <a:t>Pseudoparasite</a:t>
            </a:r>
            <a:r>
              <a:rPr lang="en-US" altLang="en-US" b="1" u="sng" dirty="0" smtClean="0">
                <a:solidFill>
                  <a:srgbClr val="FF0000"/>
                </a:solidFill>
                <a:ea typeface="ＭＳ Ｐゴシック" panose="020B0600070205080204" pitchFamily="34" charset="-128"/>
              </a:rPr>
              <a:t>:</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Living creatures or objects that are not parasites but may be mistaken for parasites</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0"/>
            <a:ext cx="33639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04800" y="304800"/>
            <a:ext cx="7620000" cy="3581400"/>
          </a:xfrm>
        </p:spPr>
        <p:txBody>
          <a:bodyPr/>
          <a:lstStyle/>
          <a:p>
            <a:pPr fontAlgn="auto">
              <a:spcAft>
                <a:spcPts val="0"/>
              </a:spcAft>
              <a:defRPr/>
            </a:pPr>
            <a:r>
              <a:rPr lang="en-US" altLang="en-US" b="1" u="sng" dirty="0" smtClean="0">
                <a:solidFill>
                  <a:srgbClr val="FF0000"/>
                </a:solidFill>
                <a:ea typeface="ＭＳ Ｐゴシック" panose="020B0600070205080204" pitchFamily="34" charset="-128"/>
              </a:rPr>
              <a:t>Definitive host:</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The host that harbors the adult, sexual or mature stages of the parasite.</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86200"/>
            <a:ext cx="4076700" cy="217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1524000"/>
            <a:ext cx="7543800" cy="3200400"/>
          </a:xfrm>
        </p:spPr>
        <p:txBody>
          <a:bodyPr/>
          <a:lstStyle/>
          <a:p>
            <a:pPr fontAlgn="auto">
              <a:spcAft>
                <a:spcPts val="0"/>
              </a:spcAft>
              <a:defRPr/>
            </a:pPr>
            <a:r>
              <a:rPr lang="en-US" altLang="en-US" b="1" u="sng" dirty="0" smtClean="0">
                <a:solidFill>
                  <a:srgbClr val="FF0000"/>
                </a:solidFill>
                <a:ea typeface="ＭＳ Ｐゴシック" panose="020B0600070205080204" pitchFamily="34" charset="-128"/>
              </a:rPr>
              <a:t>Intermediate Host:</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The host that harbors the larval, juvenile, immature or asexual stages of the parasite.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3924300"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295400" y="609600"/>
            <a:ext cx="7848600" cy="5029200"/>
          </a:xfrm>
        </p:spPr>
        <p:txBody>
          <a:bodyPr>
            <a:normAutofit fontScale="90000"/>
          </a:bodyPr>
          <a:lstStyle/>
          <a:p>
            <a:pPr fontAlgn="auto">
              <a:spcAft>
                <a:spcPts val="0"/>
              </a:spcAft>
              <a:defRPr/>
            </a:pPr>
            <a:r>
              <a:rPr lang="en-US" altLang="en-US" smtClean="0">
                <a:solidFill>
                  <a:schemeClr val="tx1">
                    <a:lumMod val="75000"/>
                    <a:lumOff val="25000"/>
                  </a:schemeClr>
                </a:solidFill>
                <a:ea typeface="ＭＳ Ｐゴシック" panose="020B0600070205080204" pitchFamily="34" charset="-128"/>
              </a:rPr>
              <a:t>Each parasite has its own Life Cycle.</a:t>
            </a:r>
            <a:br>
              <a:rPr lang="en-US" altLang="en-US" smtClean="0">
                <a:solidFill>
                  <a:schemeClr val="tx1">
                    <a:lumMod val="75000"/>
                    <a:lumOff val="25000"/>
                  </a:schemeClr>
                </a:solidFill>
                <a:ea typeface="ＭＳ Ｐゴシック" panose="020B0600070205080204" pitchFamily="34" charset="-128"/>
              </a:rPr>
            </a:br>
            <a:r>
              <a:rPr lang="en-US" altLang="en-US" smtClean="0">
                <a:solidFill>
                  <a:schemeClr val="tx1">
                    <a:lumMod val="75000"/>
                    <a:lumOff val="25000"/>
                  </a:schemeClr>
                </a:solidFill>
                <a:ea typeface="ＭＳ Ｐゴシック" panose="020B0600070205080204" pitchFamily="34" charset="-128"/>
              </a:rPr>
              <a:t/>
            </a:r>
            <a:br>
              <a:rPr lang="en-US" altLang="en-US" smtClean="0">
                <a:solidFill>
                  <a:schemeClr val="tx1">
                    <a:lumMod val="75000"/>
                    <a:lumOff val="25000"/>
                  </a:schemeClr>
                </a:solidFill>
                <a:ea typeface="ＭＳ Ｐゴシック" panose="020B0600070205080204" pitchFamily="34" charset="-128"/>
              </a:rPr>
            </a:br>
            <a:r>
              <a:rPr lang="en-US" altLang="en-US" smtClean="0">
                <a:solidFill>
                  <a:schemeClr val="tx1">
                    <a:lumMod val="75000"/>
                    <a:lumOff val="25000"/>
                  </a:schemeClr>
                </a:solidFill>
                <a:ea typeface="ＭＳ Ｐゴシック" panose="020B0600070205080204" pitchFamily="34" charset="-128"/>
              </a:rPr>
              <a:t>This is the development of the parasite through its various life stages.  </a:t>
            </a:r>
            <a:br>
              <a:rPr lang="en-US" altLang="en-US" smtClean="0">
                <a:solidFill>
                  <a:schemeClr val="tx1">
                    <a:lumMod val="75000"/>
                    <a:lumOff val="25000"/>
                  </a:schemeClr>
                </a:solidFill>
                <a:ea typeface="ＭＳ Ｐゴシック" panose="020B0600070205080204" pitchFamily="34" charset="-128"/>
              </a:rPr>
            </a:br>
            <a:r>
              <a:rPr lang="en-US" altLang="en-US" smtClean="0">
                <a:solidFill>
                  <a:schemeClr val="tx1">
                    <a:lumMod val="75000"/>
                    <a:lumOff val="25000"/>
                  </a:schemeClr>
                </a:solidFill>
                <a:ea typeface="ＭＳ Ｐゴシック" panose="020B0600070205080204" pitchFamily="34" charset="-128"/>
              </a:rPr>
              <a:t/>
            </a:r>
            <a:br>
              <a:rPr lang="en-US" altLang="en-US" smtClean="0">
                <a:solidFill>
                  <a:schemeClr val="tx1">
                    <a:lumMod val="75000"/>
                    <a:lumOff val="25000"/>
                  </a:schemeClr>
                </a:solidFill>
                <a:ea typeface="ＭＳ Ｐゴシック" panose="020B0600070205080204" pitchFamily="34" charset="-128"/>
              </a:rPr>
            </a:br>
            <a:endParaRPr lang="en-US" altLang="en-US" smtClean="0">
              <a:solidFill>
                <a:schemeClr val="tx1">
                  <a:lumMod val="75000"/>
                  <a:lumOff val="25000"/>
                </a:schemeClr>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fontAlgn="auto">
              <a:spcAft>
                <a:spcPts val="0"/>
              </a:spcAft>
              <a:defRPr/>
            </a:pPr>
            <a:r>
              <a:rPr lang="en-US" altLang="en-US" sz="4000" smtClean="0">
                <a:solidFill>
                  <a:srgbClr val="FF3300"/>
                </a:solidFill>
                <a:ea typeface="ＭＳ Ｐゴシック" panose="020B0600070205080204" pitchFamily="34" charset="-128"/>
              </a:rPr>
              <a:t>Life Cycles and Transmission of Parasites</a:t>
            </a:r>
          </a:p>
        </p:txBody>
      </p:sp>
      <p:sp>
        <p:nvSpPr>
          <p:cNvPr id="56323" name="Rectangle 3"/>
          <p:cNvSpPr>
            <a:spLocks noGrp="1" noChangeArrowheads="1"/>
          </p:cNvSpPr>
          <p:nvPr>
            <p:ph idx="1"/>
          </p:nvPr>
        </p:nvSpPr>
        <p:spPr/>
        <p:txBody>
          <a:bodyPr/>
          <a:lstStyle/>
          <a:p>
            <a:r>
              <a:rPr lang="en-US" altLang="en-US" sz="2800" smtClean="0">
                <a:ea typeface="ＭＳ Ｐゴシック" panose="020B0600070205080204" pitchFamily="34" charset="-128"/>
              </a:rPr>
              <a:t>Life cycle describes how an organism develops from the immature stage to the adult.</a:t>
            </a:r>
          </a:p>
          <a:p>
            <a:r>
              <a:rPr lang="en-US" altLang="en-US" sz="2800" smtClean="0">
                <a:ea typeface="ＭＳ Ｐゴシック" panose="020B0600070205080204" pitchFamily="34" charset="-128"/>
              </a:rPr>
              <a:t>Some parasites produce live young and others produce eggs</a:t>
            </a:r>
          </a:p>
          <a:p>
            <a:r>
              <a:rPr lang="en-US" altLang="en-US" sz="2800" smtClean="0">
                <a:ea typeface="ＭＳ Ｐゴシック" panose="020B0600070205080204" pitchFamily="34" charset="-128"/>
              </a:rPr>
              <a:t>Some one-celled parasites may even reproduce by dividing into two identical parts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149225"/>
            <a:ext cx="7543800" cy="1450975"/>
          </a:xfrm>
        </p:spPr>
        <p:txBody>
          <a:bodyPr/>
          <a:lstStyle/>
          <a:p>
            <a:pPr fontAlgn="auto">
              <a:spcAft>
                <a:spcPts val="0"/>
              </a:spcAft>
              <a:defRPr/>
            </a:pPr>
            <a:r>
              <a:rPr lang="en-US" altLang="en-US" dirty="0" smtClean="0">
                <a:solidFill>
                  <a:srgbClr val="FF3300"/>
                </a:solidFill>
                <a:ea typeface="ＭＳ Ｐゴシック" panose="020B0600070205080204" pitchFamily="34" charset="-128"/>
              </a:rPr>
              <a:t>Direct Life Cycle</a:t>
            </a:r>
          </a:p>
        </p:txBody>
      </p:sp>
      <p:sp>
        <p:nvSpPr>
          <p:cNvPr id="57347" name="Rectangle 3"/>
          <p:cNvSpPr>
            <a:spLocks noGrp="1" noChangeArrowheads="1"/>
          </p:cNvSpPr>
          <p:nvPr>
            <p:ph idx="1"/>
          </p:nvPr>
        </p:nvSpPr>
        <p:spPr>
          <a:xfrm>
            <a:off x="457200" y="1981200"/>
            <a:ext cx="3733800" cy="3886200"/>
          </a:xfrm>
        </p:spPr>
        <p:txBody>
          <a:bodyPr/>
          <a:lstStyle/>
          <a:p>
            <a:r>
              <a:rPr lang="en-US" altLang="en-US" smtClean="0">
                <a:ea typeface="ＭＳ Ｐゴシック" panose="020B0600070205080204" pitchFamily="34" charset="-128"/>
              </a:rPr>
              <a:t>The immature form of the parasite can infect the same host it came from</a:t>
            </a:r>
          </a:p>
          <a:p>
            <a:pPr lvl="1"/>
            <a:r>
              <a:rPr lang="en-US" altLang="en-US" smtClean="0">
                <a:ea typeface="ＭＳ Ｐゴシック" panose="020B0600070205080204" pitchFamily="34" charset="-128"/>
              </a:rPr>
              <a:t>Ex. Roundworms</a:t>
            </a:r>
          </a:p>
        </p:txBody>
      </p:sp>
      <p:pic>
        <p:nvPicPr>
          <p:cNvPr id="57348" name="Picture 5" descr="round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5053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Indirect Life Cycle</a:t>
            </a:r>
          </a:p>
        </p:txBody>
      </p:sp>
      <p:sp>
        <p:nvSpPr>
          <p:cNvPr id="58371" name="Rectangle 3"/>
          <p:cNvSpPr>
            <a:spLocks noGrp="1" noChangeArrowheads="1"/>
          </p:cNvSpPr>
          <p:nvPr>
            <p:ph idx="1"/>
          </p:nvPr>
        </p:nvSpPr>
        <p:spPr/>
        <p:txBody>
          <a:bodyPr/>
          <a:lstStyle/>
          <a:p>
            <a:r>
              <a:rPr lang="en-US" altLang="en-US" sz="2400" smtClean="0">
                <a:ea typeface="ＭＳ Ｐゴシック" panose="020B0600070205080204" pitchFamily="34" charset="-128"/>
              </a:rPr>
              <a:t>The immature form must pass through a different type of host before it can re-enter and infect the host it came from.</a:t>
            </a:r>
          </a:p>
          <a:p>
            <a:pPr lvl="1"/>
            <a:r>
              <a:rPr lang="en-US" altLang="en-US" sz="2400" smtClean="0">
                <a:ea typeface="ＭＳ Ｐゴシック" panose="020B0600070205080204" pitchFamily="34" charset="-128"/>
              </a:rPr>
              <a:t>Intermediate host is the host in which the immature form of the parasite lives</a:t>
            </a:r>
          </a:p>
          <a:p>
            <a:pPr lvl="1"/>
            <a:r>
              <a:rPr lang="en-US" altLang="en-US" sz="2400" smtClean="0">
                <a:ea typeface="ＭＳ Ｐゴシック" panose="020B0600070205080204" pitchFamily="34" charset="-128"/>
              </a:rPr>
              <a:t>Definitive host is the host in which the adult form lives.</a:t>
            </a:r>
          </a:p>
          <a:p>
            <a:pPr lvl="2"/>
            <a:r>
              <a:rPr lang="en-US" altLang="en-US" sz="2400" smtClean="0">
                <a:ea typeface="ＭＳ Ｐゴシック" panose="020B0600070205080204" pitchFamily="34" charset="-128"/>
              </a:rPr>
              <a:t>Ex. Heartworms</a:t>
            </a: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88" y="4419600"/>
            <a:ext cx="22161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a:xfrm>
            <a:off x="0" y="1143000"/>
            <a:ext cx="7696200" cy="3810000"/>
          </a:xfrm>
        </p:spPr>
        <p:txBody>
          <a:bodyPr/>
          <a:lstStyle/>
          <a:p>
            <a:pPr fontAlgn="auto">
              <a:spcAft>
                <a:spcPts val="0"/>
              </a:spcAft>
              <a:defRPr/>
            </a:pPr>
            <a:r>
              <a:rPr lang="en-US" altLang="en-US" dirty="0" smtClean="0">
                <a:solidFill>
                  <a:schemeClr val="tx1">
                    <a:lumMod val="75000"/>
                    <a:lumOff val="25000"/>
                  </a:schemeClr>
                </a:solidFill>
                <a:ea typeface="ＭＳ Ｐゴシック" panose="020B0600070205080204" pitchFamily="34" charset="-128"/>
              </a:rPr>
              <a:t>1)  </a:t>
            </a:r>
            <a:r>
              <a:rPr lang="en-US" altLang="en-US" b="1" u="sng" dirty="0" smtClean="0">
                <a:solidFill>
                  <a:srgbClr val="FF0000"/>
                </a:solidFill>
                <a:ea typeface="ＭＳ Ｐゴシック" panose="020B0600070205080204" pitchFamily="34" charset="-128"/>
              </a:rPr>
              <a:t>Predator/prey</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This is a short term relationship where one being benefits at the expense of the other.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Transport Hosts</a:t>
            </a:r>
          </a:p>
        </p:txBody>
      </p:sp>
      <p:sp>
        <p:nvSpPr>
          <p:cNvPr id="59395" name="Rectangle 3"/>
          <p:cNvSpPr>
            <a:spLocks noGrp="1" noChangeArrowheads="1"/>
          </p:cNvSpPr>
          <p:nvPr>
            <p:ph idx="1"/>
          </p:nvPr>
        </p:nvSpPr>
        <p:spPr>
          <a:xfrm>
            <a:off x="457200" y="3276600"/>
            <a:ext cx="8229600" cy="3886200"/>
          </a:xfrm>
        </p:spPr>
        <p:txBody>
          <a:bodyPr/>
          <a:lstStyle/>
          <a:p>
            <a:r>
              <a:rPr lang="en-US" altLang="en-US" sz="2600" smtClean="0">
                <a:ea typeface="ＭＳ Ｐゴシック" panose="020B0600070205080204" pitchFamily="34" charset="-128"/>
              </a:rPr>
              <a:t>Some life cycles incorporate a transport host</a:t>
            </a:r>
          </a:p>
          <a:p>
            <a:r>
              <a:rPr lang="en-US" altLang="en-US" sz="2600" smtClean="0">
                <a:ea typeface="ＭＳ Ｐゴシック" panose="020B0600070205080204" pitchFamily="34" charset="-128"/>
              </a:rPr>
              <a:t>Is an intermediate host where no development occurs.</a:t>
            </a:r>
          </a:p>
          <a:p>
            <a:r>
              <a:rPr lang="en-US" altLang="en-US" sz="2600" smtClean="0">
                <a:ea typeface="ＭＳ Ｐゴシック" panose="020B0600070205080204" pitchFamily="34" charset="-128"/>
              </a:rPr>
              <a:t>Is a way for the parasite to get from one host to another.</a:t>
            </a:r>
          </a:p>
          <a:p>
            <a:pPr lvl="1"/>
            <a:r>
              <a:rPr lang="en-US" altLang="en-US" sz="2600" smtClean="0">
                <a:ea typeface="ＭＳ Ｐゴシック" panose="020B0600070205080204" pitchFamily="34" charset="-128"/>
              </a:rPr>
              <a:t>Rodents can transport roundworms to dogs and cats</a:t>
            </a:r>
          </a:p>
        </p:txBody>
      </p:sp>
      <p:pic>
        <p:nvPicPr>
          <p:cNvPr id="59396" name="Picture 5" descr="examples-rodent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39592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fontAlgn="auto">
              <a:spcAft>
                <a:spcPts val="0"/>
              </a:spcAft>
              <a:defRPr/>
            </a:pPr>
            <a:r>
              <a:rPr lang="en-US" altLang="en-US" sz="4400" smtClean="0">
                <a:solidFill>
                  <a:srgbClr val="FF3300"/>
                </a:solidFill>
                <a:ea typeface="ＭＳ Ｐゴシック" panose="020B0600070205080204" pitchFamily="34" charset="-128"/>
              </a:rPr>
              <a:t>Migration</a:t>
            </a:r>
          </a:p>
        </p:txBody>
      </p:sp>
      <p:sp>
        <p:nvSpPr>
          <p:cNvPr id="60419" name="Rectangle 3"/>
          <p:cNvSpPr>
            <a:spLocks noGrp="1" noChangeArrowheads="1"/>
          </p:cNvSpPr>
          <p:nvPr>
            <p:ph idx="1"/>
          </p:nvPr>
        </p:nvSpPr>
        <p:spPr/>
        <p:txBody>
          <a:bodyPr/>
          <a:lstStyle/>
          <a:p>
            <a:r>
              <a:rPr lang="en-US" altLang="en-US" sz="3200" smtClean="0">
                <a:ea typeface="ＭＳ Ｐゴシック" panose="020B0600070205080204" pitchFamily="34" charset="-128"/>
              </a:rPr>
              <a:t>Many parasites have life cycles that include a phase of migrating through the body.</a:t>
            </a:r>
          </a:p>
          <a:p>
            <a:pPr lvl="1"/>
            <a:r>
              <a:rPr lang="en-US" altLang="en-US" sz="3200" smtClean="0">
                <a:ea typeface="ＭＳ Ｐゴシック" panose="020B0600070205080204" pitchFamily="34" charset="-128"/>
              </a:rPr>
              <a:t>Ex. Hookworms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06450" y="152400"/>
            <a:ext cx="7543800" cy="1450975"/>
          </a:xfrm>
        </p:spPr>
        <p:txBody>
          <a:bodyPr/>
          <a:lstStyle/>
          <a:p>
            <a:pPr fontAlgn="auto">
              <a:spcAft>
                <a:spcPts val="0"/>
              </a:spcAft>
              <a:defRPr/>
            </a:pPr>
            <a:r>
              <a:rPr lang="en-US" altLang="en-US" b="1" smtClean="0">
                <a:solidFill>
                  <a:schemeClr val="accent1"/>
                </a:solidFill>
                <a:ea typeface="ＭＳ Ｐゴシック" panose="020B0600070205080204" pitchFamily="34" charset="-128"/>
              </a:rPr>
              <a:t>Somatic/Tracheal Migration</a:t>
            </a:r>
          </a:p>
        </p:txBody>
      </p:sp>
      <p:sp>
        <p:nvSpPr>
          <p:cNvPr id="61443" name="Content Placeholder 2"/>
          <p:cNvSpPr>
            <a:spLocks noGrp="1"/>
          </p:cNvSpPr>
          <p:nvPr>
            <p:ph idx="1"/>
          </p:nvPr>
        </p:nvSpPr>
        <p:spPr/>
        <p:txBody>
          <a:bodyPr/>
          <a:lstStyle/>
          <a:p>
            <a:endParaRPr lang="en-US" altLang="en-US" smtClean="0">
              <a:ea typeface="ＭＳ Ｐゴシック" panose="020B0600070205080204" pitchFamily="34" charset="-128"/>
            </a:endParaRPr>
          </a:p>
        </p:txBody>
      </p:sp>
      <p:pic>
        <p:nvPicPr>
          <p:cNvPr id="61444" name="Picture 3" descr="h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46263"/>
            <a:ext cx="64770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Zoonoses</a:t>
            </a:r>
          </a:p>
        </p:txBody>
      </p:sp>
      <p:sp>
        <p:nvSpPr>
          <p:cNvPr id="62467" name="Rectangle 3"/>
          <p:cNvSpPr>
            <a:spLocks noGrp="1" noChangeArrowheads="1"/>
          </p:cNvSpPr>
          <p:nvPr>
            <p:ph idx="1"/>
          </p:nvPr>
        </p:nvSpPr>
        <p:spPr/>
        <p:txBody>
          <a:bodyPr/>
          <a:lstStyle/>
          <a:p>
            <a:r>
              <a:rPr lang="en-US" altLang="en-US" sz="2400" smtClean="0">
                <a:ea typeface="ＭＳ Ｐゴシック" panose="020B0600070205080204" pitchFamily="34" charset="-128"/>
              </a:rPr>
              <a:t>Infections that can be passed from animals to humans</a:t>
            </a:r>
          </a:p>
          <a:p>
            <a:r>
              <a:rPr lang="en-US" altLang="en-US" sz="2400" smtClean="0">
                <a:ea typeface="ＭＳ Ｐゴシック" panose="020B0600070205080204" pitchFamily="34" charset="-128"/>
              </a:rPr>
              <a:t>Sometimes humans will have same symptoms of dog and cat</a:t>
            </a:r>
          </a:p>
          <a:p>
            <a:pPr lvl="1"/>
            <a:r>
              <a:rPr lang="en-US" altLang="en-US" sz="2400" smtClean="0">
                <a:ea typeface="ＭＳ Ｐゴシック" panose="020B0600070205080204" pitchFamily="34" charset="-128"/>
              </a:rPr>
              <a:t>Ex. Roundworms, Hookworms, Toxoplasma</a:t>
            </a:r>
          </a:p>
        </p:txBody>
      </p:sp>
      <p:pic>
        <p:nvPicPr>
          <p:cNvPr id="62468" name="Picture 5" descr="zoon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38600"/>
            <a:ext cx="2381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Prepatent Period</a:t>
            </a:r>
          </a:p>
        </p:txBody>
      </p:sp>
      <p:sp>
        <p:nvSpPr>
          <p:cNvPr id="63491" name="Rectangle 3"/>
          <p:cNvSpPr>
            <a:spLocks noGrp="1" noChangeArrowheads="1"/>
          </p:cNvSpPr>
          <p:nvPr>
            <p:ph idx="1"/>
          </p:nvPr>
        </p:nvSpPr>
        <p:spPr/>
        <p:txBody>
          <a:bodyPr/>
          <a:lstStyle/>
          <a:p>
            <a:r>
              <a:rPr lang="en-US" altLang="en-US" sz="2400" smtClean="0">
                <a:ea typeface="ＭＳ Ｐゴシック" panose="020B0600070205080204" pitchFamily="34" charset="-128"/>
              </a:rPr>
              <a:t>The time interval between when the parasite enters the host and the subsequent form of the parasite can be recovered from the host. (</a:t>
            </a:r>
            <a:r>
              <a:rPr lang="en-US" altLang="en-US" sz="2400" b="1" u="sng" smtClean="0">
                <a:solidFill>
                  <a:srgbClr val="FF0000"/>
                </a:solidFill>
                <a:ea typeface="ＭＳ Ｐゴシック" panose="020B0600070205080204" pitchFamily="34" charset="-128"/>
              </a:rPr>
              <a:t>Infection to detection</a:t>
            </a:r>
            <a:r>
              <a:rPr lang="en-US" altLang="en-US" sz="2400" smtClean="0">
                <a:ea typeface="ＭＳ Ｐゴシック" panose="020B0600070205080204" pitchFamily="34" charset="-128"/>
              </a:rPr>
              <a:t>)</a:t>
            </a:r>
          </a:p>
          <a:p>
            <a:pPr lvl="1"/>
            <a:r>
              <a:rPr lang="en-US" altLang="en-US" sz="2400" smtClean="0">
                <a:ea typeface="ＭＳ Ｐゴシック" panose="020B0600070205080204" pitchFamily="34" charset="-128"/>
              </a:rPr>
              <a:t>Ex: </a:t>
            </a:r>
            <a:r>
              <a:rPr lang="en-US" altLang="en-US" sz="2400" b="1" u="sng" smtClean="0">
                <a:solidFill>
                  <a:srgbClr val="FF0000"/>
                </a:solidFill>
                <a:ea typeface="ＭＳ Ｐゴシック" panose="020B0600070205080204" pitchFamily="34" charset="-128"/>
              </a:rPr>
              <a:t>Heartworms is 6 months</a:t>
            </a:r>
          </a:p>
          <a:p>
            <a:pPr lvl="1"/>
            <a:r>
              <a:rPr lang="en-US" altLang="en-US" sz="2400" smtClean="0">
                <a:ea typeface="ＭＳ Ｐゴシック" panose="020B0600070205080204" pitchFamily="34" charset="-128"/>
              </a:rPr>
              <a:t>Ex.  Whipworms is three months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Incubation Period</a:t>
            </a:r>
          </a:p>
        </p:txBody>
      </p:sp>
      <p:sp>
        <p:nvSpPr>
          <p:cNvPr id="64515" name="Rectangle 3"/>
          <p:cNvSpPr>
            <a:spLocks noGrp="1" noChangeArrowheads="1"/>
          </p:cNvSpPr>
          <p:nvPr>
            <p:ph idx="1"/>
          </p:nvPr>
        </p:nvSpPr>
        <p:spPr/>
        <p:txBody>
          <a:bodyPr/>
          <a:lstStyle/>
          <a:p>
            <a:r>
              <a:rPr lang="en-US" altLang="en-US" sz="3200" smtClean="0">
                <a:ea typeface="ＭＳ Ｐゴシック" panose="020B0600070205080204" pitchFamily="34" charset="-128"/>
              </a:rPr>
              <a:t>Represents the time from when the </a:t>
            </a:r>
            <a:r>
              <a:rPr lang="en-US" altLang="en-US" sz="3200" b="1" smtClean="0">
                <a:ea typeface="ＭＳ Ｐゴシック" panose="020B0600070205080204" pitchFamily="34" charset="-128"/>
              </a:rPr>
              <a:t>parasite enters </a:t>
            </a:r>
            <a:r>
              <a:rPr lang="en-US" altLang="en-US" sz="3200" smtClean="0">
                <a:ea typeface="ＭＳ Ｐゴシック" panose="020B0600070205080204" pitchFamily="34" charset="-128"/>
              </a:rPr>
              <a:t>the host and the development of signs or </a:t>
            </a:r>
            <a:r>
              <a:rPr lang="en-US" altLang="en-US" sz="3200" b="1" smtClean="0">
                <a:ea typeface="ＭＳ Ｐゴシック" panose="020B0600070205080204" pitchFamily="34" charset="-128"/>
              </a:rPr>
              <a:t>symptoms</a:t>
            </a:r>
            <a:r>
              <a:rPr lang="en-US" altLang="en-US" sz="3200" smtClean="0">
                <a:ea typeface="ＭＳ Ｐゴシック" panose="020B0600070205080204" pitchFamily="34" charset="-128"/>
              </a:rPr>
              <a:t> of disease.</a:t>
            </a:r>
          </a:p>
          <a:p>
            <a:r>
              <a:rPr lang="en-US" altLang="en-US" sz="3200" u="sng" smtClean="0">
                <a:ea typeface="ＭＳ Ｐゴシック" panose="020B0600070205080204" pitchFamily="34" charset="-128"/>
              </a:rPr>
              <a:t>Usually longer than prepatent period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Major Classes of Parasites</a:t>
            </a:r>
          </a:p>
        </p:txBody>
      </p:sp>
      <p:sp>
        <p:nvSpPr>
          <p:cNvPr id="65539" name="Rectangle 3"/>
          <p:cNvSpPr>
            <a:spLocks noGrp="1" noChangeArrowheads="1"/>
          </p:cNvSpPr>
          <p:nvPr>
            <p:ph idx="1"/>
          </p:nvPr>
        </p:nvSpPr>
        <p:spPr/>
        <p:txBody>
          <a:bodyPr/>
          <a:lstStyle/>
          <a:p>
            <a:r>
              <a:rPr lang="en-US" altLang="en-US" sz="2800" smtClean="0">
                <a:solidFill>
                  <a:srgbClr val="FF3300"/>
                </a:solidFill>
                <a:ea typeface="ＭＳ Ｐゴシック" panose="020B0600070205080204" pitchFamily="34" charset="-128"/>
              </a:rPr>
              <a:t>Helminths</a:t>
            </a:r>
          </a:p>
          <a:p>
            <a:pPr lvl="1"/>
            <a:r>
              <a:rPr lang="en-US" altLang="en-US" sz="2400" smtClean="0">
                <a:ea typeface="ＭＳ Ｐゴシック" panose="020B0600070205080204" pitchFamily="34" charset="-128"/>
              </a:rPr>
              <a:t>Nematodes</a:t>
            </a:r>
          </a:p>
          <a:p>
            <a:pPr lvl="1"/>
            <a:r>
              <a:rPr lang="en-US" altLang="en-US" sz="2400" smtClean="0">
                <a:ea typeface="ＭＳ Ｐゴシック" panose="020B0600070205080204" pitchFamily="34" charset="-128"/>
              </a:rPr>
              <a:t>Tapeworms</a:t>
            </a:r>
          </a:p>
          <a:p>
            <a:pPr lvl="1"/>
            <a:r>
              <a:rPr lang="en-US" altLang="en-US" sz="2400" smtClean="0">
                <a:ea typeface="ＭＳ Ｐゴシック" panose="020B0600070205080204" pitchFamily="34" charset="-128"/>
              </a:rPr>
              <a:t>Flukes</a:t>
            </a:r>
          </a:p>
          <a:p>
            <a:r>
              <a:rPr lang="en-US" altLang="en-US" sz="2800" smtClean="0">
                <a:solidFill>
                  <a:srgbClr val="FF3300"/>
                </a:solidFill>
                <a:ea typeface="ＭＳ Ｐゴシック" panose="020B0600070205080204" pitchFamily="34" charset="-128"/>
              </a:rPr>
              <a:t>Arthropods</a:t>
            </a:r>
          </a:p>
          <a:p>
            <a:pPr lvl="1"/>
            <a:r>
              <a:rPr lang="en-US" altLang="en-US" sz="2400" smtClean="0">
                <a:ea typeface="ＭＳ Ｐゴシック" panose="020B0600070205080204" pitchFamily="34" charset="-128"/>
              </a:rPr>
              <a:t>Insects</a:t>
            </a:r>
          </a:p>
          <a:p>
            <a:pPr lvl="1"/>
            <a:r>
              <a:rPr lang="en-US" altLang="en-US" sz="2400" smtClean="0">
                <a:ea typeface="ＭＳ Ｐゴシック" panose="020B0600070205080204" pitchFamily="34" charset="-128"/>
              </a:rPr>
              <a:t>Arachnids</a:t>
            </a:r>
          </a:p>
          <a:p>
            <a:r>
              <a:rPr lang="en-US" altLang="en-US" sz="2800" smtClean="0">
                <a:solidFill>
                  <a:srgbClr val="FF3300"/>
                </a:solidFill>
                <a:ea typeface="ＭＳ Ｐゴシック" panose="020B0600070205080204" pitchFamily="34" charset="-128"/>
              </a:rPr>
              <a:t>Protozoa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Helminths</a:t>
            </a:r>
          </a:p>
        </p:txBody>
      </p:sp>
      <p:sp>
        <p:nvSpPr>
          <p:cNvPr id="66563" name="Rectangle 3"/>
          <p:cNvSpPr>
            <a:spLocks noGrp="1" noChangeArrowheads="1"/>
          </p:cNvSpPr>
          <p:nvPr>
            <p:ph idx="1"/>
          </p:nvPr>
        </p:nvSpPr>
        <p:spPr>
          <a:xfrm>
            <a:off x="381000" y="1949450"/>
            <a:ext cx="8382000" cy="4006850"/>
          </a:xfrm>
        </p:spPr>
        <p:txBody>
          <a:bodyPr/>
          <a:lstStyle/>
          <a:p>
            <a:r>
              <a:rPr lang="en-US" altLang="en-US" sz="3200" smtClean="0">
                <a:ea typeface="ＭＳ Ｐゴシック" panose="020B0600070205080204" pitchFamily="34" charset="-128"/>
              </a:rPr>
              <a:t>Fancy word for “worm”</a:t>
            </a:r>
          </a:p>
          <a:p>
            <a:r>
              <a:rPr lang="en-US" altLang="en-US" sz="3200" smtClean="0">
                <a:ea typeface="ＭＳ Ｐゴシック" panose="020B0600070205080204" pitchFamily="34" charset="-128"/>
              </a:rPr>
              <a:t>Is actually the grouping together of nematodes, tapeworms, and flukes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Nematodes</a:t>
            </a:r>
          </a:p>
        </p:txBody>
      </p:sp>
      <p:sp>
        <p:nvSpPr>
          <p:cNvPr id="67587" name="Rectangle 3"/>
          <p:cNvSpPr>
            <a:spLocks noGrp="1" noChangeArrowheads="1"/>
          </p:cNvSpPr>
          <p:nvPr>
            <p:ph idx="1"/>
          </p:nvPr>
        </p:nvSpPr>
        <p:spPr>
          <a:xfrm>
            <a:off x="228600" y="1905000"/>
            <a:ext cx="3733800" cy="4572000"/>
          </a:xfrm>
        </p:spPr>
        <p:txBody>
          <a:bodyPr/>
          <a:lstStyle/>
          <a:p>
            <a:r>
              <a:rPr lang="en-US" altLang="en-US" sz="2400" smtClean="0">
                <a:ea typeface="ＭＳ Ｐゴシック" panose="020B0600070205080204" pitchFamily="34" charset="-128"/>
              </a:rPr>
              <a:t>In general are round in cross section, longer than they are wide and are unsegmented.</a:t>
            </a:r>
          </a:p>
          <a:p>
            <a:r>
              <a:rPr lang="en-US" altLang="en-US" sz="2400" smtClean="0">
                <a:ea typeface="ＭＳ Ｐゴシック" panose="020B0600070205080204" pitchFamily="34" charset="-128"/>
              </a:rPr>
              <a:t>Can be in a variety of lengths.</a:t>
            </a:r>
          </a:p>
          <a:p>
            <a:r>
              <a:rPr lang="en-US" altLang="en-US" sz="2400" smtClean="0">
                <a:ea typeface="ＭＳ Ｐゴシック" panose="020B0600070205080204" pitchFamily="34" charset="-128"/>
              </a:rPr>
              <a:t>Significant cause of disease in dogs and cats</a:t>
            </a:r>
          </a:p>
          <a:p>
            <a:r>
              <a:rPr lang="en-US" altLang="en-US" sz="2400" smtClean="0">
                <a:ea typeface="ＭＳ Ｐゴシック" panose="020B0600070205080204" pitchFamily="34" charset="-128"/>
              </a:rPr>
              <a:t>Have varied life cycles</a:t>
            </a:r>
          </a:p>
          <a:p>
            <a:pPr lvl="1">
              <a:buFont typeface="Wingdings" panose="05000000000000000000" pitchFamily="2" charset="2"/>
              <a:buNone/>
            </a:pPr>
            <a:r>
              <a:rPr lang="en-US" altLang="en-US" smtClean="0">
                <a:ea typeface="ＭＳ Ｐゴシック" panose="020B0600070205080204" pitchFamily="34" charset="-128"/>
              </a:rPr>
              <a:t>Example is Roundworms</a:t>
            </a:r>
          </a:p>
        </p:txBody>
      </p:sp>
      <p:pic>
        <p:nvPicPr>
          <p:cNvPr id="67588" name="Picture 5" descr="round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362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Tapeworms</a:t>
            </a:r>
          </a:p>
        </p:txBody>
      </p:sp>
      <p:sp>
        <p:nvSpPr>
          <p:cNvPr id="68611" name="Rectangle 3"/>
          <p:cNvSpPr>
            <a:spLocks noGrp="1" noChangeArrowheads="1"/>
          </p:cNvSpPr>
          <p:nvPr>
            <p:ph idx="1"/>
          </p:nvPr>
        </p:nvSpPr>
        <p:spPr>
          <a:xfrm>
            <a:off x="304800" y="1981200"/>
            <a:ext cx="5257800" cy="3886200"/>
          </a:xfrm>
        </p:spPr>
        <p:txBody>
          <a:bodyPr/>
          <a:lstStyle/>
          <a:p>
            <a:r>
              <a:rPr lang="en-US" altLang="en-US" sz="2400" smtClean="0">
                <a:ea typeface="ＭＳ Ｐゴシック" panose="020B0600070205080204" pitchFamily="34" charset="-128"/>
              </a:rPr>
              <a:t>Flat worms that are segmented</a:t>
            </a:r>
          </a:p>
          <a:p>
            <a:r>
              <a:rPr lang="en-US" altLang="en-US" sz="2400" smtClean="0">
                <a:ea typeface="ＭＳ Ｐゴシック" panose="020B0600070205080204" pitchFamily="34" charset="-128"/>
              </a:rPr>
              <a:t>Head usually has suckers or muscular grooves that enable it to attach itself to the animal’s intestine</a:t>
            </a:r>
          </a:p>
          <a:p>
            <a:r>
              <a:rPr lang="en-US" altLang="en-US" sz="2400" smtClean="0">
                <a:ea typeface="ＭＳ Ｐゴシック" panose="020B0600070205080204" pitchFamily="34" charset="-128"/>
              </a:rPr>
              <a:t>Each segment has own reproductive organs.</a:t>
            </a:r>
          </a:p>
          <a:p>
            <a:r>
              <a:rPr lang="en-US" altLang="en-US" sz="2400" smtClean="0">
                <a:ea typeface="ＭＳ Ｐゴシック" panose="020B0600070205080204" pitchFamily="34" charset="-128"/>
              </a:rPr>
              <a:t>Have no digestive system</a:t>
            </a:r>
          </a:p>
          <a:p>
            <a:r>
              <a:rPr lang="en-US" altLang="en-US" sz="2400" smtClean="0">
                <a:ea typeface="ＭＳ Ｐゴシック" panose="020B0600070205080204" pitchFamily="34" charset="-128"/>
              </a:rPr>
              <a:t>Life cycle includes an intermediate host</a:t>
            </a:r>
          </a:p>
        </p:txBody>
      </p:sp>
      <p:pic>
        <p:nvPicPr>
          <p:cNvPr id="68612" name="Picture 5" descr="GP2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334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descr="tapewor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90975"/>
            <a:ext cx="35845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http://rds.yahoo.com/_ylt=A9G_bDkfoRFKhLYAclqjzbkF/SIG=12v0nid02/EXP=1242755743/**http%3A//necsi.org/projects/evolution/co-evolution/pred-prey/lion%2Bzeb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89013"/>
            <a:ext cx="7315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Flukes</a:t>
            </a:r>
          </a:p>
        </p:txBody>
      </p:sp>
      <p:sp>
        <p:nvSpPr>
          <p:cNvPr id="69635" name="Rectangle 3"/>
          <p:cNvSpPr>
            <a:spLocks noGrp="1" noChangeArrowheads="1"/>
          </p:cNvSpPr>
          <p:nvPr>
            <p:ph idx="1"/>
          </p:nvPr>
        </p:nvSpPr>
        <p:spPr/>
        <p:txBody>
          <a:bodyPr/>
          <a:lstStyle/>
          <a:p>
            <a:pPr>
              <a:lnSpc>
                <a:spcPct val="80000"/>
              </a:lnSpc>
            </a:pPr>
            <a:r>
              <a:rPr lang="en-US" altLang="en-US" sz="2800" smtClean="0">
                <a:ea typeface="ＭＳ Ｐゴシック" panose="020B0600070205080204" pitchFamily="34" charset="-128"/>
              </a:rPr>
              <a:t>Flat, leaf shaped, unsegmented worms that look similar to leeches.</a:t>
            </a:r>
          </a:p>
          <a:p>
            <a:pPr>
              <a:lnSpc>
                <a:spcPct val="80000"/>
              </a:lnSpc>
            </a:pPr>
            <a:r>
              <a:rPr lang="en-US" altLang="en-US" sz="2800" smtClean="0">
                <a:ea typeface="ＭＳ Ｐゴシック" panose="020B0600070205080204" pitchFamily="34" charset="-128"/>
              </a:rPr>
              <a:t>Have suckers, hooks, or clam-like appendages which they attach themselves to host’s organs.</a:t>
            </a:r>
          </a:p>
          <a:p>
            <a:pPr>
              <a:lnSpc>
                <a:spcPct val="80000"/>
              </a:lnSpc>
            </a:pPr>
            <a:r>
              <a:rPr lang="en-US" altLang="en-US" sz="2800" smtClean="0">
                <a:ea typeface="ＭＳ Ｐゴシック" panose="020B0600070205080204" pitchFamily="34" charset="-128"/>
              </a:rPr>
              <a:t>Fluke eggs have a trap door called an operculum</a:t>
            </a:r>
          </a:p>
          <a:p>
            <a:pPr>
              <a:lnSpc>
                <a:spcPct val="80000"/>
              </a:lnSpc>
            </a:pPr>
            <a:r>
              <a:rPr lang="en-US" altLang="en-US" sz="2800" smtClean="0">
                <a:ea typeface="ＭＳ Ｐゴシック" panose="020B0600070205080204" pitchFamily="34" charset="-128"/>
              </a:rPr>
              <a:t>Dog and cat flukes have indirect life cycles</a:t>
            </a:r>
          </a:p>
          <a:p>
            <a:pPr>
              <a:lnSpc>
                <a:spcPct val="80000"/>
              </a:lnSpc>
            </a:pPr>
            <a:r>
              <a:rPr lang="en-US" altLang="en-US" sz="2800" smtClean="0">
                <a:ea typeface="ＭＳ Ｐゴシック" panose="020B0600070205080204" pitchFamily="34" charset="-128"/>
              </a:rPr>
              <a:t>Generally do not cause serious issues in dogs and cats unless in high numbers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ea typeface="ＭＳ Ｐゴシック" panose="020B0600070205080204" pitchFamily="34" charset="-128"/>
              </a:rPr>
              <a:t>Fasciola hepatica</a:t>
            </a:r>
          </a:p>
        </p:txBody>
      </p:sp>
      <p:pic>
        <p:nvPicPr>
          <p:cNvPr id="70659" name="Content Placeholder 3" descr="Fasciola_hepatic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35238" y="2133600"/>
            <a:ext cx="4117975" cy="308768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Arthropods</a:t>
            </a:r>
          </a:p>
        </p:txBody>
      </p:sp>
      <p:sp>
        <p:nvSpPr>
          <p:cNvPr id="71683" name="Rectangle 3"/>
          <p:cNvSpPr>
            <a:spLocks noGrp="1" noChangeArrowheads="1"/>
          </p:cNvSpPr>
          <p:nvPr>
            <p:ph idx="1"/>
          </p:nvPr>
        </p:nvSpPr>
        <p:spPr>
          <a:xfrm>
            <a:off x="457200" y="1981200"/>
            <a:ext cx="3505200" cy="3886200"/>
          </a:xfrm>
        </p:spPr>
        <p:txBody>
          <a:bodyPr/>
          <a:lstStyle/>
          <a:p>
            <a:r>
              <a:rPr lang="en-US" altLang="en-US" smtClean="0">
                <a:ea typeface="ＭＳ Ｐゴシック" panose="020B0600070205080204" pitchFamily="34" charset="-128"/>
              </a:rPr>
              <a:t>Means joint foot and refers to fact that all members have jointed legs</a:t>
            </a:r>
          </a:p>
          <a:p>
            <a:r>
              <a:rPr lang="en-US" altLang="en-US" smtClean="0">
                <a:ea typeface="ＭＳ Ｐゴシック" panose="020B0600070205080204" pitchFamily="34" charset="-128"/>
              </a:rPr>
              <a:t>Include insects and arachnids</a:t>
            </a:r>
          </a:p>
        </p:txBody>
      </p:sp>
      <p:pic>
        <p:nvPicPr>
          <p:cNvPr id="71684" name="Picture 5" descr="arthrop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37052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Insects</a:t>
            </a:r>
          </a:p>
        </p:txBody>
      </p:sp>
      <p:sp>
        <p:nvSpPr>
          <p:cNvPr id="72707" name="Rectangle 3"/>
          <p:cNvSpPr>
            <a:spLocks noGrp="1" noChangeArrowheads="1"/>
          </p:cNvSpPr>
          <p:nvPr>
            <p:ph idx="1"/>
          </p:nvPr>
        </p:nvSpPr>
        <p:spPr/>
        <p:txBody>
          <a:bodyPr/>
          <a:lstStyle/>
          <a:p>
            <a:r>
              <a:rPr lang="en-US" altLang="en-US" sz="2400" smtClean="0">
                <a:ea typeface="ＭＳ Ｐゴシック" panose="020B0600070205080204" pitchFamily="34" charset="-128"/>
              </a:rPr>
              <a:t>Make up to 70% of all known species of animals of all kinds</a:t>
            </a:r>
          </a:p>
          <a:p>
            <a:r>
              <a:rPr lang="en-US" altLang="en-US" sz="2400" smtClean="0">
                <a:ea typeface="ＭＳ Ｐゴシック" panose="020B0600070205080204" pitchFamily="34" charset="-128"/>
              </a:rPr>
              <a:t>Have antennae, compound eyes and body</a:t>
            </a:r>
          </a:p>
          <a:p>
            <a:r>
              <a:rPr lang="en-US" altLang="en-US" sz="2400" smtClean="0">
                <a:ea typeface="ＭＳ Ｐゴシック" panose="020B0600070205080204" pitchFamily="34" charset="-128"/>
              </a:rPr>
              <a:t>Many have wings</a:t>
            </a:r>
          </a:p>
          <a:p>
            <a:r>
              <a:rPr lang="en-US" altLang="en-US" sz="2400" smtClean="0">
                <a:ea typeface="ＭＳ Ｐゴシック" panose="020B0600070205080204" pitchFamily="34" charset="-128"/>
              </a:rPr>
              <a:t>Fleas and lice</a:t>
            </a:r>
          </a:p>
        </p:txBody>
      </p:sp>
      <p:pic>
        <p:nvPicPr>
          <p:cNvPr id="72708" name="Picture 5" descr="fle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124200"/>
            <a:ext cx="3810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Arachnids</a:t>
            </a:r>
          </a:p>
        </p:txBody>
      </p:sp>
      <p:sp>
        <p:nvSpPr>
          <p:cNvPr id="73731" name="Rectangle 3"/>
          <p:cNvSpPr>
            <a:spLocks noGrp="1" noChangeArrowheads="1"/>
          </p:cNvSpPr>
          <p:nvPr>
            <p:ph idx="1"/>
          </p:nvPr>
        </p:nvSpPr>
        <p:spPr/>
        <p:txBody>
          <a:bodyPr/>
          <a:lstStyle/>
          <a:p>
            <a:r>
              <a:rPr lang="en-US" altLang="en-US" sz="2400" smtClean="0">
                <a:ea typeface="ＭＳ Ｐゴシック" panose="020B0600070205080204" pitchFamily="34" charset="-128"/>
              </a:rPr>
              <a:t>Include ticks and mites</a:t>
            </a:r>
          </a:p>
          <a:p>
            <a:r>
              <a:rPr lang="en-US" altLang="en-US" sz="2400" smtClean="0">
                <a:ea typeface="ＭＳ Ｐゴシック" panose="020B0600070205080204" pitchFamily="34" charset="-128"/>
              </a:rPr>
              <a:t>Are carnivores by feeding on tissue and blood.</a:t>
            </a:r>
          </a:p>
        </p:txBody>
      </p:sp>
      <p:pic>
        <p:nvPicPr>
          <p:cNvPr id="73732" name="Picture 5" descr="dust_m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25" y="3124200"/>
            <a:ext cx="29464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fontAlgn="auto">
              <a:spcAft>
                <a:spcPts val="0"/>
              </a:spcAft>
              <a:defRPr/>
            </a:pPr>
            <a:r>
              <a:rPr lang="en-US" altLang="en-US" smtClean="0">
                <a:solidFill>
                  <a:srgbClr val="FF3300"/>
                </a:solidFill>
                <a:ea typeface="ＭＳ Ｐゴシック" panose="020B0600070205080204" pitchFamily="34" charset="-128"/>
              </a:rPr>
              <a:t>Protozoa</a:t>
            </a:r>
          </a:p>
        </p:txBody>
      </p:sp>
      <p:sp>
        <p:nvSpPr>
          <p:cNvPr id="74755" name="Rectangle 3"/>
          <p:cNvSpPr>
            <a:spLocks noGrp="1" noChangeArrowheads="1"/>
          </p:cNvSpPr>
          <p:nvPr>
            <p:ph idx="1"/>
          </p:nvPr>
        </p:nvSpPr>
        <p:spPr>
          <a:xfrm>
            <a:off x="457200" y="1981200"/>
            <a:ext cx="4267200" cy="3886200"/>
          </a:xfrm>
        </p:spPr>
        <p:txBody>
          <a:bodyPr/>
          <a:lstStyle/>
          <a:p>
            <a:pPr>
              <a:lnSpc>
                <a:spcPct val="80000"/>
              </a:lnSpc>
            </a:pPr>
            <a:r>
              <a:rPr lang="en-US" altLang="en-US" sz="2800" smtClean="0">
                <a:ea typeface="ＭＳ Ｐゴシック" panose="020B0600070205080204" pitchFamily="34" charset="-128"/>
              </a:rPr>
              <a:t>Over 450,000 species of Protozoa</a:t>
            </a:r>
          </a:p>
          <a:p>
            <a:pPr>
              <a:lnSpc>
                <a:spcPct val="80000"/>
              </a:lnSpc>
            </a:pPr>
            <a:r>
              <a:rPr lang="en-US" altLang="en-US" sz="2800" smtClean="0">
                <a:ea typeface="ＭＳ Ｐゴシック" panose="020B0600070205080204" pitchFamily="34" charset="-128"/>
              </a:rPr>
              <a:t>Composed of nucleus and cytoplasm</a:t>
            </a:r>
          </a:p>
          <a:p>
            <a:pPr>
              <a:lnSpc>
                <a:spcPct val="80000"/>
              </a:lnSpc>
            </a:pPr>
            <a:r>
              <a:rPr lang="en-US" altLang="en-US" sz="2800" smtClean="0">
                <a:ea typeface="ＭＳ Ｐゴシック" panose="020B0600070205080204" pitchFamily="34" charset="-128"/>
              </a:rPr>
              <a:t>May move with assistance of flagella.</a:t>
            </a:r>
          </a:p>
          <a:p>
            <a:pPr>
              <a:lnSpc>
                <a:spcPct val="80000"/>
              </a:lnSpc>
            </a:pPr>
            <a:endParaRPr lang="en-US" altLang="en-US" sz="2800" smtClean="0">
              <a:ea typeface="ＭＳ Ｐゴシック" panose="020B0600070205080204" pitchFamily="34" charset="-128"/>
            </a:endParaRPr>
          </a:p>
          <a:p>
            <a:pPr>
              <a:lnSpc>
                <a:spcPct val="80000"/>
              </a:lnSpc>
              <a:buFont typeface="Wingdings" panose="05000000000000000000" pitchFamily="2" charset="2"/>
              <a:buNone/>
            </a:pPr>
            <a:r>
              <a:rPr lang="en-US" altLang="en-US" sz="2800" smtClean="0">
                <a:ea typeface="ＭＳ Ｐゴシック" panose="020B0600070205080204" pitchFamily="34" charset="-128"/>
              </a:rPr>
              <a:t>Giardia is an example of a protozoa</a:t>
            </a:r>
          </a:p>
        </p:txBody>
      </p:sp>
      <p:pic>
        <p:nvPicPr>
          <p:cNvPr id="74756" name="Picture 5" descr="giar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6004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0" y="990600"/>
            <a:ext cx="7620000" cy="3886200"/>
          </a:xfrm>
        </p:spPr>
        <p:txBody>
          <a:bodyPr/>
          <a:lstStyle/>
          <a:p>
            <a:pPr fontAlgn="auto">
              <a:spcAft>
                <a:spcPts val="0"/>
              </a:spcAft>
              <a:defRPr/>
            </a:pPr>
            <a:r>
              <a:rPr lang="en-US" altLang="en-US" dirty="0" smtClean="0">
                <a:solidFill>
                  <a:schemeClr val="tx1">
                    <a:lumMod val="75000"/>
                    <a:lumOff val="25000"/>
                  </a:schemeClr>
                </a:solidFill>
                <a:ea typeface="ＭＳ Ｐゴシック" panose="020B0600070205080204" pitchFamily="34" charset="-128"/>
              </a:rPr>
              <a:t>2) </a:t>
            </a:r>
            <a:r>
              <a:rPr lang="en-US" altLang="en-US" b="1" u="sng" dirty="0" err="1" smtClean="0">
                <a:solidFill>
                  <a:srgbClr val="FF0000"/>
                </a:solidFill>
                <a:ea typeface="ＭＳ Ｐゴシック" panose="020B0600070205080204" pitchFamily="34" charset="-128"/>
              </a:rPr>
              <a:t>Phoresis</a:t>
            </a:r>
            <a:r>
              <a:rPr lang="en-US" altLang="en-US" b="1" u="sng" dirty="0" smtClean="0">
                <a:solidFill>
                  <a:srgbClr val="FF0000"/>
                </a:solidFill>
                <a:ea typeface="ＭＳ Ｐゴシック" panose="020B0600070205080204" pitchFamily="34" charset="-128"/>
              </a:rPr>
              <a:t>:</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The smaller member of the relationship is mechanically carried about by the larger.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http://king.portlandschools.org/files/houses/y7/animalmaineia/files/species/coyotebq/Ecology/Commensa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6294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447800" y="1447800"/>
            <a:ext cx="7696200" cy="3200400"/>
          </a:xfrm>
        </p:spPr>
        <p:txBody>
          <a:bodyPr/>
          <a:lstStyle/>
          <a:p>
            <a:pPr fontAlgn="auto">
              <a:spcAft>
                <a:spcPts val="0"/>
              </a:spcAft>
              <a:defRPr/>
            </a:pPr>
            <a:r>
              <a:rPr lang="en-US" altLang="en-US" dirty="0" smtClean="0">
                <a:solidFill>
                  <a:schemeClr val="tx1">
                    <a:lumMod val="75000"/>
                    <a:lumOff val="25000"/>
                  </a:schemeClr>
                </a:solidFill>
                <a:ea typeface="ＭＳ Ｐゴシック" panose="020B0600070205080204" pitchFamily="34" charset="-128"/>
              </a:rPr>
              <a:t>3)  </a:t>
            </a:r>
            <a:r>
              <a:rPr lang="en-US" altLang="en-US" b="1" u="sng" dirty="0" smtClean="0">
                <a:solidFill>
                  <a:srgbClr val="FF0000"/>
                </a:solidFill>
                <a:ea typeface="ＭＳ Ｐゴシック" panose="020B0600070205080204" pitchFamily="34" charset="-128"/>
              </a:rPr>
              <a:t>Mutualism:</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Both organisms benefit.</a:t>
            </a:r>
            <a:br>
              <a:rPr lang="en-US" altLang="en-US" dirty="0" smtClean="0">
                <a:solidFill>
                  <a:schemeClr val="tx1">
                    <a:lumMod val="75000"/>
                    <a:lumOff val="25000"/>
                  </a:schemeClr>
                </a:solidFill>
                <a:ea typeface="ＭＳ Ｐゴシック" panose="020B0600070205080204" pitchFamily="34" charset="-128"/>
              </a:rPr>
            </a:br>
            <a:endParaRPr lang="en-US" altLang="en-US" dirty="0" smtClean="0">
              <a:solidFill>
                <a:schemeClr val="tx1">
                  <a:lumMod val="75000"/>
                  <a:lumOff val="25000"/>
                </a:schemeClr>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ttp://www.physicalgeography.net/fundamentals/images/bee_fl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668338"/>
            <a:ext cx="7304088"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304800"/>
            <a:ext cx="7467600" cy="3657600"/>
          </a:xfrm>
        </p:spPr>
        <p:txBody>
          <a:bodyPr/>
          <a:lstStyle/>
          <a:p>
            <a:pPr fontAlgn="auto">
              <a:spcAft>
                <a:spcPts val="0"/>
              </a:spcAft>
              <a:defRPr/>
            </a:pPr>
            <a:r>
              <a:rPr lang="en-US" altLang="en-US" dirty="0" smtClean="0">
                <a:solidFill>
                  <a:schemeClr val="tx1">
                    <a:lumMod val="75000"/>
                    <a:lumOff val="25000"/>
                  </a:schemeClr>
                </a:solidFill>
                <a:ea typeface="ＭＳ Ｐゴシック" panose="020B0600070205080204" pitchFamily="34" charset="-128"/>
              </a:rPr>
              <a:t>4) </a:t>
            </a:r>
            <a:r>
              <a:rPr lang="en-US" altLang="en-US" b="1" u="sng" dirty="0" smtClean="0">
                <a:solidFill>
                  <a:srgbClr val="FF0000"/>
                </a:solidFill>
                <a:ea typeface="ＭＳ Ｐゴシック" panose="020B0600070205080204" pitchFamily="34" charset="-128"/>
              </a:rPr>
              <a:t>Commensalism:</a:t>
            </a: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
            </a:r>
            <a:br>
              <a:rPr lang="en-US" altLang="en-US" dirty="0" smtClean="0">
                <a:solidFill>
                  <a:schemeClr val="tx1">
                    <a:lumMod val="75000"/>
                    <a:lumOff val="25000"/>
                  </a:schemeClr>
                </a:solidFill>
                <a:ea typeface="ＭＳ Ｐゴシック" panose="020B0600070205080204" pitchFamily="34" charset="-128"/>
              </a:rPr>
            </a:br>
            <a:r>
              <a:rPr lang="en-US" altLang="en-US" dirty="0" smtClean="0">
                <a:solidFill>
                  <a:schemeClr val="tx1">
                    <a:lumMod val="75000"/>
                    <a:lumOff val="25000"/>
                  </a:schemeClr>
                </a:solidFill>
                <a:ea typeface="ＭＳ Ｐゴシック" panose="020B0600070205080204" pitchFamily="34" charset="-128"/>
              </a:rPr>
              <a:t>One being benefits and the other neither benefits nor is harmed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3334</TotalTime>
  <Words>864</Words>
  <Application>Microsoft Office PowerPoint</Application>
  <PresentationFormat>On-screen Show (4:3)</PresentationFormat>
  <Paragraphs>140</Paragraphs>
  <Slides>45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Times New Roman</vt:lpstr>
      <vt:lpstr>Arial</vt:lpstr>
      <vt:lpstr>Calibri Light</vt:lpstr>
      <vt:lpstr>Calibri</vt:lpstr>
      <vt:lpstr>ＭＳ Ｐゴシック</vt:lpstr>
      <vt:lpstr>Palatino</vt:lpstr>
      <vt:lpstr>Wingdings</vt:lpstr>
      <vt:lpstr>Retrospect</vt:lpstr>
      <vt:lpstr> Laboratory Procedures Introduction to Parasitology </vt:lpstr>
      <vt:lpstr> Symbiosis: living together   There are 5 types of symbiotic  relationships  </vt:lpstr>
      <vt:lpstr>1)  Predator/prey  This is a short term relationship where one being benefits at the expense of the other.</vt:lpstr>
      <vt:lpstr>PowerPoint Presentation</vt:lpstr>
      <vt:lpstr>2) Phoresis:  The smaller member of the relationship is mechanically carried about by the larger.</vt:lpstr>
      <vt:lpstr>PowerPoint Presentation</vt:lpstr>
      <vt:lpstr>3)  Mutualism:  Both organisms benefit. </vt:lpstr>
      <vt:lpstr>PowerPoint Presentation</vt:lpstr>
      <vt:lpstr>4) Commensalism:  One being benefits and the other neither benefits nor is harmed</vt:lpstr>
      <vt:lpstr>PowerPoint Presentation</vt:lpstr>
      <vt:lpstr>5)  Parasitism:  An association exists between two organisms of different species in which one member lives on or in the other member and may cause harm.</vt:lpstr>
      <vt:lpstr>So What is a Parasite?</vt:lpstr>
      <vt:lpstr>    Infection vs. Infestation: </vt:lpstr>
      <vt:lpstr>Ectoparasite:  The parasite lives outside/on the body of the host.</vt:lpstr>
      <vt:lpstr>Endoparasite:  The parasite lives within the body of the host</vt:lpstr>
      <vt:lpstr>How is the Host Affected?</vt:lpstr>
      <vt:lpstr>Classifications of Parasitism</vt:lpstr>
      <vt:lpstr>Erratic or Aberrant parasite:  When a parasite wanders from its usual site of infection into an organ or location in which it doesn’t normally live.</vt:lpstr>
      <vt:lpstr>Aberrant Parasites</vt:lpstr>
      <vt:lpstr>Incidental Parasite:  When a parasite occurs in a host that it normally does not live.</vt:lpstr>
      <vt:lpstr>Obligatory Parasite:  A parasite that must lead a parasitic existence. These are not capable of leading a free living existence </vt:lpstr>
      <vt:lpstr>Periodic Parasite:  A parasite that does not have to live on or in a host but must make short frequent visits to obtain nourishment.</vt:lpstr>
      <vt:lpstr>Pseudoparasite:  Living creatures or objects that are not parasites but may be mistaken for parasites</vt:lpstr>
      <vt:lpstr>Definitive host:  The host that harbors the adult, sexual or mature stages of the parasite.</vt:lpstr>
      <vt:lpstr>Intermediate Host:  The host that harbors the larval, juvenile, immature or asexual stages of the parasite.</vt:lpstr>
      <vt:lpstr>Each parasite has its own Life Cycle.  This is the development of the parasite through its various life stages.    </vt:lpstr>
      <vt:lpstr>Life Cycles and Transmission of Parasites</vt:lpstr>
      <vt:lpstr>Direct Life Cycle</vt:lpstr>
      <vt:lpstr>Indirect Life Cycle</vt:lpstr>
      <vt:lpstr>Transport Hosts</vt:lpstr>
      <vt:lpstr>Migration</vt:lpstr>
      <vt:lpstr>Somatic/Tracheal Migration</vt:lpstr>
      <vt:lpstr>Zoonoses</vt:lpstr>
      <vt:lpstr>Prepatent Period</vt:lpstr>
      <vt:lpstr>Incubation Period</vt:lpstr>
      <vt:lpstr>Major Classes of Parasites</vt:lpstr>
      <vt:lpstr>Helminths</vt:lpstr>
      <vt:lpstr>Nematodes</vt:lpstr>
      <vt:lpstr>Tapeworms</vt:lpstr>
      <vt:lpstr>Flukes</vt:lpstr>
      <vt:lpstr>Fasciola hepatica</vt:lpstr>
      <vt:lpstr>Arthropods</vt:lpstr>
      <vt:lpstr>Insects</vt:lpstr>
      <vt:lpstr>Arachnids</vt:lpstr>
      <vt:lpstr>Protozoa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Symbiosis: living together  There are 5 types of symbiotic relationships</dc:title>
  <dc:creator>Medina Regalia</dc:creator>
  <cp:lastModifiedBy>Medina Regalia</cp:lastModifiedBy>
  <cp:revision>41</cp:revision>
  <dcterms:created xsi:type="dcterms:W3CDTF">2012-01-04T20:07:13Z</dcterms:created>
  <dcterms:modified xsi:type="dcterms:W3CDTF">2017-08-30T11:31:08Z</dcterms:modified>
</cp:coreProperties>
</file>