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55"/>
  </p:notes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2" r:id="rId9"/>
    <p:sldId id="261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90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93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301" r:id="rId42"/>
    <p:sldId id="302" r:id="rId43"/>
    <p:sldId id="303" r:id="rId44"/>
    <p:sldId id="304" r:id="rId45"/>
    <p:sldId id="305" r:id="rId46"/>
    <p:sldId id="306" r:id="rId47"/>
    <p:sldId id="307" r:id="rId48"/>
    <p:sldId id="308" r:id="rId49"/>
    <p:sldId id="310" r:id="rId50"/>
    <p:sldId id="311" r:id="rId51"/>
    <p:sldId id="312" r:id="rId52"/>
    <p:sldId id="314" r:id="rId53"/>
    <p:sldId id="313" r:id="rId5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71757" autoAdjust="0"/>
  </p:normalViewPr>
  <p:slideViewPr>
    <p:cSldViewPr snapToGrid="0">
      <p:cViewPr varScale="1">
        <p:scale>
          <a:sx n="52" d="100"/>
          <a:sy n="52" d="100"/>
        </p:scale>
        <p:origin x="12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3E7A74-B7D4-46EF-B6B4-BE1C4F77795E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6BD0EF-887B-41A1-986A-C7DA10728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834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study of the microscopic appearance of cells, especially for the diagnosis of abnormalities and malignancies.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BD0EF-887B-41A1-986A-C7DA10728F9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672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softer the tissue, the smaller the needle and syringe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BD0EF-887B-41A1-986A-C7DA10728F9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6961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4 mm</a:t>
            </a:r>
          </a:p>
          <a:p>
            <a:r>
              <a:rPr lang="en-US" dirty="0"/>
              <a:t>6 or 8 mm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Local anesthetic required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BD0EF-887B-41A1-986A-C7DA10728F9B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2641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Abdominocentesis</a:t>
            </a:r>
          </a:p>
          <a:p>
            <a:r>
              <a:rPr lang="en-US" dirty="0"/>
              <a:t>Thoracocentesis</a:t>
            </a:r>
          </a:p>
          <a:p>
            <a:r>
              <a:rPr lang="en-US" dirty="0"/>
              <a:t>Cystocentesis</a:t>
            </a:r>
          </a:p>
          <a:p>
            <a:r>
              <a:rPr lang="en-US" dirty="0"/>
              <a:t>Arthrocentesis</a:t>
            </a:r>
          </a:p>
          <a:p>
            <a:r>
              <a:rPr lang="en-US" dirty="0"/>
              <a:t>EDTA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BD0EF-887B-41A1-986A-C7DA10728F9B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9117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Color and turbidity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BD0EF-887B-41A1-986A-C7DA10728F9B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6701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anesthetized</a:t>
            </a:r>
          </a:p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BD0EF-887B-41A1-986A-C7DA10728F9B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7655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95% methanol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2 to 5 minutes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BD0EF-887B-41A1-986A-C7DA10728F9B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5659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>
              <a:spcBef>
                <a:spcPts val="0"/>
              </a:spcBef>
            </a:pPr>
            <a:r>
              <a:rPr lang="en-US" sz="2600" dirty="0"/>
              <a:t>Wright</a:t>
            </a:r>
          </a:p>
          <a:p>
            <a:pPr lvl="1">
              <a:spcBef>
                <a:spcPts val="0"/>
              </a:spcBef>
            </a:pPr>
            <a:r>
              <a:rPr lang="en-US" sz="2600" dirty="0"/>
              <a:t>Giemsa</a:t>
            </a:r>
          </a:p>
          <a:p>
            <a:pPr lvl="1">
              <a:spcBef>
                <a:spcPts val="0"/>
              </a:spcBef>
            </a:pPr>
            <a:r>
              <a:rPr lang="en-US" sz="2600" dirty="0"/>
              <a:t>Diff-</a:t>
            </a:r>
            <a:r>
              <a:rPr lang="en-US" sz="2600" dirty="0" err="1"/>
              <a:t>Quik</a:t>
            </a:r>
            <a:endParaRPr lang="en-US" sz="2600" dirty="0"/>
          </a:p>
          <a:p>
            <a:pPr lvl="1">
              <a:spcBef>
                <a:spcPts val="0"/>
              </a:spcBef>
            </a:pPr>
            <a:r>
              <a:rPr lang="en-US" sz="2600" dirty="0" err="1"/>
              <a:t>DipStat</a:t>
            </a:r>
            <a:endParaRPr lang="en-US" sz="26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BD0EF-887B-41A1-986A-C7DA10728F9B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1236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Swab</a:t>
            </a:r>
          </a:p>
          <a:p>
            <a:r>
              <a:rPr lang="en-US" dirty="0"/>
              <a:t>Scrape</a:t>
            </a:r>
          </a:p>
          <a:p>
            <a:r>
              <a:rPr lang="en-US" dirty="0"/>
              <a:t>Imprint technique</a:t>
            </a:r>
          </a:p>
          <a:p>
            <a:r>
              <a:rPr lang="en-US" dirty="0"/>
              <a:t>Fine needle biopsy</a:t>
            </a:r>
          </a:p>
          <a:p>
            <a:r>
              <a:rPr lang="en-US" dirty="0" err="1"/>
              <a:t>Centesis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BD0EF-887B-41A1-986A-C7DA10728F9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0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Can damage cells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BD0EF-887B-41A1-986A-C7DA10728F9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8614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Heat</a:t>
            </a:r>
          </a:p>
          <a:p>
            <a:r>
              <a:rPr lang="en-US" dirty="0"/>
              <a:t>Lighter</a:t>
            </a:r>
          </a:p>
          <a:p>
            <a:r>
              <a:rPr lang="en-US" dirty="0"/>
              <a:t>This is the only test you can do this 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BD0EF-887B-41A1-986A-C7DA10728F9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7912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Collection of many cells from firm lesions</a:t>
            </a:r>
          </a:p>
          <a:p>
            <a:r>
              <a:rPr lang="en-US" dirty="0"/>
              <a:t>More difficult to collect</a:t>
            </a:r>
          </a:p>
          <a:p>
            <a:r>
              <a:rPr lang="en-US" dirty="0"/>
              <a:t>Only collects superficial cells</a:t>
            </a:r>
          </a:p>
          <a:p>
            <a:r>
              <a:rPr lang="en-US" dirty="0"/>
              <a:t>May reflect only a secondary bacterial infection or inflammation, but may hinder diagnosis of </a:t>
            </a:r>
            <a:r>
              <a:rPr lang="en-US" dirty="0" err="1"/>
              <a:t>neoplasias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BD0EF-887B-41A1-986A-C7DA10728F9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8548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Few cells collected</a:t>
            </a:r>
          </a:p>
          <a:p>
            <a:r>
              <a:rPr lang="en-US" dirty="0"/>
              <a:t>Large amount of contamination</a:t>
            </a:r>
          </a:p>
          <a:p>
            <a:r>
              <a:rPr lang="en-US" dirty="0"/>
              <a:t>Only reflect secondary bacterial infections or inflammations</a:t>
            </a:r>
          </a:p>
          <a:p>
            <a:r>
              <a:rPr lang="en-US" dirty="0"/>
              <a:t>Hinders neoplasia diagnosis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BD0EF-887B-41A1-986A-C7DA10728F9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4761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Middle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BD0EF-887B-41A1-986A-C7DA10728F9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425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Lymph nodes</a:t>
            </a:r>
          </a:p>
          <a:p>
            <a:r>
              <a:rPr lang="en-US" dirty="0"/>
              <a:t>Nodular lesions</a:t>
            </a:r>
          </a:p>
          <a:p>
            <a:r>
              <a:rPr lang="en-US" dirty="0"/>
              <a:t>Internal organs </a:t>
            </a:r>
          </a:p>
          <a:p>
            <a:endParaRPr lang="en-US" dirty="0"/>
          </a:p>
          <a:p>
            <a:r>
              <a:rPr lang="en-US" dirty="0"/>
              <a:t>Avoids superficial contamination from cutaneous lesions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BD0EF-887B-41A1-986A-C7DA10728F9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8704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Peritoneal</a:t>
            </a:r>
          </a:p>
          <a:p>
            <a:r>
              <a:rPr lang="en-US" dirty="0"/>
              <a:t>Thoracic</a:t>
            </a:r>
          </a:p>
          <a:p>
            <a:r>
              <a:rPr lang="en-US" dirty="0"/>
              <a:t>Joints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BD0EF-887B-41A1-986A-C7DA10728F9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517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78B89-A824-4045-989C-2438AF2F53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Cytology Tests – Types &amp; Preparation Techniques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653F42-C022-414A-93D1-7C4078A681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214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5580E86-98F2-4E1C-8657-ABC0DA8436A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0008" r="34697" b="-1"/>
          <a:stretch/>
        </p:blipFill>
        <p:spPr>
          <a:xfrm>
            <a:off x="7818120" y="758952"/>
            <a:ext cx="3617432" cy="533095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EF4CB6D-E630-43FE-8326-30966BDC4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 dirty="0"/>
              <a:t>Scrapings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243C68-A876-4823-ADB0-6912770908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2133" y="864107"/>
            <a:ext cx="3933025" cy="575682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Smears of scrapings may be made from tissues collected during necropsy, surgery, or from external lesions on the animal.</a:t>
            </a:r>
          </a:p>
          <a:p>
            <a:pPr>
              <a:lnSpc>
                <a:spcPct val="100000"/>
              </a:lnSpc>
            </a:pPr>
            <a:r>
              <a:rPr lang="en-US" dirty="0"/>
              <a:t>Advantages? Collection of many cells from firm lesions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r>
              <a:rPr lang="en-US" dirty="0"/>
              <a:t>Disadvantages? More difficult to collect</a:t>
            </a:r>
          </a:p>
          <a:p>
            <a:r>
              <a:rPr lang="en-US" dirty="0"/>
              <a:t>Only collects superficial cells</a:t>
            </a:r>
          </a:p>
          <a:p>
            <a:r>
              <a:rPr lang="en-US" dirty="0"/>
              <a:t>May reflect only a secondary bacterial infection or inflammation, but may hinder diagnosis of </a:t>
            </a:r>
            <a:r>
              <a:rPr lang="en-US" dirty="0" err="1"/>
              <a:t>neoplasias</a:t>
            </a:r>
            <a:endParaRPr lang="en-US" dirty="0"/>
          </a:p>
          <a:p>
            <a:pPr>
              <a:lnSpc>
                <a:spcPct val="1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3867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FD3F1-5EFC-47AC-B758-0A2A8FE65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B01174-2437-417A-88EE-563467062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656082"/>
            <a:ext cx="7315200" cy="553669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Impression smears may be prepared from an external lesion or from a tissue removed during surgery or necropsy</a:t>
            </a:r>
          </a:p>
          <a:p>
            <a:pPr>
              <a:lnSpc>
                <a:spcPct val="150000"/>
              </a:lnSpc>
            </a:pPr>
            <a:r>
              <a:rPr lang="en-US" dirty="0"/>
              <a:t>This technique is the easiest to collect and requires minimal restraint</a:t>
            </a:r>
          </a:p>
          <a:p>
            <a:r>
              <a:rPr lang="en-US" dirty="0"/>
              <a:t>Disadvantages? Few cells collected</a:t>
            </a:r>
          </a:p>
          <a:p>
            <a:r>
              <a:rPr lang="en-US" dirty="0"/>
              <a:t>Large amount of contamination</a:t>
            </a:r>
          </a:p>
          <a:p>
            <a:r>
              <a:rPr lang="en-US" dirty="0"/>
              <a:t>Only reflect secondary bacterial infections or inflammations</a:t>
            </a:r>
          </a:p>
          <a:p>
            <a:r>
              <a:rPr lang="en-US" dirty="0"/>
              <a:t>Hinders neoplasia diagnosis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7424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indoor, animal, mammal&#10;&#10;Description generated with very high confidence">
            <a:extLst>
              <a:ext uri="{FF2B5EF4-FFF2-40B4-BE49-F238E27FC236}">
                <a16:creationId xmlns:a16="http://schemas.microsoft.com/office/drawing/2014/main" id="{23479DB8-21A9-421B-BF69-D72D7D49104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968" r="34205"/>
          <a:stretch/>
        </p:blipFill>
        <p:spPr>
          <a:xfrm>
            <a:off x="7818120" y="758952"/>
            <a:ext cx="3617432" cy="533095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FC21528-2A5E-4A75-8214-2C635825D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 dirty="0"/>
              <a:t>Imprints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872CAD-86F1-458C-BA0D-DA5AE799D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867" y="864108"/>
            <a:ext cx="4119291" cy="5120640"/>
          </a:xfrm>
        </p:spPr>
        <p:txBody>
          <a:bodyPr>
            <a:noAutofit/>
          </a:bodyPr>
          <a:lstStyle/>
          <a:p>
            <a:r>
              <a:rPr lang="en-US" sz="2400" dirty="0"/>
              <a:t>If collected from surgery or necropsy</a:t>
            </a:r>
          </a:p>
          <a:p>
            <a:pPr lvl="1"/>
            <a:r>
              <a:rPr lang="en-US" sz="2400" dirty="0"/>
              <a:t>Blood and tissue should be removed by blotting (excessive blood and fluid will skew results)</a:t>
            </a:r>
          </a:p>
          <a:p>
            <a:pPr lvl="1"/>
            <a:r>
              <a:rPr lang="en-US" sz="2400" dirty="0"/>
              <a:t>If there is a delay in imprinting, use a scalpel blade to expose fresh surface of wound</a:t>
            </a:r>
          </a:p>
          <a:p>
            <a:pPr lvl="1"/>
            <a:r>
              <a:rPr lang="en-US" sz="2400" dirty="0"/>
              <a:t>Touch tissue to the middle of the slide</a:t>
            </a:r>
          </a:p>
          <a:p>
            <a:pPr lvl="1"/>
            <a:r>
              <a:rPr lang="en-US" sz="2400" dirty="0"/>
              <a:t>Several slides should be made if special staining is required </a:t>
            </a:r>
          </a:p>
        </p:txBody>
      </p:sp>
    </p:spTree>
    <p:extLst>
      <p:ext uri="{BB962C8B-B14F-4D97-AF65-F5344CB8AC3E}">
        <p14:creationId xmlns:p14="http://schemas.microsoft.com/office/powerpoint/2010/main" val="24182197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B3875682-0790-427D-9A23-4B7265F0FA5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EDE4AAE-4785-4EA7-95DB-45200F5B809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0F2F231C-9E36-40B0-A4AD-D3AD1E81F06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C80E3FC-06A2-4801-8281-7E4E063B73F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61999"/>
            <a:ext cx="4642228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554E15C-DA50-4F0F-A416-E3B088C75711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993D2C4-33A7-4A1E-B168-F4C7A6922AE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08840" y="758952"/>
            <a:ext cx="2079069" cy="23442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A66981E-645D-4036-BB9A-5E14E16438F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7463" y="4080912"/>
            <a:ext cx="2157385" cy="20089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close up of a piece of paper&#10;&#10;Description generated with high confidence">
            <a:extLst>
              <a:ext uri="{FF2B5EF4-FFF2-40B4-BE49-F238E27FC236}">
                <a16:creationId xmlns:a16="http://schemas.microsoft.com/office/drawing/2014/main" id="{360D28C9-BC5C-4152-A027-F6E89EC03E4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926" r="-1" b="-1"/>
          <a:stretch/>
        </p:blipFill>
        <p:spPr>
          <a:xfrm>
            <a:off x="7460907" y="3264090"/>
            <a:ext cx="4027002" cy="3593910"/>
          </a:xfrm>
          <a:prstGeom prst="rect">
            <a:avLst/>
          </a:prstGeom>
        </p:spPr>
      </p:pic>
      <p:pic>
        <p:nvPicPr>
          <p:cNvPr id="5" name="Content Placeholder 4" descr="A close up of a piece of paper&#10;&#10;Description generated with high confidence">
            <a:extLst>
              <a:ext uri="{FF2B5EF4-FFF2-40B4-BE49-F238E27FC236}">
                <a16:creationId xmlns:a16="http://schemas.microsoft.com/office/drawing/2014/main" id="{7EAF500D-A277-48AE-A1CF-7941FE809E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41761" r="1" b="1"/>
          <a:stretch/>
        </p:blipFill>
        <p:spPr>
          <a:xfrm>
            <a:off x="5137460" y="10"/>
            <a:ext cx="4113440" cy="3920034"/>
          </a:xfrm>
          <a:custGeom>
            <a:avLst/>
            <a:gdLst>
              <a:gd name="connsiteX0" fmla="*/ 0 w 4113440"/>
              <a:gd name="connsiteY0" fmla="*/ 0 h 3920044"/>
              <a:gd name="connsiteX1" fmla="*/ 4113440 w 4113440"/>
              <a:gd name="connsiteY1" fmla="*/ 0 h 3920044"/>
              <a:gd name="connsiteX2" fmla="*/ 4113440 w 4113440"/>
              <a:gd name="connsiteY2" fmla="*/ 3103224 h 3920044"/>
              <a:gd name="connsiteX3" fmla="*/ 2157388 w 4113440"/>
              <a:gd name="connsiteY3" fmla="*/ 3103224 h 3920044"/>
              <a:gd name="connsiteX4" fmla="*/ 2157388 w 4113440"/>
              <a:gd name="connsiteY4" fmla="*/ 3920044 h 3920044"/>
              <a:gd name="connsiteX5" fmla="*/ 0 w 4113440"/>
              <a:gd name="connsiteY5" fmla="*/ 3920044 h 3920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113440" h="3920044">
                <a:moveTo>
                  <a:pt x="0" y="0"/>
                </a:moveTo>
                <a:lnTo>
                  <a:pt x="4113440" y="0"/>
                </a:lnTo>
                <a:lnTo>
                  <a:pt x="4113440" y="3103224"/>
                </a:lnTo>
                <a:lnTo>
                  <a:pt x="2157388" y="3103224"/>
                </a:lnTo>
                <a:lnTo>
                  <a:pt x="2157388" y="3920044"/>
                </a:lnTo>
                <a:lnTo>
                  <a:pt x="0" y="3920044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B25BCAB-A9BB-4103-9233-CF0B75202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128" y="1298448"/>
            <a:ext cx="3843409" cy="325526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900" spc="-100" dirty="0"/>
              <a:t>Imprints</a:t>
            </a:r>
          </a:p>
        </p:txBody>
      </p:sp>
    </p:spTree>
    <p:extLst>
      <p:ext uri="{BB962C8B-B14F-4D97-AF65-F5344CB8AC3E}">
        <p14:creationId xmlns:p14="http://schemas.microsoft.com/office/powerpoint/2010/main" val="1163508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mammal, animal, person, indoor&#10;&#10;Description generated with very high confidence">
            <a:extLst>
              <a:ext uri="{FF2B5EF4-FFF2-40B4-BE49-F238E27FC236}">
                <a16:creationId xmlns:a16="http://schemas.microsoft.com/office/drawing/2014/main" id="{CA9021AC-F113-4A05-8824-6C57B0A2D72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1026" r="23510" b="2"/>
          <a:stretch/>
        </p:blipFill>
        <p:spPr>
          <a:xfrm>
            <a:off x="7818120" y="758952"/>
            <a:ext cx="3617432" cy="533095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A520933-D6F0-47A2-B296-41AD044A8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 dirty="0"/>
              <a:t>Fine Needle Biopsy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774F50-A35D-4F2A-83A3-A2A8239A74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6315" y="864108"/>
            <a:ext cx="3585891" cy="5120640"/>
          </a:xfrm>
        </p:spPr>
        <p:txBody>
          <a:bodyPr>
            <a:noAutofit/>
          </a:bodyPr>
          <a:lstStyle/>
          <a:p>
            <a:r>
              <a:rPr lang="en-US" sz="2400" dirty="0"/>
              <a:t>These are samples collected from masses including</a:t>
            </a:r>
          </a:p>
          <a:p>
            <a:r>
              <a:rPr lang="en-US" sz="2400" dirty="0"/>
              <a:t>Lymph nodes</a:t>
            </a:r>
          </a:p>
          <a:p>
            <a:r>
              <a:rPr lang="en-US" sz="2400" dirty="0"/>
              <a:t>Nodular lesions</a:t>
            </a:r>
          </a:p>
          <a:p>
            <a:r>
              <a:rPr lang="en-US" sz="2400" dirty="0"/>
              <a:t>Internal organs </a:t>
            </a:r>
          </a:p>
          <a:p>
            <a:endParaRPr lang="en-US" sz="2400" dirty="0"/>
          </a:p>
          <a:p>
            <a:r>
              <a:rPr lang="en-US" sz="2400" dirty="0"/>
              <a:t>Why is this beneficial?</a:t>
            </a:r>
          </a:p>
          <a:p>
            <a:r>
              <a:rPr lang="en-US" sz="2400" dirty="0"/>
              <a:t>Avoids superficial contamination from cutaneous lesions</a:t>
            </a:r>
          </a:p>
          <a:p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151762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FB35E-332A-4C7A-9013-CC951E72E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Fine Needle Biopsy (FNB/FNA)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ACCCF-7965-4CE8-B285-FD63F7BC31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u="sng" dirty="0"/>
              <a:t>Preparation of the site: </a:t>
            </a:r>
          </a:p>
          <a:p>
            <a:pPr lvl="1"/>
            <a:r>
              <a:rPr lang="en-US" sz="2800" dirty="0"/>
              <a:t>Surgical preparation is required if you are doing microbiologic testing, which means, collected from a body cavity	</a:t>
            </a:r>
          </a:p>
          <a:p>
            <a:r>
              <a:rPr lang="en-US" dirty="0"/>
              <a:t>Peritoneal</a:t>
            </a:r>
          </a:p>
          <a:p>
            <a:r>
              <a:rPr lang="en-US" dirty="0"/>
              <a:t>Thoracic</a:t>
            </a:r>
          </a:p>
          <a:p>
            <a:r>
              <a:rPr lang="en-US" dirty="0"/>
              <a:t>Joints </a:t>
            </a:r>
          </a:p>
          <a:p>
            <a:pPr lvl="2"/>
            <a:endParaRPr lang="en-US" sz="2400" dirty="0"/>
          </a:p>
          <a:p>
            <a:pPr lvl="1"/>
            <a:r>
              <a:rPr lang="en-US" sz="2800" dirty="0"/>
              <a:t>If this is not the case, an alcohol preparation similar to vaccination or venous puncture will suffice </a:t>
            </a:r>
          </a:p>
        </p:txBody>
      </p:sp>
    </p:spTree>
    <p:extLst>
      <p:ext uri="{BB962C8B-B14F-4D97-AF65-F5344CB8AC3E}">
        <p14:creationId xmlns:p14="http://schemas.microsoft.com/office/powerpoint/2010/main" val="280426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8DCCF-13A5-4A2D-B918-F675019F3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Fine Needle Biopsy (FNB/FNA)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226AF-6DA2-4B42-B15F-B09927823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2133" y="864108"/>
            <a:ext cx="7662335" cy="512064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 u="sng" dirty="0"/>
              <a:t>Supplies</a:t>
            </a:r>
          </a:p>
          <a:p>
            <a:pPr lvl="1">
              <a:lnSpc>
                <a:spcPct val="150000"/>
              </a:lnSpc>
            </a:pPr>
            <a:r>
              <a:rPr lang="en-US" sz="2400" dirty="0"/>
              <a:t>21- to 25- gauge needle</a:t>
            </a:r>
          </a:p>
          <a:p>
            <a:pPr lvl="1">
              <a:lnSpc>
                <a:spcPct val="150000"/>
              </a:lnSpc>
            </a:pPr>
            <a:r>
              <a:rPr lang="en-US" sz="2400" dirty="0"/>
              <a:t>3- to 20- mL syringe</a:t>
            </a:r>
          </a:p>
          <a:p>
            <a:pPr lvl="1">
              <a:lnSpc>
                <a:spcPct val="150000"/>
              </a:lnSpc>
            </a:pPr>
            <a:r>
              <a:rPr lang="en-US" sz="2400" dirty="0"/>
              <a:t>NOTE:  The softer the tissue, the smaller the needle and syringe</a:t>
            </a:r>
          </a:p>
          <a:p>
            <a:pPr lvl="1">
              <a:lnSpc>
                <a:spcPct val="150000"/>
              </a:lnSpc>
            </a:pPr>
            <a:r>
              <a:rPr lang="en-US" sz="2400" dirty="0"/>
              <a:t>If larger needles are used, tissue cores tend to be aspirated</a:t>
            </a:r>
          </a:p>
          <a:p>
            <a:pPr lvl="2">
              <a:lnSpc>
                <a:spcPct val="150000"/>
              </a:lnSpc>
            </a:pPr>
            <a:r>
              <a:rPr lang="en-US" sz="2400" dirty="0"/>
              <a:t>Poor yield of free cells</a:t>
            </a:r>
          </a:p>
          <a:p>
            <a:pPr lvl="2">
              <a:lnSpc>
                <a:spcPct val="150000"/>
              </a:lnSpc>
            </a:pPr>
            <a:r>
              <a:rPr lang="en-US" sz="2400" dirty="0"/>
              <a:t>Greater blood contamination </a:t>
            </a:r>
          </a:p>
          <a:p>
            <a:pPr lvl="1">
              <a:lnSpc>
                <a:spcPct val="15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174634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92EAE-B029-4D6A-A721-0D30DFC5C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Fine Needle Biopsy (FNB/FNA)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3A79D-C25F-4876-92EB-34DDB488B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0533" y="423333"/>
            <a:ext cx="8331200" cy="62822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u="sng" dirty="0"/>
              <a:t>Aspiration Procedure</a:t>
            </a:r>
          </a:p>
          <a:p>
            <a:pPr marL="845820" lvl="1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Hold the mass firmly to aid in penetration and to control direction of the needle</a:t>
            </a:r>
          </a:p>
          <a:p>
            <a:pPr marL="845820" lvl="1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The needle, with syringe attached, is introduced into the center of the mass</a:t>
            </a:r>
          </a:p>
          <a:p>
            <a:pPr marL="845820" lvl="1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Draw back the plunger until about ¾ of the volume of the syringe</a:t>
            </a:r>
          </a:p>
          <a:p>
            <a:pPr marL="845820" lvl="1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Redirect the needle to collect sample regions of the mass – maintaining negative pressure</a:t>
            </a:r>
          </a:p>
          <a:p>
            <a:pPr marL="845820" lvl="1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YOU MAY NOT SEE ANYTHING IN THE SYRINGE</a:t>
            </a:r>
          </a:p>
          <a:p>
            <a:pPr marL="845820" lvl="1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Remove from mass after removing negative pressure and removing the needle from the syringe</a:t>
            </a:r>
          </a:p>
          <a:p>
            <a:pPr marL="845820" lvl="1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Draw air into the syringe and replace the needle</a:t>
            </a:r>
          </a:p>
          <a:p>
            <a:pPr marL="845820" lvl="1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Expel needle contents onto slide</a:t>
            </a:r>
          </a:p>
          <a:p>
            <a:pPr marL="845820" lvl="1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Several preparations should be made if possible </a:t>
            </a:r>
          </a:p>
        </p:txBody>
      </p:sp>
    </p:spTree>
    <p:extLst>
      <p:ext uri="{BB962C8B-B14F-4D97-AF65-F5344CB8AC3E}">
        <p14:creationId xmlns:p14="http://schemas.microsoft.com/office/powerpoint/2010/main" val="22755384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ABBB681-F4D2-40F2-ACC3-DE0B4B4880E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1590"/>
            <a:ext cx="12192000" cy="6858000"/>
          </a:xfrm>
          <a:prstGeom prst="rect">
            <a:avLst/>
          </a:prstGeom>
          <a:solidFill>
            <a:srgbClr val="6244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9388ED0-1FEF-4E11-B488-BD661D1AC1A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58470"/>
            <a:ext cx="11237976" cy="589788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close up of text on a white background&#10;&#10;Description generated with very high confidence">
            <a:extLst>
              <a:ext uri="{FF2B5EF4-FFF2-40B4-BE49-F238E27FC236}">
                <a16:creationId xmlns:a16="http://schemas.microsoft.com/office/drawing/2014/main" id="{94960DEF-59E8-4C60-9F96-BD036ACEDE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61199" y="771434"/>
            <a:ext cx="7069602" cy="527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7319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C2F01-FDF8-451A-99A9-5FF96B6EF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Nonaspirate</a:t>
            </a:r>
            <a:r>
              <a:rPr lang="en-US" dirty="0"/>
              <a:t> Technique (Capillary Technique, Stab Technique)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24879E-F663-4BA1-9C28-E0FC866EE6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321733"/>
            <a:ext cx="7730065" cy="6163733"/>
          </a:xfrm>
        </p:spPr>
        <p:txBody>
          <a:bodyPr>
            <a:normAutofit/>
          </a:bodyPr>
          <a:lstStyle/>
          <a:p>
            <a:r>
              <a:rPr lang="en-US" sz="2800" dirty="0"/>
              <a:t>Easier to perform than an FNA</a:t>
            </a:r>
          </a:p>
          <a:p>
            <a:r>
              <a:rPr lang="en-US" sz="2800" dirty="0"/>
              <a:t>There is NO redirecting the needle or pulling back the plunger</a:t>
            </a:r>
          </a:p>
          <a:p>
            <a:r>
              <a:rPr lang="en-US" sz="2800" dirty="0"/>
              <a:t>Simply hold the mass firmly to help direct the needle</a:t>
            </a:r>
          </a:p>
          <a:p>
            <a:r>
              <a:rPr lang="en-US" sz="2800" dirty="0"/>
              <a:t>Using a 22-gauge needle, leave the syringe attached to help handle the needle</a:t>
            </a:r>
          </a:p>
          <a:p>
            <a:r>
              <a:rPr lang="en-US" sz="2800" dirty="0"/>
              <a:t>Move needle rapidly back and forth (5-6 times along the same tract)</a:t>
            </a:r>
          </a:p>
          <a:p>
            <a:r>
              <a:rPr lang="en-US" sz="2800" dirty="0"/>
              <a:t>Sample is collected by shearing and capillary action</a:t>
            </a:r>
          </a:p>
          <a:p>
            <a:r>
              <a:rPr lang="en-US" sz="2800" dirty="0"/>
              <a:t>When complete, rapidly expel the material on the slide with your syringe. </a:t>
            </a:r>
          </a:p>
        </p:txBody>
      </p:sp>
    </p:spTree>
    <p:extLst>
      <p:ext uri="{BB962C8B-B14F-4D97-AF65-F5344CB8AC3E}">
        <p14:creationId xmlns:p14="http://schemas.microsoft.com/office/powerpoint/2010/main" val="1002138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8B5FD-6D7B-486E-B7B5-8D3BE88F7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Collection and Handling</a:t>
            </a:r>
          </a:p>
        </p:txBody>
      </p:sp>
      <p:pic>
        <p:nvPicPr>
          <p:cNvPr id="5" name="Content Placeholder 4" descr="A person holding a dog&#10;&#10;Description generated with high confidence">
            <a:extLst>
              <a:ext uri="{FF2B5EF4-FFF2-40B4-BE49-F238E27FC236}">
                <a16:creationId xmlns:a16="http://schemas.microsoft.com/office/drawing/2014/main" id="{B2843670-28CD-4B13-8E65-B4DAD92BAA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2815" r="16045" b="30187"/>
          <a:stretch/>
        </p:blipFill>
        <p:spPr>
          <a:xfrm>
            <a:off x="3879272" y="999576"/>
            <a:ext cx="7315200" cy="4858848"/>
          </a:xfrm>
        </p:spPr>
      </p:pic>
    </p:spTree>
    <p:extLst>
      <p:ext uri="{BB962C8B-B14F-4D97-AF65-F5344CB8AC3E}">
        <p14:creationId xmlns:p14="http://schemas.microsoft.com/office/powerpoint/2010/main" val="40688669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9">
            <a:extLst>
              <a:ext uri="{FF2B5EF4-FFF2-40B4-BE49-F238E27FC236}">
                <a16:creationId xmlns:a16="http://schemas.microsoft.com/office/drawing/2014/main" id="{17115F77-2FAE-4CA7-9A7F-10D5F2C8F831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5CD4C046-A04C-46CC-AFA3-6B0621F628C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21" name="Rectangle 13">
            <a:extLst>
              <a:ext uri="{FF2B5EF4-FFF2-40B4-BE49-F238E27FC236}">
                <a16:creationId xmlns:a16="http://schemas.microsoft.com/office/drawing/2014/main" id="{66C7A97A-A7DE-4DFB-8542-1E4BF24C7D31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5">
            <a:extLst>
              <a:ext uri="{FF2B5EF4-FFF2-40B4-BE49-F238E27FC236}">
                <a16:creationId xmlns:a16="http://schemas.microsoft.com/office/drawing/2014/main" id="{BE111DB0-3D73-4D20-9D57-CEF5A0D865B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61999"/>
            <a:ext cx="4642228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" name="Content Placeholder 4" descr="A close up of a person holding an animal&#10;&#10;Description generated with very high confidence">
            <a:extLst>
              <a:ext uri="{FF2B5EF4-FFF2-40B4-BE49-F238E27FC236}">
                <a16:creationId xmlns:a16="http://schemas.microsoft.com/office/drawing/2014/main" id="{31B8EFD5-73E3-437E-85A7-BD9A8A17D0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3937" r="6032" b="-2"/>
          <a:stretch/>
        </p:blipFill>
        <p:spPr>
          <a:xfrm>
            <a:off x="5120640" y="759599"/>
            <a:ext cx="6367271" cy="533065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027ADCA0-A066-4B16-8E1F-3C2483947B7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54663E-4B6D-455E-8503-E42D11E77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298448"/>
            <a:ext cx="3685070" cy="325526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100" spc="-100"/>
              <a:t>Nonaspirate Procedure (Capillary Technique, Stab Technique</a:t>
            </a:r>
          </a:p>
        </p:txBody>
      </p:sp>
    </p:spTree>
    <p:extLst>
      <p:ext uri="{BB962C8B-B14F-4D97-AF65-F5344CB8AC3E}">
        <p14:creationId xmlns:p14="http://schemas.microsoft.com/office/powerpoint/2010/main" val="16361851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7AC30-275E-429D-9521-6DC09F896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Tissue Biopsy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80702-4FBE-41CB-B778-6DBEC13A5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/>
              <a:t>This is a sampling of a piece of tissue</a:t>
            </a:r>
          </a:p>
          <a:p>
            <a:r>
              <a:rPr lang="en-US" sz="3200" dirty="0"/>
              <a:t>Gentle abrasion with a blade, needle aspiration, and excision, punch biopsy and endoscope guided biopsy are often the means to collecting the sample</a:t>
            </a:r>
          </a:p>
          <a:p>
            <a:r>
              <a:rPr lang="en-US" sz="3200" dirty="0"/>
              <a:t>To determine HOW to collect, consider the following</a:t>
            </a:r>
          </a:p>
          <a:p>
            <a:pPr lvl="1"/>
            <a:r>
              <a:rPr lang="en-US" sz="2800" dirty="0"/>
              <a:t>Consider location, accessibility and nature of the animal</a:t>
            </a:r>
          </a:p>
          <a:p>
            <a:pPr lvl="1"/>
            <a:r>
              <a:rPr lang="en-US" sz="2800" dirty="0"/>
              <a:t>Clip hair carefully to avoid abrasion</a:t>
            </a:r>
          </a:p>
          <a:p>
            <a:pPr lvl="1"/>
            <a:r>
              <a:rPr lang="en-US" sz="2800" dirty="0"/>
              <a:t>No need to cleanse the site</a:t>
            </a:r>
          </a:p>
        </p:txBody>
      </p:sp>
    </p:spTree>
    <p:extLst>
      <p:ext uri="{BB962C8B-B14F-4D97-AF65-F5344CB8AC3E}">
        <p14:creationId xmlns:p14="http://schemas.microsoft.com/office/powerpoint/2010/main" val="14661377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&#10;&#10;Description generated with very high confidence">
            <a:extLst>
              <a:ext uri="{FF2B5EF4-FFF2-40B4-BE49-F238E27FC236}">
                <a16:creationId xmlns:a16="http://schemas.microsoft.com/office/drawing/2014/main" id="{781C82B0-2DC8-4AE9-9486-D23039DBD2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8120" y="2302064"/>
            <a:ext cx="3474720" cy="225387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8AD37D6-5A9D-4AFC-A595-16463128A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 dirty="0"/>
              <a:t>Wedge Biopsy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3E7F2-65D6-4DB2-B0ED-797225865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0643" y="864108"/>
            <a:ext cx="4307477" cy="5765292"/>
          </a:xfrm>
        </p:spPr>
        <p:txBody>
          <a:bodyPr>
            <a:normAutofit/>
          </a:bodyPr>
          <a:lstStyle/>
          <a:p>
            <a:r>
              <a:rPr lang="en-US" sz="2400" dirty="0"/>
              <a:t>Procedure:</a:t>
            </a:r>
          </a:p>
          <a:p>
            <a:pPr lvl="1"/>
            <a:r>
              <a:rPr lang="en-US" sz="2400" dirty="0"/>
              <a:t>Obtain sample with a scalpel</a:t>
            </a:r>
          </a:p>
          <a:p>
            <a:pPr lvl="1"/>
            <a:r>
              <a:rPr lang="en-US" sz="2400" dirty="0"/>
              <a:t>Advantages</a:t>
            </a:r>
          </a:p>
          <a:p>
            <a:pPr lvl="2"/>
            <a:r>
              <a:rPr lang="en-US" sz="2400" dirty="0"/>
              <a:t>A large, variably sized specimen</a:t>
            </a:r>
          </a:p>
          <a:p>
            <a:pPr lvl="2"/>
            <a:r>
              <a:rPr lang="en-US" sz="2400" dirty="0"/>
              <a:t>Either a portion of the lesion or the entire lesion is obtained</a:t>
            </a:r>
          </a:p>
          <a:p>
            <a:pPr lvl="2"/>
            <a:r>
              <a:rPr lang="en-US" sz="2400" dirty="0"/>
              <a:t>Trim specimen on it’s long axis </a:t>
            </a:r>
            <a:r>
              <a:rPr lang="en-US" sz="2400"/>
              <a:t>to provide </a:t>
            </a:r>
            <a:r>
              <a:rPr lang="en-US" sz="2400" dirty="0"/>
              <a:t>the pathologist with a slide showing abnormal tissue, a transition zone, and a normal zone. </a:t>
            </a:r>
          </a:p>
        </p:txBody>
      </p:sp>
    </p:spTree>
    <p:extLst>
      <p:ext uri="{BB962C8B-B14F-4D97-AF65-F5344CB8AC3E}">
        <p14:creationId xmlns:p14="http://schemas.microsoft.com/office/powerpoint/2010/main" val="9839870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device&#10;&#10;Description generated with high confidence">
            <a:extLst>
              <a:ext uri="{FF2B5EF4-FFF2-40B4-BE49-F238E27FC236}">
                <a16:creationId xmlns:a16="http://schemas.microsoft.com/office/drawing/2014/main" id="{92695511-DE10-41F0-AAEC-429B26E6B1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8120" y="2076194"/>
            <a:ext cx="3474720" cy="270561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1D50F0D-3E31-4075-95D8-DFE9A832C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 dirty="0"/>
              <a:t>Punch Biopsy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7BEB2-8D6B-402D-8AD6-E8E0A436E1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7987" y="359229"/>
            <a:ext cx="3977172" cy="6286499"/>
          </a:xfrm>
        </p:spPr>
        <p:txBody>
          <a:bodyPr>
            <a:normAutofit/>
          </a:bodyPr>
          <a:lstStyle/>
          <a:p>
            <a:r>
              <a:rPr lang="en-US" dirty="0"/>
              <a:t>Advantages over wedge biopsy</a:t>
            </a:r>
          </a:p>
          <a:p>
            <a:pPr lvl="1"/>
            <a:r>
              <a:rPr lang="en-US" sz="2000" dirty="0"/>
              <a:t>Ease and speed of the procedure</a:t>
            </a:r>
          </a:p>
          <a:p>
            <a:pPr lvl="1"/>
            <a:r>
              <a:rPr lang="en-US" sz="2000" dirty="0"/>
              <a:t>Different sizes</a:t>
            </a:r>
          </a:p>
          <a:p>
            <a:pPr lvl="1"/>
            <a:r>
              <a:rPr lang="en-US" sz="2000" dirty="0"/>
              <a:t>3-, 4-, 6- and 8-mm disposable skin biopsy punches</a:t>
            </a:r>
          </a:p>
          <a:p>
            <a:pPr lvl="1"/>
            <a:r>
              <a:rPr lang="en-US" sz="2000" dirty="0"/>
              <a:t>4mm specimens require no sutures</a:t>
            </a:r>
          </a:p>
          <a:p>
            <a:pPr lvl="1"/>
            <a:r>
              <a:rPr lang="en-US" sz="2000" dirty="0"/>
              <a:t>6 or 8 mm specimens require sutures Local anesthetic required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Rotate in one direction until punch blade has sectioned the tissue – less tissue damage</a:t>
            </a:r>
          </a:p>
          <a:p>
            <a:pPr lvl="1"/>
            <a:r>
              <a:rPr lang="en-US" sz="2000" dirty="0"/>
              <a:t>Fix in 10% neutral phosphate buffered formalin</a:t>
            </a:r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30419288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4E1BA-2D8A-4E2F-87FB-80BDA940D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picture containing object&#10;&#10;Description generated with high confidence">
            <a:extLst>
              <a:ext uri="{FF2B5EF4-FFF2-40B4-BE49-F238E27FC236}">
                <a16:creationId xmlns:a16="http://schemas.microsoft.com/office/drawing/2014/main" id="{40F70BC6-6D0F-4430-8688-B9528AE560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09535" y="1123837"/>
            <a:ext cx="6135874" cy="4793652"/>
          </a:xfrm>
        </p:spPr>
      </p:pic>
      <p:pic>
        <p:nvPicPr>
          <p:cNvPr id="7" name="Picture 6" descr="A picture containing person, indoor, wall, brushing&#10;&#10;Description generated with very high confidence">
            <a:extLst>
              <a:ext uri="{FF2B5EF4-FFF2-40B4-BE49-F238E27FC236}">
                <a16:creationId xmlns:a16="http://schemas.microsoft.com/office/drawing/2014/main" id="{69AC36A0-4B96-4A9C-8397-46FA318A9F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591" y="1132980"/>
            <a:ext cx="5162944" cy="4788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3335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water, indoor&#10;&#10;Description generated with high confidence">
            <a:extLst>
              <a:ext uri="{FF2B5EF4-FFF2-40B4-BE49-F238E27FC236}">
                <a16:creationId xmlns:a16="http://schemas.microsoft.com/office/drawing/2014/main" id="{3D859BF1-C46B-4F30-96BC-6B2706CA3E7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53" r="2276" b="-3"/>
          <a:stretch/>
        </p:blipFill>
        <p:spPr>
          <a:xfrm>
            <a:off x="7818120" y="761999"/>
            <a:ext cx="3617432" cy="2581995"/>
          </a:xfrm>
          <a:prstGeom prst="rect">
            <a:avLst/>
          </a:prstGeom>
        </p:spPr>
      </p:pic>
      <p:pic>
        <p:nvPicPr>
          <p:cNvPr id="5" name="Picture 4" descr="A hand holding a cup&#10;&#10;Description generated with high confidence">
            <a:extLst>
              <a:ext uri="{FF2B5EF4-FFF2-40B4-BE49-F238E27FC236}">
                <a16:creationId xmlns:a16="http://schemas.microsoft.com/office/drawing/2014/main" id="{4DF1B208-A5CF-4034-9AB1-6FA8DA98C75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489" r="-1" b="-1"/>
          <a:stretch/>
        </p:blipFill>
        <p:spPr>
          <a:xfrm>
            <a:off x="7818120" y="3504142"/>
            <a:ext cx="3617432" cy="259185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7E5AB61-805D-4A2D-9BF4-8862C8B4B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 dirty="0"/>
              <a:t>Endoscopic Biopsy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CA0967-5CEA-423D-82D6-E3B73A495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761999"/>
            <a:ext cx="3585891" cy="5333999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Specimens collected by endoscopy can be gently flushed from the tip of the endoscope </a:t>
            </a:r>
          </a:p>
          <a:p>
            <a:r>
              <a:rPr lang="en-US" sz="2800" dirty="0"/>
              <a:t>Specimen is then blotted gently on a paper towel and placed on a small piece of tongue depressor to create a splint</a:t>
            </a:r>
          </a:p>
          <a:p>
            <a:r>
              <a:rPr lang="en-US" sz="2800" dirty="0"/>
              <a:t>After dried it should be placed in a fixative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7535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3C637-183F-4819-9DD5-C18797950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Centesis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DC4B1-1FF5-4040-9BA3-E1DD263BC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This is the introduction of a needle into a body cavity to collect fluid</a:t>
            </a:r>
          </a:p>
          <a:p>
            <a:pPr lvl="1"/>
            <a:r>
              <a:rPr lang="en-US" sz="2800" dirty="0"/>
              <a:t>_____________________________ or paracentesis</a:t>
            </a:r>
          </a:p>
          <a:p>
            <a:pPr lvl="1"/>
            <a:r>
              <a:rPr lang="en-US" sz="2800" dirty="0"/>
              <a:t>_______________________________</a:t>
            </a:r>
          </a:p>
          <a:p>
            <a:pPr lvl="1"/>
            <a:r>
              <a:rPr lang="en-US" sz="2800" dirty="0"/>
              <a:t>_______________________________</a:t>
            </a:r>
          </a:p>
          <a:p>
            <a:pPr lvl="1"/>
            <a:r>
              <a:rPr lang="en-US" sz="2800" dirty="0"/>
              <a:t>_______________________________</a:t>
            </a:r>
          </a:p>
          <a:p>
            <a:r>
              <a:rPr lang="en-US" sz="2800" dirty="0"/>
              <a:t>Aseptic preparation</a:t>
            </a:r>
          </a:p>
          <a:p>
            <a:r>
              <a:rPr lang="en-US" sz="2800" dirty="0"/>
              <a:t>Prepare smears quickly and save a portion in EDTA </a:t>
            </a:r>
          </a:p>
          <a:p>
            <a:r>
              <a:rPr lang="en-US" sz="2800" dirty="0"/>
              <a:t>21-gauge needle and a 60-ml syringe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7425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FDAC42E-BF0D-4839-97E1-4C20C17CF9B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097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picture containing indoor, wall, grass, floor&#10;&#10;Description generated with very high confidence">
            <a:extLst>
              <a:ext uri="{FF2B5EF4-FFF2-40B4-BE49-F238E27FC236}">
                <a16:creationId xmlns:a16="http://schemas.microsoft.com/office/drawing/2014/main" id="{14EC8642-1253-41BA-AF6B-935DFCC6BC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1" b="21102"/>
          <a:stretch/>
        </p:blipFill>
        <p:spPr>
          <a:xfrm>
            <a:off x="643467" y="643467"/>
            <a:ext cx="10905066" cy="5571066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81635E03-D54F-455F-A5AF-685FFBF3B5E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9387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DC5A77-10C9-4ECF-B7EB-8D917F36A9E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FE28B5-FB16-49A9-B851-3C35FAC0CAC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58952"/>
            <a:ext cx="10905976" cy="16511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FE91770-CDBB-4D24-94E5-AD484F36CE8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79019" y="2526526"/>
            <a:ext cx="10920893" cy="3563377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1014442-855A-4E0F-8D09-C314661A48B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4533" y="758952"/>
            <a:ext cx="1185379" cy="1651133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B1ABF09-86CF-414E-88A5-2B84CC7232A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3" y="2526526"/>
            <a:ext cx="1169701" cy="356337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56F0D1-9B22-47D8-8BAD-0E1F4BD17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754" y="1087374"/>
            <a:ext cx="8983489" cy="1000978"/>
          </a:xfrm>
        </p:spPr>
        <p:txBody>
          <a:bodyPr>
            <a:normAutofit/>
          </a:bodyPr>
          <a:lstStyle/>
          <a:p>
            <a:r>
              <a:rPr lang="en-US" dirty="0" err="1"/>
              <a:t>Centesis</a:t>
            </a:r>
            <a:r>
              <a:rPr lang="en-US" dirty="0"/>
              <a:t>, continued…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5B4C3-BD96-4113-8605-2A95D3A913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753" y="2535446"/>
            <a:ext cx="8983489" cy="35544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Ease of collection depends on the following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The volume of fluid present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Pressure within the body cavity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Technical proficiency of the operator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Cooperation of animals</a:t>
            </a:r>
          </a:p>
          <a:p>
            <a:r>
              <a:rPr lang="en-US" dirty="0">
                <a:solidFill>
                  <a:srgbClr val="000000"/>
                </a:solidFill>
              </a:rPr>
              <a:t>Record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Total volume collected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Gross characteristics of fluids: color and turbidity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339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6091EA5-9757-4E8B-9CE8-91A8FF6096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3023" y="3253183"/>
            <a:ext cx="5967689" cy="299876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AD3DF00-9187-4FC3-A381-F23BDEF92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 dirty="0"/>
              <a:t>Color and Turbidity During a </a:t>
            </a:r>
            <a:r>
              <a:rPr lang="en-US" dirty="0" err="1"/>
              <a:t>Centesis</a:t>
            </a:r>
            <a:r>
              <a:rPr lang="en-US" dirty="0"/>
              <a:t> 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EAC06C-D50D-40A8-A1D2-4B8A3742EE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606054"/>
            <a:ext cx="7315200" cy="3256820"/>
          </a:xfrm>
        </p:spPr>
        <p:txBody>
          <a:bodyPr>
            <a:normAutofit/>
          </a:bodyPr>
          <a:lstStyle/>
          <a:p>
            <a:r>
              <a:rPr lang="en-US" sz="2400" dirty="0"/>
              <a:t>Influenced by protein concentration and cell numbers</a:t>
            </a:r>
          </a:p>
          <a:p>
            <a:r>
              <a:rPr lang="en-US" sz="2400" dirty="0"/>
              <a:t>Gross discoloration </a:t>
            </a:r>
          </a:p>
          <a:p>
            <a:pPr lvl="1"/>
            <a:r>
              <a:rPr lang="en-US" sz="2400" dirty="0"/>
              <a:t>Occurs with increased with turbidity </a:t>
            </a:r>
          </a:p>
          <a:p>
            <a:pPr lvl="1"/>
            <a:r>
              <a:rPr lang="en-US" sz="2400" dirty="0"/>
              <a:t>Contamination of peripheral blood in sample</a:t>
            </a:r>
          </a:p>
          <a:p>
            <a:pPr lvl="1"/>
            <a:r>
              <a:rPr lang="en-US" sz="2400" dirty="0"/>
              <a:t>Inflammation present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843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99A42-AEFF-4BB5-BDA5-25300254B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Basics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A83FD-69B2-4608-B310-206DBD027A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Cytology: the study of the microscopic appearance of cells, especially for the diagnosis of abnormalities and malignancies.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 Allows us to differentiate between inflammation and neoplasia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Best samples are </a:t>
            </a:r>
          </a:p>
          <a:p>
            <a:pPr lvl="1">
              <a:lnSpc>
                <a:spcPct val="150000"/>
              </a:lnSpc>
            </a:pPr>
            <a:r>
              <a:rPr lang="en-US" sz="2000" dirty="0"/>
              <a:t>Collected quickly</a:t>
            </a:r>
          </a:p>
          <a:p>
            <a:pPr lvl="1">
              <a:lnSpc>
                <a:spcPct val="150000"/>
              </a:lnSpc>
            </a:pPr>
            <a:r>
              <a:rPr lang="en-US" sz="2000" dirty="0"/>
              <a:t>Prepared properly</a:t>
            </a:r>
          </a:p>
          <a:p>
            <a:pPr lvl="1">
              <a:lnSpc>
                <a:spcPct val="150000"/>
              </a:lnSpc>
            </a:pPr>
            <a:r>
              <a:rPr lang="en-US" sz="2000" dirty="0"/>
              <a:t>Stained properly </a:t>
            </a:r>
          </a:p>
        </p:txBody>
      </p:sp>
    </p:spTree>
    <p:extLst>
      <p:ext uri="{BB962C8B-B14F-4D97-AF65-F5344CB8AC3E}">
        <p14:creationId xmlns:p14="http://schemas.microsoft.com/office/powerpoint/2010/main" val="20297654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DEA17-E5ED-4971-BCC3-F0FBE326F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Transtracheal/Bronchial Wash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4F1CA-E88C-4697-BF07-5B7F268FDB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Cytologic evaluation of samples obtained from the trachea, bronchi, or bronchioles may assist with diagnosis of pulmonary disease</a:t>
            </a:r>
          </a:p>
          <a:p>
            <a:r>
              <a:rPr lang="en-US" sz="2800" dirty="0"/>
              <a:t>Tracheal wash </a:t>
            </a:r>
          </a:p>
          <a:p>
            <a:pPr lvl="1"/>
            <a:r>
              <a:rPr lang="en-US" sz="2400" dirty="0"/>
              <a:t>Passage of catheter through an endotracheal tube in an anesthetized patient</a:t>
            </a:r>
          </a:p>
          <a:p>
            <a:pPr lvl="1"/>
            <a:r>
              <a:rPr lang="en-US" sz="2400" dirty="0"/>
              <a:t>Through the nasal passages </a:t>
            </a:r>
          </a:p>
          <a:p>
            <a:pPr lvl="1"/>
            <a:r>
              <a:rPr lang="en-US" sz="2400" dirty="0"/>
              <a:t>Through skin or trachea</a:t>
            </a:r>
          </a:p>
          <a:p>
            <a:r>
              <a:rPr lang="en-US" sz="2800" b="1" u="sng" dirty="0">
                <a:solidFill>
                  <a:srgbClr val="FF0000"/>
                </a:solidFill>
              </a:rPr>
              <a:t>Transtracheal route minimizes pharyngeal contamination of the specimen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6408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B6FCF-45A7-4815-B007-66216370E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Percutaneous Technique for Transtracheal Wash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79ED15-7ECD-4A73-B3C9-5A92A9404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18- or 20-gauge through the needle catheter</a:t>
            </a:r>
          </a:p>
          <a:p>
            <a:r>
              <a:rPr lang="en-US" sz="2800" dirty="0"/>
              <a:t>Clip hair of laryngeal area and aseptically prepare</a:t>
            </a:r>
          </a:p>
          <a:p>
            <a:r>
              <a:rPr lang="en-US" sz="2800" dirty="0"/>
              <a:t>Lidocaine for local anesthesia</a:t>
            </a:r>
          </a:p>
          <a:p>
            <a:r>
              <a:rPr lang="en-US" sz="2800" dirty="0"/>
              <a:t>Needle inserted into trachea through cricothyroid membrane and catheter advanced into the lumen of the trachea</a:t>
            </a:r>
          </a:p>
          <a:p>
            <a:r>
              <a:rPr lang="en-US" sz="2800" dirty="0"/>
              <a:t>Sterile saline is infused through catheter </a:t>
            </a:r>
          </a:p>
          <a:p>
            <a:r>
              <a:rPr lang="en-US" sz="2800" dirty="0"/>
              <a:t>When animal coughs, pull back plunger to collect fluid</a:t>
            </a:r>
          </a:p>
          <a:p>
            <a:r>
              <a:rPr lang="en-US" sz="2800" dirty="0"/>
              <a:t>Process samples immediately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6675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13CF3-B6DB-4089-B928-2720FB7C9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Orotracheal Technique for Transtracheal Wash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A9F9D-F4AA-4AEB-A87C-127CFEEB6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Similar to percutaneous technique except animal is _______________________ and sample collected through endotracheal tube </a:t>
            </a:r>
          </a:p>
          <a:p>
            <a:r>
              <a:rPr lang="en-US" sz="2800" dirty="0"/>
              <a:t>Animal will not cough so must withdraw as soon as fluid is injected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9417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8C1A0-21AF-4F46-AA57-BEED5DD23F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Cytology Preparation Techniques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4717D3-4069-4F98-9FFE-AABFA3BEFA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60658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25D51-4430-4E2C-B393-C596E5C56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Kind of Techniques?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4A894-E611-42C4-8764-12AA8482A2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Processed by a variety of techniques</a:t>
            </a:r>
          </a:p>
          <a:p>
            <a:pPr lvl="1"/>
            <a:r>
              <a:rPr lang="en-US" sz="3200" dirty="0"/>
              <a:t>Impression smears</a:t>
            </a:r>
          </a:p>
          <a:p>
            <a:pPr lvl="1"/>
            <a:r>
              <a:rPr lang="en-US" sz="3200" dirty="0"/>
              <a:t>Compression or modified compression preparations</a:t>
            </a:r>
          </a:p>
          <a:p>
            <a:pPr lvl="1"/>
            <a:r>
              <a:rPr lang="en-US" sz="3200" dirty="0"/>
              <a:t>Line smears</a:t>
            </a:r>
          </a:p>
          <a:p>
            <a:pPr lvl="1"/>
            <a:r>
              <a:rPr lang="en-US" sz="3200" dirty="0"/>
              <a:t>Starfish smears</a:t>
            </a:r>
          </a:p>
          <a:p>
            <a:pPr lvl="1"/>
            <a:r>
              <a:rPr lang="en-US" sz="3200" dirty="0"/>
              <a:t>Wedge smears</a:t>
            </a:r>
          </a:p>
          <a:p>
            <a:r>
              <a:rPr lang="en-US" sz="3600" dirty="0"/>
              <a:t>Type of preparation depends on characteristics of the sample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05459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C0EDF-52C2-4C09-A0E3-4F7B9E464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Cytology Preparations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34892D-AA93-4445-BB39-C9B01D9711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/>
              <a:t>Some samples may require centrifugation</a:t>
            </a:r>
          </a:p>
          <a:p>
            <a:r>
              <a:rPr lang="en-US" sz="3200" dirty="0"/>
              <a:t>Fluid samples may need an anticoagulant or preservatives</a:t>
            </a:r>
          </a:p>
          <a:p>
            <a:r>
              <a:rPr lang="en-US" sz="3200" dirty="0"/>
              <a:t>Several different preparations are usually made from each sample</a:t>
            </a:r>
          </a:p>
          <a:p>
            <a:pPr lvl="1"/>
            <a:r>
              <a:rPr lang="en-US" sz="3200" dirty="0"/>
              <a:t>Allows for diagnostic testing without additional collection</a:t>
            </a:r>
          </a:p>
          <a:p>
            <a:pPr lvl="1"/>
            <a:r>
              <a:rPr lang="en-US" sz="3200" dirty="0"/>
              <a:t>A variety of stains are available </a:t>
            </a:r>
          </a:p>
          <a:p>
            <a:pPr lvl="1"/>
            <a:r>
              <a:rPr lang="en-US" sz="3200" dirty="0"/>
              <a:t>Some samples may require multiple stains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9887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F6922-4A68-4C99-BCD5-CCE8EE7EE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Smear Preparation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21278-DB8F-4C13-82FA-A5A92A76EC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Preparation of smears from solid masses</a:t>
            </a:r>
          </a:p>
          <a:p>
            <a:pPr lvl="1"/>
            <a:r>
              <a:rPr lang="en-US" sz="2800" dirty="0"/>
              <a:t>Several methods can be used </a:t>
            </a:r>
          </a:p>
          <a:p>
            <a:pPr lvl="2"/>
            <a:r>
              <a:rPr lang="en-US" sz="2400" dirty="0"/>
              <a:t>Compression</a:t>
            </a:r>
          </a:p>
          <a:p>
            <a:pPr lvl="2"/>
            <a:r>
              <a:rPr lang="en-US" sz="2400" dirty="0"/>
              <a:t>Combination technique</a:t>
            </a:r>
          </a:p>
          <a:p>
            <a:pPr lvl="2"/>
            <a:r>
              <a:rPr lang="en-US" sz="2400" dirty="0"/>
              <a:t>Starfish Smear</a:t>
            </a:r>
          </a:p>
          <a:p>
            <a:pPr lvl="2"/>
            <a:r>
              <a:rPr lang="en-US" sz="2400" dirty="0"/>
              <a:t>Line Smear</a:t>
            </a:r>
          </a:p>
          <a:p>
            <a:pPr lvl="2"/>
            <a:r>
              <a:rPr lang="en-US" sz="2400" dirty="0"/>
              <a:t>Wedge Smear</a:t>
            </a:r>
          </a:p>
          <a:p>
            <a:pPr lvl="1"/>
            <a:r>
              <a:rPr lang="en-US" sz="2800" dirty="0"/>
              <a:t>Experience of the person preparing the smears and characteristics of the sample influence the choice of technique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4479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D4F2C-C754-4278-8534-491473B20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Smear Preparation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8EFCE8-B17C-4603-A7F4-2CDBA8AAF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Preparation of smears from solid masses</a:t>
            </a:r>
          </a:p>
          <a:p>
            <a:pPr lvl="1"/>
            <a:r>
              <a:rPr lang="en-US" sz="2800" dirty="0"/>
              <a:t>Several methods can be used </a:t>
            </a:r>
          </a:p>
          <a:p>
            <a:pPr lvl="1"/>
            <a:r>
              <a:rPr lang="en-US" sz="2800" dirty="0"/>
              <a:t>Experience of the person preparing the smears and characteristics of the sample influence the choice of technique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59944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E0231-AD86-48EC-96C5-D1A6A9F72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Compression Preparation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DEF5B6-2909-4BE9-862C-4BBEC50C95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 dirty="0"/>
              <a:t>Compression preparation</a:t>
            </a:r>
          </a:p>
          <a:p>
            <a:pPr lvl="1"/>
            <a:r>
              <a:rPr lang="en-US" sz="2800" dirty="0"/>
              <a:t>Squash prep</a:t>
            </a:r>
          </a:p>
          <a:p>
            <a:pPr lvl="1"/>
            <a:r>
              <a:rPr lang="en-US" sz="2800" dirty="0"/>
              <a:t>Can yield excellent cytologic smears</a:t>
            </a:r>
          </a:p>
          <a:p>
            <a:pPr lvl="1"/>
            <a:r>
              <a:rPr lang="en-US" sz="2800" dirty="0"/>
              <a:t>Expel contents of aspirate onto the middle of slide </a:t>
            </a:r>
          </a:p>
          <a:p>
            <a:pPr lvl="1"/>
            <a:r>
              <a:rPr lang="en-US" sz="2800" dirty="0"/>
              <a:t>Gently place a second slide at right angles to the first slide</a:t>
            </a:r>
          </a:p>
          <a:p>
            <a:pPr lvl="1"/>
            <a:r>
              <a:rPr lang="en-US" sz="2800" dirty="0"/>
              <a:t>The spreader slide is quickly and smoothly slid across the prep slide</a:t>
            </a:r>
          </a:p>
          <a:p>
            <a:pPr lvl="1"/>
            <a:r>
              <a:rPr lang="en-US" sz="2800" dirty="0"/>
              <a:t>Downward pressure should not be placed on the spreader slide </a:t>
            </a:r>
          </a:p>
          <a:p>
            <a:pPr lvl="2"/>
            <a:r>
              <a:rPr lang="en-US" sz="2400" dirty="0"/>
              <a:t>Excessive cell rupturing </a:t>
            </a:r>
          </a:p>
          <a:p>
            <a:pPr lvl="1"/>
            <a:r>
              <a:rPr lang="en-US" sz="2800" dirty="0"/>
              <a:t>Modification </a:t>
            </a:r>
          </a:p>
          <a:p>
            <a:pPr lvl="2"/>
            <a:r>
              <a:rPr lang="en-US" sz="2400" dirty="0"/>
              <a:t>Rotate second slide 45 degrees and lift upward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90254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4CA0B-7FB2-48E4-A59D-ACDC078ED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close up of a green screen&#10;&#10;Description generated with high confidence">
            <a:extLst>
              <a:ext uri="{FF2B5EF4-FFF2-40B4-BE49-F238E27FC236}">
                <a16:creationId xmlns:a16="http://schemas.microsoft.com/office/drawing/2014/main" id="{47DF7D20-409D-4B0A-84AF-1283E93035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714795" y="1100328"/>
            <a:ext cx="2981325" cy="4648200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B6F78AF-6670-41B7-B667-7CA69D5795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5858" y="1100328"/>
            <a:ext cx="2743200" cy="4686300"/>
          </a:xfrm>
          <a:prstGeom prst="rect">
            <a:avLst/>
          </a:prstGeom>
        </p:spPr>
      </p:pic>
      <p:pic>
        <p:nvPicPr>
          <p:cNvPr id="9" name="Picture 8" descr="A picture containing sky&#10;&#10;Description generated with very high confidence">
            <a:extLst>
              <a:ext uri="{FF2B5EF4-FFF2-40B4-BE49-F238E27FC236}">
                <a16:creationId xmlns:a16="http://schemas.microsoft.com/office/drawing/2014/main" id="{5426482B-FDAD-43F5-8DE6-68AA431980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796" y="1009585"/>
            <a:ext cx="2981325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268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5A0FF-F2FF-4337-A0E3-4E3355F83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Basics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681E50-11B7-4D62-A54E-348A2BE8FB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Cytology samples from solid masses on an animals body, or obtained from a surgical procedure can be collected by: </a:t>
            </a:r>
          </a:p>
          <a:p>
            <a:r>
              <a:rPr lang="en-US" dirty="0"/>
              <a:t>Swab</a:t>
            </a:r>
          </a:p>
          <a:p>
            <a:r>
              <a:rPr lang="en-US" dirty="0"/>
              <a:t>Scrape</a:t>
            </a:r>
          </a:p>
          <a:p>
            <a:r>
              <a:rPr lang="en-US" dirty="0"/>
              <a:t>Imprint technique</a:t>
            </a:r>
          </a:p>
          <a:p>
            <a:r>
              <a:rPr lang="en-US" sz="3200" dirty="0"/>
              <a:t>Fine needle biopsy can be used for both solid and fluid samples</a:t>
            </a:r>
          </a:p>
          <a:p>
            <a:r>
              <a:rPr lang="en-US" sz="3200" dirty="0" err="1"/>
              <a:t>Centesis</a:t>
            </a:r>
            <a:r>
              <a:rPr lang="en-US" sz="3200" dirty="0"/>
              <a:t> is used for collection of fluid from body cavities </a:t>
            </a:r>
          </a:p>
        </p:txBody>
      </p:sp>
    </p:spTree>
    <p:extLst>
      <p:ext uri="{BB962C8B-B14F-4D97-AF65-F5344CB8AC3E}">
        <p14:creationId xmlns:p14="http://schemas.microsoft.com/office/powerpoint/2010/main" val="29295789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25534-4CF3-4363-B7B6-5A19B615F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/>
          <a:lstStyle/>
          <a:p>
            <a:r>
              <a:rPr lang="en-US" dirty="0"/>
              <a:t>Combination Technique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0C529-5F4D-49C6-95AB-BCCC3BB08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dirty="0"/>
              <a:t>Place aspirate on the middle of slide</a:t>
            </a:r>
          </a:p>
          <a:p>
            <a:r>
              <a:rPr lang="en-US" sz="3200" dirty="0"/>
              <a:t>Place prep slide on flat surface</a:t>
            </a:r>
          </a:p>
          <a:p>
            <a:r>
              <a:rPr lang="en-US" sz="3200" dirty="0"/>
              <a:t>Pull spreader slide backward at 45-degree angle until it makes contact with approximately one third of the aspirate</a:t>
            </a:r>
          </a:p>
          <a:p>
            <a:r>
              <a:rPr lang="en-US" sz="3200" dirty="0"/>
              <a:t>Then smoothly and rapidly move spreader slide forward </a:t>
            </a:r>
          </a:p>
          <a:p>
            <a:r>
              <a:rPr lang="en-US" sz="3200" dirty="0"/>
              <a:t>Next place spreader slide horizontally over back third of aspirate at a right angle </a:t>
            </a:r>
          </a:p>
          <a:p>
            <a:r>
              <a:rPr lang="en-US" sz="3200" dirty="0"/>
              <a:t>Quickly slide the spreader slide across the prep slide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99170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81577AD-DA5F-48B3-8FB9-5199BA9EE681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65350"/>
            <a:ext cx="4642228" cy="5330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48172A1-2D86-48DB-804B-6AFAC412BE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1163" y="759599"/>
            <a:ext cx="6006366" cy="53306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4F1E4F2-4922-4E8B-9C06-5A1203E8C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249" y="1123837"/>
            <a:ext cx="4016116" cy="1255469"/>
          </a:xfrm>
        </p:spPr>
        <p:txBody>
          <a:bodyPr>
            <a:normAutofit/>
          </a:bodyPr>
          <a:lstStyle/>
          <a:p>
            <a:r>
              <a:rPr lang="en-US" sz="3100"/>
              <a:t>Combination Technique, continued…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DA482-C9D7-4FC6-927B-813D8305C6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249" y="2510395"/>
            <a:ext cx="4016116" cy="3274586"/>
          </a:xfrm>
        </p:spPr>
        <p:txBody>
          <a:bodyPr anchor="t"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This preparation leaves three different types of areas to evaluate</a:t>
            </a:r>
          </a:p>
          <a:p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88175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825FD47-216D-4FBA-AB01-F36D689156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8120" y="1843659"/>
            <a:ext cx="3474720" cy="317068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2FE1A9D-3B29-4828-904E-85A38A543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 dirty="0"/>
              <a:t>Starfish Smear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D062B-28B8-4606-9924-C81782368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864108"/>
            <a:ext cx="3585891" cy="5120640"/>
          </a:xfrm>
        </p:spPr>
        <p:txBody>
          <a:bodyPr>
            <a:normAutofit/>
          </a:bodyPr>
          <a:lstStyle/>
          <a:p>
            <a:r>
              <a:rPr lang="en-US" sz="2800" dirty="0"/>
              <a:t>Drags the aspirate peripherally in several directions with the point of a needle</a:t>
            </a:r>
          </a:p>
          <a:p>
            <a:r>
              <a:rPr lang="en-US" sz="2800" dirty="0"/>
              <a:t>Tends not to damage cells, but leaves a thick layer</a:t>
            </a:r>
          </a:p>
          <a:p>
            <a:r>
              <a:rPr lang="en-US" sz="2800" dirty="0"/>
              <a:t>Ideal for viscous samples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55987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E2AD8-5385-4B90-B39C-0B6B6B222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Preparations of Smears from Fluid Samples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F9D96-223D-40E3-9CF9-E0C1050A1F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Should be prepared immediately after collection</a:t>
            </a:r>
          </a:p>
          <a:p>
            <a:r>
              <a:rPr lang="en-US" sz="3600" dirty="0"/>
              <a:t>If possible, should be collected with EDTA </a:t>
            </a:r>
          </a:p>
          <a:p>
            <a:r>
              <a:rPr lang="en-US" sz="3600" dirty="0"/>
              <a:t>Cellularity, viscosity, and homogeneity of the fluid influence the selection of smear techniques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67384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clock, object&#10;&#10;Description generated with high confidence">
            <a:extLst>
              <a:ext uri="{FF2B5EF4-FFF2-40B4-BE49-F238E27FC236}">
                <a16:creationId xmlns:a16="http://schemas.microsoft.com/office/drawing/2014/main" id="{D167A062-BF29-4476-BEA7-A4D4A50A3AD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579" r="2" b="2"/>
          <a:stretch/>
        </p:blipFill>
        <p:spPr>
          <a:xfrm>
            <a:off x="7818120" y="758952"/>
            <a:ext cx="3617432" cy="533095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DAF9A40-EC3F-4175-966F-9FF6BB065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 dirty="0"/>
              <a:t>Line Smear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738BDC-43D7-4ED2-B4E4-116C9E6C8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864107"/>
            <a:ext cx="3585891" cy="5569349"/>
          </a:xfrm>
        </p:spPr>
        <p:txBody>
          <a:bodyPr>
            <a:normAutofit/>
          </a:bodyPr>
          <a:lstStyle/>
          <a:p>
            <a:r>
              <a:rPr lang="en-US" sz="2400" dirty="0"/>
              <a:t>Low cellularity or small volume</a:t>
            </a:r>
          </a:p>
          <a:p>
            <a:r>
              <a:rPr lang="en-US" sz="2400" dirty="0"/>
              <a:t>A drop of fluid is placed on the slide and a blood smear technique is used except</a:t>
            </a:r>
          </a:p>
          <a:p>
            <a:pPr lvl="1"/>
            <a:r>
              <a:rPr lang="en-US" sz="2400" dirty="0"/>
              <a:t>The spreader slide is raised directly upward approximately three fourths of the way through the smear, creating a line containing a higher concentration of cells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48243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AFDE2-CB2E-4C42-A989-C0C14F58F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Wedge Smear (or Blood Smear)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B9A31-BCEE-4273-8837-01750385F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en-US" sz="3600" dirty="0"/>
              <a:t>A drop of fluid is placed on the slide about 1 to 1.5 cm from the end</a:t>
            </a:r>
          </a:p>
          <a:p>
            <a:pPr>
              <a:spcBef>
                <a:spcPts val="0"/>
              </a:spcBef>
            </a:pPr>
            <a:r>
              <a:rPr lang="en-US" sz="3600" dirty="0"/>
              <a:t>Second slide is pulled backward at a 30- to 40- degree angle until it makes contact with the drop</a:t>
            </a:r>
          </a:p>
          <a:p>
            <a:pPr>
              <a:spcBef>
                <a:spcPts val="0"/>
              </a:spcBef>
            </a:pPr>
            <a:r>
              <a:rPr lang="en-US" sz="3600" dirty="0"/>
              <a:t>The fluid spreads across the width of the spreader slide</a:t>
            </a:r>
          </a:p>
          <a:p>
            <a:pPr>
              <a:spcBef>
                <a:spcPts val="0"/>
              </a:spcBef>
            </a:pPr>
            <a:r>
              <a:rPr lang="en-US" sz="3600" dirty="0"/>
              <a:t>The spreader slide is then quickly and smoothly pushed forward until all fluid is drained away</a:t>
            </a:r>
          </a:p>
          <a:p>
            <a:pPr>
              <a:spcBef>
                <a:spcPts val="0"/>
              </a:spcBef>
            </a:pPr>
            <a:r>
              <a:rPr lang="en-US" sz="3600" dirty="0"/>
              <a:t>Creates a feathered edge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64392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55273-D157-4D3E-9B44-CF5E42B6D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Fixing &amp; Staining the Cytology Sample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2B087-7531-4E1B-B10F-560711E177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This step ensures the highest quality preparation</a:t>
            </a:r>
          </a:p>
          <a:p>
            <a:r>
              <a:rPr lang="en-US" sz="3200" dirty="0"/>
              <a:t>Sample MUST be fixed before staining</a:t>
            </a:r>
          </a:p>
          <a:p>
            <a:r>
              <a:rPr lang="en-US" sz="3200" dirty="0"/>
              <a:t>Preferred fixative is 95% methanol</a:t>
            </a:r>
          </a:p>
          <a:p>
            <a:pPr lvl="1"/>
            <a:r>
              <a:rPr lang="en-US" sz="2800" dirty="0"/>
              <a:t>Must be fresh and not contaminated</a:t>
            </a:r>
          </a:p>
          <a:p>
            <a:pPr lvl="1"/>
            <a:r>
              <a:rPr lang="en-US" sz="2800" dirty="0"/>
              <a:t>Protect from evaporation and dilution</a:t>
            </a:r>
          </a:p>
          <a:p>
            <a:pPr lvl="1"/>
            <a:r>
              <a:rPr lang="en-US" sz="2800" dirty="0"/>
              <a:t>Prepared slides should remain in fixative for 2 – 5 minutes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37818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3DD9B-49DF-4362-A3EF-3C5F1B9FE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Romanowsky Stains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D016C-B817-442C-9C8C-68653F54C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5536692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2800" dirty="0"/>
              <a:t>Four Kinds: wright, </a:t>
            </a:r>
            <a:r>
              <a:rPr lang="en-US" sz="2800" dirty="0" err="1"/>
              <a:t>giemsa</a:t>
            </a:r>
            <a:r>
              <a:rPr lang="en-US" sz="2800" dirty="0"/>
              <a:t>, diff-</a:t>
            </a:r>
            <a:r>
              <a:rPr lang="en-US" sz="2800" dirty="0" err="1"/>
              <a:t>quik</a:t>
            </a:r>
            <a:r>
              <a:rPr lang="en-US" sz="2800" dirty="0"/>
              <a:t> .dip stat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Inexpensive, readily available, and easy to prepare, maintain, and use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Stain organisms and the cytoplasm of cells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 Slide must be air dried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Preserves and fixes the cells to the slide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Acceptable for staining cytologic preparations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Each type of stain has a unique staining procedure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87416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A841C-D072-4787-9676-B1D4F3945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Methylene Blue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7929F-55A0-4696-B4B3-A2B6B334CB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Useful adjunct to Romanowsky stain </a:t>
            </a:r>
          </a:p>
          <a:p>
            <a:r>
              <a:rPr lang="en-US" sz="3600" dirty="0"/>
              <a:t>Stains cytoplasms weakly, but gives excellent nuclear detail</a:t>
            </a:r>
          </a:p>
          <a:p>
            <a:r>
              <a:rPr lang="en-US" sz="3600" b="1" u="sng" dirty="0">
                <a:solidFill>
                  <a:srgbClr val="FF0000"/>
                </a:solidFill>
              </a:rPr>
              <a:t>Remember!!!!  RBCs do not stain with NMB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86419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A1D64-AFCC-4578-B555-7206F4668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Staining 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8686F-F352-4CAF-A602-6CD61FF14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Poor stain quality can be perplexing</a:t>
            </a:r>
          </a:p>
          <a:p>
            <a:r>
              <a:rPr lang="en-US" sz="3200" dirty="0"/>
              <a:t>Can be avoided if:</a:t>
            </a:r>
          </a:p>
          <a:p>
            <a:pPr lvl="1"/>
            <a:r>
              <a:rPr lang="en-US" sz="2800" dirty="0"/>
              <a:t>Always use clean (new) slides</a:t>
            </a:r>
          </a:p>
          <a:p>
            <a:pPr lvl="1"/>
            <a:r>
              <a:rPr lang="en-US" sz="2800" dirty="0"/>
              <a:t>Fresh, well-filtered stains and fresh buffer solution should be used</a:t>
            </a:r>
          </a:p>
          <a:p>
            <a:pPr lvl="1"/>
            <a:r>
              <a:rPr lang="en-US" sz="2800" dirty="0"/>
              <a:t>Cytologic preparations should be fixed </a:t>
            </a:r>
          </a:p>
          <a:p>
            <a:pPr lvl="1"/>
            <a:r>
              <a:rPr lang="en-US" sz="2800" dirty="0"/>
              <a:t>The surface of the slide should not be touched by human hands</a:t>
            </a:r>
          </a:p>
          <a:p>
            <a:pPr lvl="1"/>
            <a:r>
              <a:rPr lang="en-US" sz="2800" dirty="0"/>
              <a:t>Avoid contamination with foreign substances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102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033C1FA-44DC-4135-AC8E-99278C31781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81A727-51BA-47CD-BDF2-F800D0449B7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61999"/>
            <a:ext cx="4642228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6B7092-FA11-45BD-B50D-DF79993015A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A94605C-0EB2-4FA5-B05F-7BC682EA274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08840" y="758952"/>
            <a:ext cx="2079069" cy="23442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1D58C79-C053-45C6-AB6A-6BE55965B2E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7463" y="4080912"/>
            <a:ext cx="2157385" cy="20089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dog looking at the camera&#10;&#10;Description generated with high confidence">
            <a:extLst>
              <a:ext uri="{FF2B5EF4-FFF2-40B4-BE49-F238E27FC236}">
                <a16:creationId xmlns:a16="http://schemas.microsoft.com/office/drawing/2014/main" id="{5CE7DC39-D0D5-4C29-8D2A-65445952316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4121" b="3"/>
          <a:stretch/>
        </p:blipFill>
        <p:spPr>
          <a:xfrm>
            <a:off x="7460907" y="3264090"/>
            <a:ext cx="4027002" cy="2825813"/>
          </a:xfrm>
          <a:prstGeom prst="rect">
            <a:avLst/>
          </a:prstGeom>
        </p:spPr>
      </p:pic>
      <p:pic>
        <p:nvPicPr>
          <p:cNvPr id="5" name="Picture 4" descr="A close up of a dog with its mouth open&#10;&#10;Description generated with very high confidence">
            <a:extLst>
              <a:ext uri="{FF2B5EF4-FFF2-40B4-BE49-F238E27FC236}">
                <a16:creationId xmlns:a16="http://schemas.microsoft.com/office/drawing/2014/main" id="{7ADEF770-70D3-42DE-90E7-A744CBE884A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905" r="-2" b="-2"/>
          <a:stretch/>
        </p:blipFill>
        <p:spPr>
          <a:xfrm>
            <a:off x="5137461" y="758952"/>
            <a:ext cx="4113439" cy="3161093"/>
          </a:xfrm>
          <a:custGeom>
            <a:avLst/>
            <a:gdLst>
              <a:gd name="connsiteX0" fmla="*/ 0 w 4113439"/>
              <a:gd name="connsiteY0" fmla="*/ 0 h 3161093"/>
              <a:gd name="connsiteX1" fmla="*/ 4113439 w 4113439"/>
              <a:gd name="connsiteY1" fmla="*/ 0 h 3161093"/>
              <a:gd name="connsiteX2" fmla="*/ 4113439 w 4113439"/>
              <a:gd name="connsiteY2" fmla="*/ 2344272 h 3161093"/>
              <a:gd name="connsiteX3" fmla="*/ 2157387 w 4113439"/>
              <a:gd name="connsiteY3" fmla="*/ 2344272 h 3161093"/>
              <a:gd name="connsiteX4" fmla="*/ 2157387 w 4113439"/>
              <a:gd name="connsiteY4" fmla="*/ 3161093 h 3161093"/>
              <a:gd name="connsiteX5" fmla="*/ 0 w 4113439"/>
              <a:gd name="connsiteY5" fmla="*/ 3161093 h 3161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113439" h="3161093">
                <a:moveTo>
                  <a:pt x="0" y="0"/>
                </a:moveTo>
                <a:lnTo>
                  <a:pt x="4113439" y="0"/>
                </a:lnTo>
                <a:lnTo>
                  <a:pt x="4113439" y="2344272"/>
                </a:lnTo>
                <a:lnTo>
                  <a:pt x="2157387" y="2344272"/>
                </a:lnTo>
                <a:lnTo>
                  <a:pt x="2157387" y="3161093"/>
                </a:lnTo>
                <a:lnTo>
                  <a:pt x="0" y="3161093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CEAB17-7697-445A-AB5A-115CCC733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249" y="897467"/>
            <a:ext cx="4016116" cy="4887514"/>
          </a:xfrm>
        </p:spPr>
        <p:txBody>
          <a:bodyPr anchor="t"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sz="2800" b="1" u="sng" dirty="0">
                <a:solidFill>
                  <a:srgbClr val="FF0000"/>
                </a:solidFill>
              </a:rPr>
              <a:t>Swabs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FFFFFF"/>
                </a:solidFill>
              </a:rPr>
              <a:t>*  Should be moistened with sterile saline before collection of samples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FFFFFF"/>
                </a:solidFill>
              </a:rPr>
              <a:t>*  Gently roll the sample along the flat surface of a microscope slide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FFFFFF"/>
                </a:solidFill>
              </a:rPr>
              <a:t>*  MAY USE HEAT FOR SOME TESTS*</a:t>
            </a:r>
          </a:p>
        </p:txBody>
      </p:sp>
    </p:spTree>
    <p:extLst>
      <p:ext uri="{BB962C8B-B14F-4D97-AF65-F5344CB8AC3E}">
        <p14:creationId xmlns:p14="http://schemas.microsoft.com/office/powerpoint/2010/main" val="9760749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7A233-F772-4796-ADD3-97DD0E5DF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Submitting Cytological Preparations and Samples to Outside Laboratories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74EA67-EAF0-44A0-ADB5-5826B97B3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Submit 2 to 3 air dried unstained smears and 2 to 3 Romanowsky-stained smears </a:t>
            </a:r>
          </a:p>
          <a:p>
            <a:r>
              <a:rPr lang="en-US" sz="3200" dirty="0"/>
              <a:t>Fluids – direct smears and concentrated smears and EDTA and red-top tube should be submitted</a:t>
            </a:r>
          </a:p>
          <a:p>
            <a:r>
              <a:rPr lang="en-US" sz="3200" dirty="0"/>
              <a:t>Protect slides when mailing </a:t>
            </a:r>
          </a:p>
          <a:p>
            <a:r>
              <a:rPr lang="en-US" sz="3200" dirty="0"/>
              <a:t>Do not mail unfixed slides with formalin-containing samples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08129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13A95FF-1A75-49AA-86AE-EED61BD0E40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761999"/>
            <a:ext cx="4642228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" name="Picture 4" descr="A close up of a box&#10;&#10;Description generated with high confidence">
            <a:extLst>
              <a:ext uri="{FF2B5EF4-FFF2-40B4-BE49-F238E27FC236}">
                <a16:creationId xmlns:a16="http://schemas.microsoft.com/office/drawing/2014/main" id="{EBC02722-A3FC-4E9B-B6DE-AC5F19BCB2B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308" r="259" b="1"/>
          <a:stretch/>
        </p:blipFill>
        <p:spPr>
          <a:xfrm>
            <a:off x="5137463" y="759599"/>
            <a:ext cx="6193767" cy="53306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EEDA374-5E71-4B14-B252-C795E5B05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249" y="1123837"/>
            <a:ext cx="4016116" cy="1255469"/>
          </a:xfrm>
        </p:spPr>
        <p:txBody>
          <a:bodyPr>
            <a:normAutofit/>
          </a:bodyPr>
          <a:lstStyle/>
          <a:p>
            <a:r>
              <a:rPr lang="en-US" dirty="0"/>
              <a:t>Special Note: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F67DFB-1750-4BF5-9F81-A9DA48CDE3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690326"/>
            <a:ext cx="4016116" cy="3043837"/>
          </a:xfrm>
        </p:spPr>
        <p:txBody>
          <a:bodyPr anchor="t">
            <a:normAutofit/>
          </a:bodyPr>
          <a:lstStyle/>
          <a:p>
            <a:pPr lvl="1"/>
            <a:r>
              <a:rPr lang="en-US" sz="3200" dirty="0">
                <a:solidFill>
                  <a:srgbClr val="FF0000"/>
                </a:solidFill>
              </a:rPr>
              <a:t>Formalin fumes alter the staining characteristics of smears and water causes cell lysis</a:t>
            </a:r>
          </a:p>
          <a:p>
            <a:pPr lvl="1"/>
            <a:endParaRPr lang="en-US" dirty="0">
              <a:solidFill>
                <a:srgbClr val="FFFFFF"/>
              </a:solidFill>
            </a:endParaRPr>
          </a:p>
          <a:p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15345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C1C4E-FB8C-4B2F-9C02-6F166BE36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Submitting Samples To Outside Laboratories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A1300-FF3E-42C4-B4A9-2E5B9A6AAE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/>
              <a:t>Label!!</a:t>
            </a:r>
          </a:p>
          <a:p>
            <a:pPr lvl="1"/>
            <a:r>
              <a:rPr lang="en-US" sz="3200" b="1" u="sng" dirty="0"/>
              <a:t>ID name, number, species</a:t>
            </a:r>
          </a:p>
          <a:p>
            <a:pPr lvl="2"/>
            <a:r>
              <a:rPr lang="en-US" sz="2800" dirty="0"/>
              <a:t>Species, age and sex</a:t>
            </a:r>
          </a:p>
          <a:p>
            <a:pPr lvl="2"/>
            <a:r>
              <a:rPr lang="en-US" sz="2800" dirty="0"/>
              <a:t>Brief history</a:t>
            </a:r>
          </a:p>
          <a:p>
            <a:pPr lvl="2"/>
            <a:r>
              <a:rPr lang="en-US" sz="2800" dirty="0"/>
              <a:t>Relevant exam date</a:t>
            </a:r>
          </a:p>
          <a:p>
            <a:pPr lvl="2"/>
            <a:r>
              <a:rPr lang="en-US" sz="2800" dirty="0"/>
              <a:t>Previous therapies, test results (if relevant)</a:t>
            </a:r>
          </a:p>
          <a:p>
            <a:pPr lvl="2"/>
            <a:r>
              <a:rPr lang="en-US" sz="2800" dirty="0"/>
              <a:t>Differential diagnosis</a:t>
            </a:r>
          </a:p>
          <a:p>
            <a:pPr lvl="1"/>
            <a:r>
              <a:rPr lang="en-US" sz="3200" b="1" u="sng" dirty="0"/>
              <a:t>Sample Data </a:t>
            </a:r>
          </a:p>
          <a:p>
            <a:pPr lvl="2"/>
            <a:r>
              <a:rPr lang="en-US" sz="2800" dirty="0"/>
              <a:t>Site sample was taken from</a:t>
            </a:r>
          </a:p>
          <a:p>
            <a:pPr lvl="2"/>
            <a:r>
              <a:rPr lang="en-US" sz="2800" dirty="0"/>
              <a:t>Mass description</a:t>
            </a:r>
          </a:p>
        </p:txBody>
      </p:sp>
    </p:spTree>
    <p:extLst>
      <p:ext uri="{BB962C8B-B14F-4D97-AF65-F5344CB8AC3E}">
        <p14:creationId xmlns:p14="http://schemas.microsoft.com/office/powerpoint/2010/main" val="420686882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ABBB681-F4D2-40F2-ACC3-DE0B4B4880E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1590"/>
            <a:ext cx="12192000" cy="6858000"/>
          </a:xfrm>
          <a:prstGeom prst="rect">
            <a:avLst/>
          </a:prstGeom>
          <a:solidFill>
            <a:srgbClr val="4835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9388ED0-1FEF-4E11-B488-BD661D1AC1A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58470"/>
            <a:ext cx="11237976" cy="589788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person wearing a suit and tie&#10;&#10;Description generated with very high confidence">
            <a:extLst>
              <a:ext uri="{FF2B5EF4-FFF2-40B4-BE49-F238E27FC236}">
                <a16:creationId xmlns:a16="http://schemas.microsoft.com/office/drawing/2014/main" id="{EF68A9EE-8383-4C5B-BE4B-711E1D05FA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91823" y="771434"/>
            <a:ext cx="5008355" cy="527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883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person, indoor, animal&#10;&#10;Description generated with very high confidence">
            <a:extLst>
              <a:ext uri="{FF2B5EF4-FFF2-40B4-BE49-F238E27FC236}">
                <a16:creationId xmlns:a16="http://schemas.microsoft.com/office/drawing/2014/main" id="{3798F5C3-19C9-4D1B-9897-C5D8ECE6EB4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" b="4836"/>
          <a:stretch/>
        </p:blipFill>
        <p:spPr>
          <a:xfrm>
            <a:off x="7818120" y="761999"/>
            <a:ext cx="3617432" cy="2581995"/>
          </a:xfrm>
          <a:prstGeom prst="rect">
            <a:avLst/>
          </a:prstGeom>
        </p:spPr>
      </p:pic>
      <p:pic>
        <p:nvPicPr>
          <p:cNvPr id="7" name="Picture 6" descr="A picture containing object&#10;&#10;Description generated with high confidence">
            <a:extLst>
              <a:ext uri="{FF2B5EF4-FFF2-40B4-BE49-F238E27FC236}">
                <a16:creationId xmlns:a16="http://schemas.microsoft.com/office/drawing/2014/main" id="{A662F06D-31A6-40CD-A651-E29A5D0FC75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548" r="5" b="2925"/>
          <a:stretch/>
        </p:blipFill>
        <p:spPr>
          <a:xfrm>
            <a:off x="7818120" y="3504142"/>
            <a:ext cx="3617432" cy="259185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4EBDFB6-76DD-43B3-A569-541E2729F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 dirty="0"/>
              <a:t>Swabs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ADB4F8-2B97-4BBE-99C5-7FEA4F02D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761999"/>
            <a:ext cx="3585891" cy="5333999"/>
          </a:xfrm>
        </p:spPr>
        <p:txBody>
          <a:bodyPr>
            <a:normAutofit/>
          </a:bodyPr>
          <a:lstStyle/>
          <a:p>
            <a:r>
              <a:rPr lang="en-US" sz="2400" dirty="0"/>
              <a:t>Really should only be used when imprints, scrapings, and aspirates cannot be done</a:t>
            </a:r>
          </a:p>
          <a:p>
            <a:r>
              <a:rPr lang="en-US" sz="2400" dirty="0"/>
              <a:t>Moistening the swab will help minimize cell damage during the collection process</a:t>
            </a:r>
          </a:p>
          <a:p>
            <a:r>
              <a:rPr lang="en-US" sz="2400" dirty="0"/>
              <a:t>Make sure you do NOT rub the sample onto the slide.  Gently roll only.  Why?  Can damage cells</a:t>
            </a:r>
          </a:p>
        </p:txBody>
      </p:sp>
    </p:spTree>
    <p:extLst>
      <p:ext uri="{BB962C8B-B14F-4D97-AF65-F5344CB8AC3E}">
        <p14:creationId xmlns:p14="http://schemas.microsoft.com/office/powerpoint/2010/main" val="2644169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ED170-4E09-40B7-8DEA-F0E71C76F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Swabs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6C7860-31E0-4AA5-81C2-729E6148B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When doing an ear cytology, the swab may have excess wax </a:t>
            </a:r>
          </a:p>
          <a:p>
            <a:r>
              <a:rPr lang="en-US" sz="2400" dirty="0"/>
              <a:t>To minimize the interference with the assay, we gently heat the sample to dissolve the wax</a:t>
            </a:r>
          </a:p>
          <a:p>
            <a:pPr lvl="1"/>
            <a:r>
              <a:rPr lang="en-US" sz="2400" dirty="0"/>
              <a:t>How? Lighter CAUTION! Remember, this is the only time other than Gram staining that it is okay to heat a slide</a:t>
            </a:r>
          </a:p>
        </p:txBody>
      </p:sp>
      <p:pic>
        <p:nvPicPr>
          <p:cNvPr id="5" name="Picture 4" descr="A dog looking at the camera&#10;&#10;Description generated with high confidence">
            <a:extLst>
              <a:ext uri="{FF2B5EF4-FFF2-40B4-BE49-F238E27FC236}">
                <a16:creationId xmlns:a16="http://schemas.microsoft.com/office/drawing/2014/main" id="{49D9379B-B135-48AD-A77F-144BFE47FF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491953"/>
            <a:ext cx="4006224" cy="2133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37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2BDC9096-F13B-450E-92F1-5C80C7EAAA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24" r="-1" b="-1"/>
          <a:stretch/>
        </p:blipFill>
        <p:spPr>
          <a:xfrm>
            <a:off x="7818120" y="758952"/>
            <a:ext cx="3617432" cy="533095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CB5B7E1-DD76-4A75-9680-FDADD8565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 dirty="0"/>
              <a:t>The Basics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3869267" y="864108"/>
            <a:ext cx="3585891" cy="5120640"/>
          </a:xfrm>
        </p:spPr>
        <p:txBody>
          <a:bodyPr>
            <a:normAutofit/>
          </a:bodyPr>
          <a:lstStyle/>
          <a:p>
            <a:r>
              <a:rPr lang="en-US" sz="3600" dirty="0"/>
              <a:t>When doing an ear cytology, BOTH samples can be put on one slide</a:t>
            </a:r>
          </a:p>
        </p:txBody>
      </p:sp>
    </p:spTree>
    <p:extLst>
      <p:ext uri="{BB962C8B-B14F-4D97-AF65-F5344CB8AC3E}">
        <p14:creationId xmlns:p14="http://schemas.microsoft.com/office/powerpoint/2010/main" val="3922476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EE99CF9-8F98-4B1A-8C61-4328DF76F98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739" r="22434"/>
          <a:stretch/>
        </p:blipFill>
        <p:spPr>
          <a:xfrm>
            <a:off x="7818120" y="758952"/>
            <a:ext cx="3617432" cy="533095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69281B-B41C-43A0-84B5-07E76C9F1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</p:spPr>
        <p:txBody>
          <a:bodyPr>
            <a:normAutofit/>
          </a:bodyPr>
          <a:lstStyle/>
          <a:p>
            <a:r>
              <a:rPr lang="en-US" dirty="0"/>
              <a:t>Scrapings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6BE26-CE0B-4DE4-BD8C-6DD563007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864108"/>
            <a:ext cx="3585891" cy="5120640"/>
          </a:xfrm>
        </p:spPr>
        <p:txBody>
          <a:bodyPr>
            <a:normAutofit lnSpcReduction="10000"/>
          </a:bodyPr>
          <a:lstStyle/>
          <a:p>
            <a:r>
              <a:rPr lang="en-US" sz="3200" b="1" u="sng" dirty="0">
                <a:solidFill>
                  <a:srgbClr val="FF0000"/>
                </a:solidFill>
              </a:rPr>
              <a:t>Scrapings</a:t>
            </a:r>
          </a:p>
          <a:p>
            <a:pPr lvl="1"/>
            <a:r>
              <a:rPr lang="en-US" sz="2800" dirty="0"/>
              <a:t>First localize the lesion</a:t>
            </a:r>
          </a:p>
          <a:p>
            <a:pPr lvl="1"/>
            <a:r>
              <a:rPr lang="en-US" sz="2800" dirty="0"/>
              <a:t>Gently scrape the lesion several times with a scalpel blade , perpendicular to the lesion’s surface</a:t>
            </a:r>
          </a:p>
          <a:p>
            <a:pPr lvl="1"/>
            <a:r>
              <a:rPr lang="en-US" sz="2800" dirty="0"/>
              <a:t>Transfer collected material to glass microscope slide </a:t>
            </a:r>
          </a:p>
        </p:txBody>
      </p:sp>
    </p:spTree>
    <p:extLst>
      <p:ext uri="{BB962C8B-B14F-4D97-AF65-F5344CB8AC3E}">
        <p14:creationId xmlns:p14="http://schemas.microsoft.com/office/powerpoint/2010/main" val="2258261201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819</TotalTime>
  <Words>2210</Words>
  <Application>Microsoft Office PowerPoint</Application>
  <PresentationFormat>Widescreen</PresentationFormat>
  <Paragraphs>344</Paragraphs>
  <Slides>53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8" baseType="lpstr">
      <vt:lpstr>Calibri</vt:lpstr>
      <vt:lpstr>Corbel</vt:lpstr>
      <vt:lpstr>Wingdings</vt:lpstr>
      <vt:lpstr>Wingdings 2</vt:lpstr>
      <vt:lpstr>Frame</vt:lpstr>
      <vt:lpstr>Cytology Tests – Types &amp; Preparation Techniques</vt:lpstr>
      <vt:lpstr>Sample Collection and Handling</vt:lpstr>
      <vt:lpstr>The Basics</vt:lpstr>
      <vt:lpstr>The Basics </vt:lpstr>
      <vt:lpstr>PowerPoint Presentation</vt:lpstr>
      <vt:lpstr>Swabs</vt:lpstr>
      <vt:lpstr>Swabs</vt:lpstr>
      <vt:lpstr>The Basics</vt:lpstr>
      <vt:lpstr>Scrapings</vt:lpstr>
      <vt:lpstr>Scrapings </vt:lpstr>
      <vt:lpstr>Imprints</vt:lpstr>
      <vt:lpstr>Imprints</vt:lpstr>
      <vt:lpstr>Imprints</vt:lpstr>
      <vt:lpstr>Fine Needle Biopsy </vt:lpstr>
      <vt:lpstr>Fine Needle Biopsy (FNB/FNA) </vt:lpstr>
      <vt:lpstr>Fine Needle Biopsy (FNB/FNA)</vt:lpstr>
      <vt:lpstr>Fine Needle Biopsy (FNB/FNA)</vt:lpstr>
      <vt:lpstr>PowerPoint Presentation</vt:lpstr>
      <vt:lpstr>Nonaspirate Technique (Capillary Technique, Stab Technique)</vt:lpstr>
      <vt:lpstr>Nonaspirate Procedure (Capillary Technique, Stab Technique</vt:lpstr>
      <vt:lpstr>Tissue Biopsy</vt:lpstr>
      <vt:lpstr>Wedge Biopsy </vt:lpstr>
      <vt:lpstr>Punch Biopsy </vt:lpstr>
      <vt:lpstr>PowerPoint Presentation</vt:lpstr>
      <vt:lpstr>Endoscopic Biopsy</vt:lpstr>
      <vt:lpstr>Centesis</vt:lpstr>
      <vt:lpstr>PowerPoint Presentation</vt:lpstr>
      <vt:lpstr>Centesis, continued…</vt:lpstr>
      <vt:lpstr>Color and Turbidity During a Centesis Procedure</vt:lpstr>
      <vt:lpstr>Transtracheal/Bronchial Wash</vt:lpstr>
      <vt:lpstr>Percutaneous Technique for Transtracheal Wash</vt:lpstr>
      <vt:lpstr>Orotracheal Technique for Transtracheal Wash</vt:lpstr>
      <vt:lpstr>Cytology Preparation Techniques</vt:lpstr>
      <vt:lpstr>What Kind of Techniques?</vt:lpstr>
      <vt:lpstr>Cytology Preparations</vt:lpstr>
      <vt:lpstr>Smear Preparation</vt:lpstr>
      <vt:lpstr>Smear Preparation</vt:lpstr>
      <vt:lpstr>Compression Preparation</vt:lpstr>
      <vt:lpstr>PowerPoint Presentation</vt:lpstr>
      <vt:lpstr>Combination Technique</vt:lpstr>
      <vt:lpstr>Combination Technique, continued…</vt:lpstr>
      <vt:lpstr>Starfish Smear </vt:lpstr>
      <vt:lpstr>Preparations of Smears from Fluid Samples</vt:lpstr>
      <vt:lpstr>Line Smear</vt:lpstr>
      <vt:lpstr>Wedge Smear (or Blood Smear)</vt:lpstr>
      <vt:lpstr>Fixing &amp; Staining the Cytology Sample</vt:lpstr>
      <vt:lpstr>Romanowsky Stains</vt:lpstr>
      <vt:lpstr>New Methylene Blue</vt:lpstr>
      <vt:lpstr>Staining Problems</vt:lpstr>
      <vt:lpstr>Submitting Cytological Preparations and Samples to Outside Laboratories</vt:lpstr>
      <vt:lpstr>Special Note: </vt:lpstr>
      <vt:lpstr>Submitting Samples To Outside Laboratories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Cytology Tests</dc:title>
  <dc:creator>Medina Regalia</dc:creator>
  <cp:lastModifiedBy>Cathy Huff</cp:lastModifiedBy>
  <cp:revision>27</cp:revision>
  <dcterms:created xsi:type="dcterms:W3CDTF">2017-12-31T18:49:56Z</dcterms:created>
  <dcterms:modified xsi:type="dcterms:W3CDTF">2021-10-04T16:53:54Z</dcterms:modified>
</cp:coreProperties>
</file>