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6" r:id="rId1"/>
  </p:sldMasterIdLst>
  <p:notesMasterIdLst>
    <p:notesMasterId r:id="rId82"/>
  </p:notesMasterIdLst>
  <p:handoutMasterIdLst>
    <p:handoutMasterId r:id="rId83"/>
  </p:handoutMasterIdLst>
  <p:sldIdLst>
    <p:sldId id="256" r:id="rId2"/>
    <p:sldId id="257" r:id="rId3"/>
    <p:sldId id="323" r:id="rId4"/>
    <p:sldId id="325" r:id="rId5"/>
    <p:sldId id="258" r:id="rId6"/>
    <p:sldId id="261" r:id="rId7"/>
    <p:sldId id="262" r:id="rId8"/>
    <p:sldId id="264" r:id="rId9"/>
    <p:sldId id="263" r:id="rId10"/>
    <p:sldId id="327" r:id="rId11"/>
    <p:sldId id="328" r:id="rId12"/>
    <p:sldId id="265" r:id="rId13"/>
    <p:sldId id="266" r:id="rId14"/>
    <p:sldId id="267" r:id="rId15"/>
    <p:sldId id="268" r:id="rId16"/>
    <p:sldId id="329" r:id="rId17"/>
    <p:sldId id="269" r:id="rId18"/>
    <p:sldId id="334" r:id="rId19"/>
    <p:sldId id="337" r:id="rId20"/>
    <p:sldId id="335" r:id="rId21"/>
    <p:sldId id="336" r:id="rId22"/>
    <p:sldId id="270" r:id="rId23"/>
    <p:sldId id="332" r:id="rId24"/>
    <p:sldId id="333" r:id="rId25"/>
    <p:sldId id="273" r:id="rId26"/>
    <p:sldId id="342" r:id="rId27"/>
    <p:sldId id="343" r:id="rId28"/>
    <p:sldId id="338" r:id="rId29"/>
    <p:sldId id="339" r:id="rId30"/>
    <p:sldId id="275" r:id="rId31"/>
    <p:sldId id="276" r:id="rId32"/>
    <p:sldId id="277" r:id="rId33"/>
    <p:sldId id="279" r:id="rId34"/>
    <p:sldId id="278" r:id="rId35"/>
    <p:sldId id="281" r:id="rId36"/>
    <p:sldId id="280" r:id="rId37"/>
    <p:sldId id="345" r:id="rId38"/>
    <p:sldId id="346" r:id="rId39"/>
    <p:sldId id="282" r:id="rId40"/>
    <p:sldId id="283" r:id="rId41"/>
    <p:sldId id="347" r:id="rId42"/>
    <p:sldId id="284" r:id="rId43"/>
    <p:sldId id="285" r:id="rId44"/>
    <p:sldId id="348" r:id="rId45"/>
    <p:sldId id="286" r:id="rId46"/>
    <p:sldId id="349" r:id="rId47"/>
    <p:sldId id="287" r:id="rId48"/>
    <p:sldId id="288" r:id="rId49"/>
    <p:sldId id="289" r:id="rId50"/>
    <p:sldId id="290" r:id="rId51"/>
    <p:sldId id="291" r:id="rId52"/>
    <p:sldId id="350" r:id="rId53"/>
    <p:sldId id="292" r:id="rId54"/>
    <p:sldId id="293" r:id="rId55"/>
    <p:sldId id="351" r:id="rId56"/>
    <p:sldId id="294" r:id="rId57"/>
    <p:sldId id="298" r:id="rId58"/>
    <p:sldId id="353" r:id="rId59"/>
    <p:sldId id="299" r:id="rId60"/>
    <p:sldId id="300" r:id="rId61"/>
    <p:sldId id="302" r:id="rId62"/>
    <p:sldId id="304" r:id="rId63"/>
    <p:sldId id="354" r:id="rId64"/>
    <p:sldId id="306" r:id="rId65"/>
    <p:sldId id="307" r:id="rId66"/>
    <p:sldId id="308" r:id="rId67"/>
    <p:sldId id="309" r:id="rId68"/>
    <p:sldId id="355" r:id="rId69"/>
    <p:sldId id="310" r:id="rId70"/>
    <p:sldId id="311" r:id="rId71"/>
    <p:sldId id="356" r:id="rId72"/>
    <p:sldId id="312" r:id="rId73"/>
    <p:sldId id="313" r:id="rId74"/>
    <p:sldId id="314" r:id="rId75"/>
    <p:sldId id="315" r:id="rId76"/>
    <p:sldId id="316" r:id="rId77"/>
    <p:sldId id="317" r:id="rId78"/>
    <p:sldId id="318" r:id="rId79"/>
    <p:sldId id="319" r:id="rId80"/>
    <p:sldId id="320" r:id="rId81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0" autoAdjust="0"/>
    <p:restoredTop sz="73000" autoAdjust="0"/>
  </p:normalViewPr>
  <p:slideViewPr>
    <p:cSldViewPr snapToGrid="0">
      <p:cViewPr varScale="1">
        <p:scale>
          <a:sx n="84" d="100"/>
          <a:sy n="84" d="100"/>
        </p:scale>
        <p:origin x="151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B80FF31-CC26-4E9F-A3CA-C6DEAD7327C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9D57BC-0E08-4F80-B8BA-8C6F11F61B6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DEFDB5E-F6AD-47EA-B296-81D52BFE4912}" type="datetimeFigureOut">
              <a:rPr lang="en-US" smtClean="0"/>
              <a:t>7/19/2021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D01141-016A-4A91-AA79-DD54039936F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523C6E-05CA-4E81-9D58-47942F4BECE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C3F3BA7-8A73-4B3E-937B-C6CF03A83D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951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DEB555D-5382-4D2E-9890-9A673182A875}" type="datetimeFigureOut">
              <a:rPr lang="en-US" smtClean="0"/>
              <a:t>7/19/2021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2F05B19-B16E-42D8-BCB1-3EC7F610D2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638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Rouleaux formation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F05B19-B16E-42D8-BCB1-3EC7F610D21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4412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nRBCs</a:t>
            </a:r>
            <a:r>
              <a:rPr lang="en-US" dirty="0"/>
              <a:t> = nucleated RBCs</a:t>
            </a:r>
          </a:p>
          <a:p>
            <a:r>
              <a:rPr lang="en-US" dirty="0"/>
              <a:t>Reticulocytes decrease</a:t>
            </a:r>
          </a:p>
          <a:p>
            <a:r>
              <a:rPr lang="en-US" dirty="0"/>
              <a:t>Hb increases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F05B19-B16E-42D8-BCB1-3EC7F610D21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9148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Blood loss</a:t>
            </a:r>
          </a:p>
          <a:p>
            <a:r>
              <a:rPr lang="en-US" dirty="0"/>
              <a:t>Recovering anemias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F05B19-B16E-42D8-BCB1-3EC7F610D21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7163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Mean corpuscular volume</a:t>
            </a:r>
          </a:p>
          <a:p>
            <a:r>
              <a:rPr lang="en-US" dirty="0"/>
              <a:t>Indicates size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F05B19-B16E-42D8-BCB1-3EC7F610D21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0817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Poikilocytosis</a:t>
            </a:r>
            <a:r>
              <a:rPr lang="en-US" dirty="0"/>
              <a:t>, anisocytosis, and </a:t>
            </a:r>
            <a:r>
              <a:rPr lang="en-US" dirty="0" err="1"/>
              <a:t>polychromasia</a:t>
            </a:r>
            <a:r>
              <a:rPr lang="en-US" dirty="0"/>
              <a:t> are all present on this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F05B19-B16E-42D8-BCB1-3EC7F610D21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4127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Hypertonic solutions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F05B19-B16E-42D8-BCB1-3EC7F610D216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4640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Precursor called </a:t>
            </a:r>
            <a:r>
              <a:rPr lang="en-US" dirty="0" err="1"/>
              <a:t>prekeratocytes</a:t>
            </a:r>
            <a:r>
              <a:rPr lang="en-US" dirty="0"/>
              <a:t> or “Blister cells”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F05B19-B16E-42D8-BCB1-3EC7F610D216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1161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May be seen in myeloproliferative diseases or kidney and splenic disorders of dogs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F05B19-B16E-42D8-BCB1-3EC7F610D216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7374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Lead poisoning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F05B19-B16E-42D8-BCB1-3EC7F610D216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4933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Right = stained with NMB</a:t>
            </a:r>
          </a:p>
          <a:p>
            <a:r>
              <a:rPr lang="en-US" dirty="0"/>
              <a:t>Left = stained with </a:t>
            </a:r>
            <a:r>
              <a:rPr lang="en-US" dirty="0" err="1"/>
              <a:t>DiffQuik</a:t>
            </a:r>
            <a:r>
              <a:rPr lang="en-US" dirty="0"/>
              <a:t> stain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F05B19-B16E-42D8-BCB1-3EC7F610D216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4622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Aggregate and punctate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F05B19-B16E-42D8-BCB1-3EC7F610D216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6995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14400" lvl="1" indent="-457200">
              <a:buAutoNum type="arabicParenR"/>
            </a:pPr>
            <a:r>
              <a:rPr lang="en-US" sz="2800" dirty="0"/>
              <a:t>Arrangement on a blood film</a:t>
            </a:r>
          </a:p>
          <a:p>
            <a:pPr marL="914400" lvl="1" indent="-457200">
              <a:buAutoNum type="arabicParenR"/>
            </a:pPr>
            <a:r>
              <a:rPr lang="en-US" sz="2800" dirty="0"/>
              <a:t>Color</a:t>
            </a:r>
          </a:p>
          <a:p>
            <a:pPr marL="914400" lvl="1" indent="-457200">
              <a:buAutoNum type="arabicParenR"/>
            </a:pPr>
            <a:r>
              <a:rPr lang="en-US" sz="2800" dirty="0"/>
              <a:t>Size</a:t>
            </a:r>
          </a:p>
          <a:p>
            <a:pPr marL="914400" lvl="1" indent="-457200">
              <a:buAutoNum type="arabicParenR"/>
            </a:pPr>
            <a:r>
              <a:rPr lang="en-US" sz="2800" dirty="0"/>
              <a:t>Shape</a:t>
            </a:r>
          </a:p>
          <a:p>
            <a:pPr marL="914400" lvl="1" indent="-457200">
              <a:buAutoNum type="arabicParenR"/>
            </a:pPr>
            <a:r>
              <a:rPr lang="en-US" sz="2800" dirty="0"/>
              <a:t>Presence of structures on/in erythrocyte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F05B19-B16E-42D8-BCB1-3EC7F610D21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0923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ticks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F05B19-B16E-42D8-BCB1-3EC7F610D216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6445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Babesia</a:t>
            </a:r>
            <a:r>
              <a:rPr lang="en-US" dirty="0"/>
              <a:t> </a:t>
            </a:r>
            <a:r>
              <a:rPr lang="en-US" dirty="0" err="1"/>
              <a:t>bigemina</a:t>
            </a:r>
            <a:r>
              <a:rPr lang="en-US" dirty="0"/>
              <a:t> = top 3 rows (cattle)</a:t>
            </a:r>
          </a:p>
          <a:p>
            <a:r>
              <a:rPr lang="en-US" dirty="0" err="1"/>
              <a:t>Babesia</a:t>
            </a:r>
            <a:r>
              <a:rPr lang="en-US" dirty="0"/>
              <a:t> </a:t>
            </a:r>
            <a:r>
              <a:rPr lang="en-US" dirty="0" err="1"/>
              <a:t>canis</a:t>
            </a:r>
            <a:r>
              <a:rPr lang="en-US" dirty="0"/>
              <a:t> = bottom 3 rows (dogs)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F05B19-B16E-42D8-BCB1-3EC7F610D216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6944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fleas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F05B19-B16E-42D8-BCB1-3EC7F610D216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6823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Rouleaux formation</a:t>
            </a:r>
          </a:p>
          <a:p>
            <a:r>
              <a:rPr lang="en-US" dirty="0"/>
              <a:t>Agglutination/auto-agglutination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F05B19-B16E-42D8-BCB1-3EC7F610D21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0661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Horses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Seen with increased fibrinogen or globulin concentration in blood</a:t>
            </a:r>
          </a:p>
          <a:p>
            <a:r>
              <a:rPr lang="en-US" dirty="0"/>
              <a:t>Refrigerated blood that is not allowed to return to room temperature</a:t>
            </a:r>
          </a:p>
          <a:p>
            <a:r>
              <a:rPr lang="en-US" dirty="0"/>
              <a:t>May be seen if blood has been held too long before preparation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F05B19-B16E-42D8-BCB1-3EC7F610D21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6966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Agglutination is caused by an antibody that coats the RBC causing bridging or clumping of the cells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Add saline and re-centrifuge sample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F05B19-B16E-42D8-BCB1-3EC7F610D21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7299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Polychromasia</a:t>
            </a:r>
          </a:p>
          <a:p>
            <a:r>
              <a:rPr lang="en-US" dirty="0"/>
              <a:t>Hypochromasia</a:t>
            </a:r>
          </a:p>
          <a:p>
            <a:r>
              <a:rPr lang="en-US" dirty="0"/>
              <a:t>Hyperchromasia</a:t>
            </a:r>
          </a:p>
          <a:p>
            <a:r>
              <a:rPr lang="en-US" dirty="0"/>
              <a:t>MCHC = Mean corpuscular hemoglobin concentration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F05B19-B16E-42D8-BCB1-3EC7F610D21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9029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F05B19-B16E-42D8-BCB1-3EC7F610D21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0376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12 g/100ml x100  / 40 = 30;  yes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F05B19-B16E-42D8-BCB1-3EC7F610D21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070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B7BBC5C2-A1D0-4F07-B239-AC9712EAAD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10 g/dL x 100/  20 = 50 g/dL ---no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B0C067E1-5BE7-4CE9-B765-0387199131E3}" type="datetimeFigureOut">
              <a:rPr lang="en-US" smtClean="0"/>
              <a:t>7/19/2021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F7DB2688-CC68-4383-A446-9D6AE3DFF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9027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067E1-5BE7-4CE9-B765-0387199131E3}" type="datetimeFigureOut">
              <a:rPr lang="en-US" smtClean="0"/>
              <a:t>7/19/2021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B2688-CC68-4383-A446-9D6AE3DFF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268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B0C067E1-5BE7-4CE9-B765-0387199131E3}" type="datetimeFigureOut">
              <a:rPr lang="en-US" smtClean="0"/>
              <a:t>7/19/2021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F7DB2688-CC68-4383-A446-9D6AE3DFF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6863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067E1-5BE7-4CE9-B765-0387199131E3}" type="datetimeFigureOut">
              <a:rPr lang="en-US" smtClean="0"/>
              <a:t>7/19/2021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B2688-CC68-4383-A446-9D6AE3DFF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524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B0C067E1-5BE7-4CE9-B765-0387199131E3}" type="datetimeFigureOut">
              <a:rPr lang="en-US" smtClean="0"/>
              <a:t>7/19/2021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F7DB2688-CC68-4383-A446-9D6AE3DFF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074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B0C067E1-5BE7-4CE9-B765-0387199131E3}" type="datetimeFigureOut">
              <a:rPr lang="en-US" smtClean="0"/>
              <a:t>7/19/2021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F7DB2688-CC68-4383-A446-9D6AE3DFF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393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B0C067E1-5BE7-4CE9-B765-0387199131E3}" type="datetimeFigureOut">
              <a:rPr lang="en-US" smtClean="0"/>
              <a:t>7/19/2021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F7DB2688-CC68-4383-A446-9D6AE3DFF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531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067E1-5BE7-4CE9-B765-0387199131E3}" type="datetimeFigureOut">
              <a:rPr lang="en-US" smtClean="0"/>
              <a:t>7/19/2021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B2688-CC68-4383-A446-9D6AE3DFF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366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B0C067E1-5BE7-4CE9-B765-0387199131E3}" type="datetimeFigureOut">
              <a:rPr lang="en-US" smtClean="0"/>
              <a:t>7/19/2021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F7DB2688-CC68-4383-A446-9D6AE3DFF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309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067E1-5BE7-4CE9-B765-0387199131E3}" type="datetimeFigureOut">
              <a:rPr lang="en-US" smtClean="0"/>
              <a:t>7/19/2021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B2688-CC68-4383-A446-9D6AE3DFF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036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B0C067E1-5BE7-4CE9-B765-0387199131E3}" type="datetimeFigureOut">
              <a:rPr lang="en-US" smtClean="0"/>
              <a:t>7/19/2021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F7DB2688-CC68-4383-A446-9D6AE3DFF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45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067E1-5BE7-4CE9-B765-0387199131E3}" type="datetimeFigureOut">
              <a:rPr lang="en-US" smtClean="0"/>
              <a:t>7/19/2021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DB2688-CC68-4383-A446-9D6AE3DFF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082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</p:sldLayoutIdLst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3F2F6-5581-4E78-84A5-9057F49B7C0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Erythrocyte Morphology and Abnormalities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4BA9DB-6CB5-471E-908D-F25FD8CE8F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M. Regalia, LVT</a:t>
            </a:r>
          </a:p>
        </p:txBody>
      </p:sp>
    </p:spTree>
    <p:extLst>
      <p:ext uri="{BB962C8B-B14F-4D97-AF65-F5344CB8AC3E}">
        <p14:creationId xmlns:p14="http://schemas.microsoft.com/office/powerpoint/2010/main" val="5067438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>
            <a:extLst>
              <a:ext uri="{FF2B5EF4-FFF2-40B4-BE49-F238E27FC236}">
                <a16:creationId xmlns:a16="http://schemas.microsoft.com/office/drawing/2014/main" id="{17C4610E-9C18-467B-BF10-BE6A974CC364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6" name="Freeform 5">
              <a:extLst>
                <a:ext uri="{FF2B5EF4-FFF2-40B4-BE49-F238E27FC236}">
                  <a16:creationId xmlns:a16="http://schemas.microsoft.com/office/drawing/2014/main" id="{296DF307-344E-4E9B-A7AA-8139E450D1BE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>
              <a:extLst>
                <a:ext uri="{FF2B5EF4-FFF2-40B4-BE49-F238E27FC236}">
                  <a16:creationId xmlns:a16="http://schemas.microsoft.com/office/drawing/2014/main" id="{E263CC2D-ACFB-4EB3-ADF9-CD82BC8422F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>
              <a:extLst>
                <a:ext uri="{FF2B5EF4-FFF2-40B4-BE49-F238E27FC236}">
                  <a16:creationId xmlns:a16="http://schemas.microsoft.com/office/drawing/2014/main" id="{C5366E2F-9BA0-485A-B1CA-A5E6E2E379A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>
              <a:extLst>
                <a:ext uri="{FF2B5EF4-FFF2-40B4-BE49-F238E27FC236}">
                  <a16:creationId xmlns:a16="http://schemas.microsoft.com/office/drawing/2014/main" id="{1803051E-7C26-4F53-8293-B4EAED4212B9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>
              <a:extLst>
                <a:ext uri="{FF2B5EF4-FFF2-40B4-BE49-F238E27FC236}">
                  <a16:creationId xmlns:a16="http://schemas.microsoft.com/office/drawing/2014/main" id="{D10888CD-E496-4116-9C45-CF4F17ADE64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>
              <a:extLst>
                <a:ext uri="{FF2B5EF4-FFF2-40B4-BE49-F238E27FC236}">
                  <a16:creationId xmlns:a16="http://schemas.microsoft.com/office/drawing/2014/main" id="{0A42DA8F-DA3D-43E9-A184-E0F6C133A1D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>
              <a:extLst>
                <a:ext uri="{FF2B5EF4-FFF2-40B4-BE49-F238E27FC236}">
                  <a16:creationId xmlns:a16="http://schemas.microsoft.com/office/drawing/2014/main" id="{473EAD31-7AA3-49B7-ADD6-C13FF0F141A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>
              <a:extLst>
                <a:ext uri="{FF2B5EF4-FFF2-40B4-BE49-F238E27FC236}">
                  <a16:creationId xmlns:a16="http://schemas.microsoft.com/office/drawing/2014/main" id="{2BBB7CDF-BA2E-451F-9201-CF2B6FEAEAE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>
              <a:extLst>
                <a:ext uri="{FF2B5EF4-FFF2-40B4-BE49-F238E27FC236}">
                  <a16:creationId xmlns:a16="http://schemas.microsoft.com/office/drawing/2014/main" id="{84809EF2-CD0D-4BC3-ABC7-E7E312A1D74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>
              <a:extLst>
                <a:ext uri="{FF2B5EF4-FFF2-40B4-BE49-F238E27FC236}">
                  <a16:creationId xmlns:a16="http://schemas.microsoft.com/office/drawing/2014/main" id="{11D2D6C5-637B-4AFE-97F4-D4E48A61348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>
              <a:extLst>
                <a:ext uri="{FF2B5EF4-FFF2-40B4-BE49-F238E27FC236}">
                  <a16:creationId xmlns:a16="http://schemas.microsoft.com/office/drawing/2014/main" id="{F841B2C5-57F5-4FE6-B4D4-EBB3F3088119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>
              <a:extLst>
                <a:ext uri="{FF2B5EF4-FFF2-40B4-BE49-F238E27FC236}">
                  <a16:creationId xmlns:a16="http://schemas.microsoft.com/office/drawing/2014/main" id="{B4822A39-2A52-4B2C-9319-BEFC526DB0A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>
              <a:extLst>
                <a:ext uri="{FF2B5EF4-FFF2-40B4-BE49-F238E27FC236}">
                  <a16:creationId xmlns:a16="http://schemas.microsoft.com/office/drawing/2014/main" id="{4E469692-E783-4950-8DEC-3A1FD3978B0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>
              <a:extLst>
                <a:ext uri="{FF2B5EF4-FFF2-40B4-BE49-F238E27FC236}">
                  <a16:creationId xmlns:a16="http://schemas.microsoft.com/office/drawing/2014/main" id="{012909CD-3254-41E5-B8BB-0F2D7CE0D89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>
              <a:extLst>
                <a:ext uri="{FF2B5EF4-FFF2-40B4-BE49-F238E27FC236}">
                  <a16:creationId xmlns:a16="http://schemas.microsoft.com/office/drawing/2014/main" id="{93E7648E-861E-4503-AEDC-56C4EC50729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>
              <a:extLst>
                <a:ext uri="{FF2B5EF4-FFF2-40B4-BE49-F238E27FC236}">
                  <a16:creationId xmlns:a16="http://schemas.microsoft.com/office/drawing/2014/main" id="{F9C72257-EBD0-4D1C-A32C-D846446872C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>
              <a:extLst>
                <a:ext uri="{FF2B5EF4-FFF2-40B4-BE49-F238E27FC236}">
                  <a16:creationId xmlns:a16="http://schemas.microsoft.com/office/drawing/2014/main" id="{87BB2CBB-9C22-4E28-AB86-DC92AEE2DBD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>
              <a:extLst>
                <a:ext uri="{FF2B5EF4-FFF2-40B4-BE49-F238E27FC236}">
                  <a16:creationId xmlns:a16="http://schemas.microsoft.com/office/drawing/2014/main" id="{F85B3053-8D9F-410A-80C2-7960DDEA6A6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>
              <a:extLst>
                <a:ext uri="{FF2B5EF4-FFF2-40B4-BE49-F238E27FC236}">
                  <a16:creationId xmlns:a16="http://schemas.microsoft.com/office/drawing/2014/main" id="{E8FF5DA7-6E72-41F1-A54C-EAF440A274F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A899734C-500F-4274-9854-8BFA14A1D7EE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FF07BF51-2934-47AD-A415-7400882F147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8" name="Isosceles Triangle 97">
              <a:extLst>
                <a:ext uri="{FF2B5EF4-FFF2-40B4-BE49-F238E27FC236}">
                  <a16:creationId xmlns:a16="http://schemas.microsoft.com/office/drawing/2014/main" id="{DD6E3DF0-EDC0-458B-9C5B-911814F0A68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5D0824B1-47C9-4504-99FB-CB15051979C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101" name="Rectangle 100">
            <a:extLst>
              <a:ext uri="{FF2B5EF4-FFF2-40B4-BE49-F238E27FC236}">
                <a16:creationId xmlns:a16="http://schemas.microsoft.com/office/drawing/2014/main" id="{DE28C9F8-8367-429B-810E-46844E2AFDA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BEF9FB73-C99A-4D3F-878F-394C68842DFA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04" name="Freeform 5">
              <a:extLst>
                <a:ext uri="{FF2B5EF4-FFF2-40B4-BE49-F238E27FC236}">
                  <a16:creationId xmlns:a16="http://schemas.microsoft.com/office/drawing/2014/main" id="{9F20DB81-6D9A-4C4F-8238-2E0E4457ADA9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>
                <a:gd name="T0" fmla="*/ 1752 w 2038"/>
                <a:gd name="T1" fmla="*/ 1169 h 1169"/>
                <a:gd name="T2" fmla="*/ 1487 w 2038"/>
                <a:gd name="T3" fmla="*/ 334 h 1169"/>
                <a:gd name="T4" fmla="*/ 860 w 2038"/>
                <a:gd name="T5" fmla="*/ 22 h 1169"/>
                <a:gd name="T6" fmla="*/ 199 w 2038"/>
                <a:gd name="T7" fmla="*/ 318 h 1169"/>
                <a:gd name="T8" fmla="*/ 399 w 2038"/>
                <a:gd name="T9" fmla="*/ 1165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6">
              <a:extLst>
                <a:ext uri="{FF2B5EF4-FFF2-40B4-BE49-F238E27FC236}">
                  <a16:creationId xmlns:a16="http://schemas.microsoft.com/office/drawing/2014/main" id="{742FDB0A-DE87-4953-8190-171E3DB23775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>
                <a:gd name="T0" fmla="*/ 1025 w 1549"/>
                <a:gd name="T1" fmla="*/ 1016 h 1017"/>
                <a:gd name="T2" fmla="*/ 1443 w 1549"/>
                <a:gd name="T3" fmla="*/ 592 h 1017"/>
                <a:gd name="T4" fmla="*/ 782 w 1549"/>
                <a:gd name="T5" fmla="*/ 53 h 1017"/>
                <a:gd name="T6" fmla="*/ 150 w 1549"/>
                <a:gd name="T7" fmla="*/ 329 h 1017"/>
                <a:gd name="T8" fmla="*/ 477 w 1549"/>
                <a:gd name="T9" fmla="*/ 1017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7">
              <a:extLst>
                <a:ext uri="{FF2B5EF4-FFF2-40B4-BE49-F238E27FC236}">
                  <a16:creationId xmlns:a16="http://schemas.microsoft.com/office/drawing/2014/main" id="{9FC53584-BAEA-4F1D-8A0D-4632DCA5BFCC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>
                <a:gd name="T0" fmla="*/ 1302 w 1688"/>
                <a:gd name="T1" fmla="*/ 1066 h 1066"/>
                <a:gd name="T2" fmla="*/ 1613 w 1688"/>
                <a:gd name="T3" fmla="*/ 850 h 1066"/>
                <a:gd name="T4" fmla="*/ 1517 w 1688"/>
                <a:gd name="T5" fmla="*/ 471 h 1066"/>
                <a:gd name="T6" fmla="*/ 798 w 1688"/>
                <a:gd name="T7" fmla="*/ 28 h 1066"/>
                <a:gd name="T8" fmla="*/ 181 w 1688"/>
                <a:gd name="T9" fmla="*/ 333 h 1066"/>
                <a:gd name="T10" fmla="*/ 420 w 1688"/>
                <a:gd name="T11" fmla="*/ 1066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8">
              <a:extLst>
                <a:ext uri="{FF2B5EF4-FFF2-40B4-BE49-F238E27FC236}">
                  <a16:creationId xmlns:a16="http://schemas.microsoft.com/office/drawing/2014/main" id="{098D9987-F0C6-45B7-9871-F7A60584E9EC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>
                <a:gd name="T0" fmla="*/ 1873 w 2171"/>
                <a:gd name="T1" fmla="*/ 1326 h 1326"/>
                <a:gd name="T2" fmla="*/ 1609 w 2171"/>
                <a:gd name="T3" fmla="*/ 473 h 1326"/>
                <a:gd name="T4" fmla="*/ 880 w 2171"/>
                <a:gd name="T5" fmla="*/ 63 h 1326"/>
                <a:gd name="T6" fmla="*/ 0 w 2171"/>
                <a:gd name="T7" fmla="*/ 423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9">
              <a:extLst>
                <a:ext uri="{FF2B5EF4-FFF2-40B4-BE49-F238E27FC236}">
                  <a16:creationId xmlns:a16="http://schemas.microsoft.com/office/drawing/2014/main" id="{B31737D3-6C9F-4E83-83D1-C42DC632ACB1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>
                <a:gd name="T0" fmla="*/ 0 w 106"/>
                <a:gd name="T1" fmla="*/ 0 h 143"/>
                <a:gd name="T2" fmla="*/ 106 w 106"/>
                <a:gd name="T3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10">
              <a:extLst>
                <a:ext uri="{FF2B5EF4-FFF2-40B4-BE49-F238E27FC236}">
                  <a16:creationId xmlns:a16="http://schemas.microsoft.com/office/drawing/2014/main" id="{AA446777-3E10-4129-9333-C6D3957EE2D6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>
                <a:gd name="T0" fmla="*/ 2046 w 2330"/>
                <a:gd name="T1" fmla="*/ 1452 h 1452"/>
                <a:gd name="T2" fmla="*/ 1813 w 2330"/>
                <a:gd name="T3" fmla="*/ 601 h 1452"/>
                <a:gd name="T4" fmla="*/ 956 w 2330"/>
                <a:gd name="T5" fmla="*/ 97 h 1452"/>
                <a:gd name="T6" fmla="*/ 0 w 2330"/>
                <a:gd name="T7" fmla="*/ 366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1">
              <a:extLst>
                <a:ext uri="{FF2B5EF4-FFF2-40B4-BE49-F238E27FC236}">
                  <a16:creationId xmlns:a16="http://schemas.microsoft.com/office/drawing/2014/main" id="{32EE1966-ACB0-4E48-97D5-E418EAD766D4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>
                <a:gd name="T0" fmla="*/ 1094 w 1216"/>
                <a:gd name="T1" fmla="*/ 1436 h 1436"/>
                <a:gd name="T2" fmla="*/ 709 w 1216"/>
                <a:gd name="T3" fmla="*/ 551 h 1436"/>
                <a:gd name="T4" fmla="*/ 0 w 1216"/>
                <a:gd name="T5" fmla="*/ 0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2">
              <a:extLst>
                <a:ext uri="{FF2B5EF4-FFF2-40B4-BE49-F238E27FC236}">
                  <a16:creationId xmlns:a16="http://schemas.microsoft.com/office/drawing/2014/main" id="{ADD3C03D-ECBF-45B9-8114-22B88CA9ED1C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>
                <a:gd name="T0" fmla="*/ 222 w 222"/>
                <a:gd name="T1" fmla="*/ 0 h 129"/>
                <a:gd name="T2" fmla="*/ 0 w 222"/>
                <a:gd name="T3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13">
              <a:extLst>
                <a:ext uri="{FF2B5EF4-FFF2-40B4-BE49-F238E27FC236}">
                  <a16:creationId xmlns:a16="http://schemas.microsoft.com/office/drawing/2014/main" id="{7EB0BC62-8255-45AE-BA21-BCC7705540B6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>
                <a:gd name="T0" fmla="*/ 1067 w 1174"/>
                <a:gd name="T1" fmla="*/ 1440 h 1440"/>
                <a:gd name="T2" fmla="*/ 698 w 1174"/>
                <a:gd name="T3" fmla="*/ 577 h 1440"/>
                <a:gd name="T4" fmla="*/ 0 w 1174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14">
              <a:extLst>
                <a:ext uri="{FF2B5EF4-FFF2-40B4-BE49-F238E27FC236}">
                  <a16:creationId xmlns:a16="http://schemas.microsoft.com/office/drawing/2014/main" id="{FF9BAD66-4573-4073-8310-13CD7481F04E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>
                <a:gd name="T0" fmla="*/ 125 w 125"/>
                <a:gd name="T1" fmla="*/ 0 h 74"/>
                <a:gd name="T2" fmla="*/ 0 w 125"/>
                <a:gd name="T3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15">
              <a:extLst>
                <a:ext uri="{FF2B5EF4-FFF2-40B4-BE49-F238E27FC236}">
                  <a16:creationId xmlns:a16="http://schemas.microsoft.com/office/drawing/2014/main" id="{0A1D4E49-6934-40C6-B071-3BBD2E099B2C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>
                <a:gd name="T0" fmla="*/ 1056 w 1155"/>
                <a:gd name="T1" fmla="*/ 1440 h 1440"/>
                <a:gd name="T2" fmla="*/ 686 w 1155"/>
                <a:gd name="T3" fmla="*/ 580 h 1440"/>
                <a:gd name="T4" fmla="*/ 0 w 1155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16">
              <a:extLst>
                <a:ext uri="{FF2B5EF4-FFF2-40B4-BE49-F238E27FC236}">
                  <a16:creationId xmlns:a16="http://schemas.microsoft.com/office/drawing/2014/main" id="{A23E1910-E385-4702-82DE-2ED5AB56670E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>
                <a:gd name="T0" fmla="*/ 75 w 75"/>
                <a:gd name="T1" fmla="*/ 0 h 45"/>
                <a:gd name="T2" fmla="*/ 0 w 75"/>
                <a:gd name="T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17">
              <a:extLst>
                <a:ext uri="{FF2B5EF4-FFF2-40B4-BE49-F238E27FC236}">
                  <a16:creationId xmlns:a16="http://schemas.microsoft.com/office/drawing/2014/main" id="{E0DEC839-CA95-42EF-9883-6767EEDD6864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>
                <a:gd name="T0" fmla="*/ 1053 w 1160"/>
                <a:gd name="T1" fmla="*/ 1441 h 1441"/>
                <a:gd name="T2" fmla="*/ 705 w 1160"/>
                <a:gd name="T3" fmla="*/ 599 h 1441"/>
                <a:gd name="T4" fmla="*/ 0 w 1160"/>
                <a:gd name="T5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18">
              <a:extLst>
                <a:ext uri="{FF2B5EF4-FFF2-40B4-BE49-F238E27FC236}">
                  <a16:creationId xmlns:a16="http://schemas.microsoft.com/office/drawing/2014/main" id="{2A70F79B-848E-4456-80D9-C3128308117A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>
                <a:gd name="T0" fmla="*/ 1040 w 1137"/>
                <a:gd name="T1" fmla="*/ 1440 h 1440"/>
                <a:gd name="T2" fmla="*/ 698 w 1137"/>
                <a:gd name="T3" fmla="*/ 611 h 1440"/>
                <a:gd name="T4" fmla="*/ 0 w 1137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19">
              <a:extLst>
                <a:ext uri="{FF2B5EF4-FFF2-40B4-BE49-F238E27FC236}">
                  <a16:creationId xmlns:a16="http://schemas.microsoft.com/office/drawing/2014/main" id="{FC9F970F-C0CF-48F2-A579-87A176BFFBFD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>
                <a:gd name="T0" fmla="*/ 1011 w 1058"/>
                <a:gd name="T1" fmla="*/ 1439 h 1439"/>
                <a:gd name="T2" fmla="*/ 648 w 1058"/>
                <a:gd name="T3" fmla="*/ 617 h 1439"/>
                <a:gd name="T4" fmla="*/ 0 w 1058"/>
                <a:gd name="T5" fmla="*/ 0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20">
              <a:extLst>
                <a:ext uri="{FF2B5EF4-FFF2-40B4-BE49-F238E27FC236}">
                  <a16:creationId xmlns:a16="http://schemas.microsoft.com/office/drawing/2014/main" id="{3B83F100-95D6-4F03-A6F8-6F974518DBCD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>
                <a:gd name="T0" fmla="*/ 718 w 718"/>
                <a:gd name="T1" fmla="*/ 575 h 575"/>
                <a:gd name="T2" fmla="*/ 0 w 718"/>
                <a:gd name="T3" fmla="*/ 0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21">
              <a:extLst>
                <a:ext uri="{FF2B5EF4-FFF2-40B4-BE49-F238E27FC236}">
                  <a16:creationId xmlns:a16="http://schemas.microsoft.com/office/drawing/2014/main" id="{65A78EC4-71E4-4F4E-857D-12D4491A08F4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>
                <a:gd name="T0" fmla="*/ 620 w 620"/>
                <a:gd name="T1" fmla="*/ 536 h 536"/>
                <a:gd name="T2" fmla="*/ 0 w 620"/>
                <a:gd name="T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22">
              <a:extLst>
                <a:ext uri="{FF2B5EF4-FFF2-40B4-BE49-F238E27FC236}">
                  <a16:creationId xmlns:a16="http://schemas.microsoft.com/office/drawing/2014/main" id="{D772DE32-174E-42E9-8AA2-AE7F835F6780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>
                <a:gd name="T0" fmla="*/ 0 w 455"/>
                <a:gd name="T1" fmla="*/ 0 h 285"/>
                <a:gd name="T2" fmla="*/ 455 w 455"/>
                <a:gd name="T3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23">
              <a:extLst>
                <a:ext uri="{FF2B5EF4-FFF2-40B4-BE49-F238E27FC236}">
                  <a16:creationId xmlns:a16="http://schemas.microsoft.com/office/drawing/2014/main" id="{FDC74201-E301-45B8-8AC7-05E1B675D3E2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>
                <a:gd name="T0" fmla="*/ 0 w 188"/>
                <a:gd name="T1" fmla="*/ 0 h 112"/>
                <a:gd name="T2" fmla="*/ 188 w 188"/>
                <a:gd name="T3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4" name="Rectangle 123">
            <a:extLst>
              <a:ext uri="{FF2B5EF4-FFF2-40B4-BE49-F238E27FC236}">
                <a16:creationId xmlns:a16="http://schemas.microsoft.com/office/drawing/2014/main" id="{13E924A0-FE7E-45DB-BD41-FBEAB0A6305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7850" y="-6706"/>
            <a:ext cx="6104149" cy="68711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CE2BF9B-F84B-4133-B03B-0BFD161A54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889" y="1293119"/>
            <a:ext cx="5464072" cy="4280906"/>
          </a:xfrm>
          <a:prstGeom prst="rect">
            <a:avLst/>
          </a:prstGeom>
          <a:ln w="9525">
            <a:noFill/>
          </a:ln>
        </p:spPr>
      </p:pic>
      <p:grpSp>
        <p:nvGrpSpPr>
          <p:cNvPr id="126" name="Group 125">
            <a:extLst>
              <a:ext uri="{FF2B5EF4-FFF2-40B4-BE49-F238E27FC236}">
                <a16:creationId xmlns:a16="http://schemas.microsoft.com/office/drawing/2014/main" id="{C59D380F-850C-43F1-80D1-1A782C6B40C8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7084" y="1186483"/>
            <a:ext cx="4473771" cy="4477933"/>
            <a:chOff x="807084" y="1186483"/>
            <a:chExt cx="4473771" cy="4477933"/>
          </a:xfrm>
        </p:grpSpPr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8D18A657-441D-4BCB-860E-108687894D3E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7607" y="1186483"/>
              <a:ext cx="4472724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Isosceles Triangle 39">
              <a:extLst>
                <a:ext uri="{FF2B5EF4-FFF2-40B4-BE49-F238E27FC236}">
                  <a16:creationId xmlns:a16="http://schemas.microsoft.com/office/drawing/2014/main" id="{B4A47755-0FF2-471E-80D4-7E0A81728B15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840353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2FE8B1AC-8B3F-49DC-9A9D-4EEE540B71B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7084" y="1991156"/>
              <a:ext cx="4473771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DB34978-9CB1-41CA-88D8-8A7BE909A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415" y="2075504"/>
            <a:ext cx="4299456" cy="2042725"/>
          </a:xfrm>
        </p:spPr>
        <p:txBody>
          <a:bodyPr vert="horz" lIns="228600" tIns="228600" rIns="228600" bIns="0" rtlCol="0" anchor="b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4600" dirty="0"/>
              <a:t>Rouleaux formation on a smear</a:t>
            </a:r>
          </a:p>
        </p:txBody>
      </p:sp>
    </p:spTree>
    <p:extLst>
      <p:ext uri="{BB962C8B-B14F-4D97-AF65-F5344CB8AC3E}">
        <p14:creationId xmlns:p14="http://schemas.microsoft.com/office/powerpoint/2010/main" val="13888707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E01C4-7BD2-4AE1-A84A-717D416BA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Agglutination/Auto-agglutination</a:t>
            </a:r>
          </a:p>
        </p:txBody>
      </p:sp>
      <p:pic>
        <p:nvPicPr>
          <p:cNvPr id="5" name="Content Placeholder 4" descr="A close up of a piece of paper&#10;&#10;Description generated with very high confidence">
            <a:extLst>
              <a:ext uri="{FF2B5EF4-FFF2-40B4-BE49-F238E27FC236}">
                <a16:creationId xmlns:a16="http://schemas.microsoft.com/office/drawing/2014/main" id="{A25D4E65-B744-4EE2-96F0-B6A7D58D9C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46779" y="1347564"/>
            <a:ext cx="6319985" cy="4461164"/>
          </a:xfrm>
        </p:spPr>
      </p:pic>
    </p:spTree>
    <p:extLst>
      <p:ext uri="{BB962C8B-B14F-4D97-AF65-F5344CB8AC3E}">
        <p14:creationId xmlns:p14="http://schemas.microsoft.com/office/powerpoint/2010/main" val="234520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E01C4-7BD2-4AE1-A84A-717D416BA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/>
              <a:t>Agglutination/</a:t>
            </a:r>
            <a:br>
              <a:rPr lang="en-US" sz="3600" b="1" dirty="0"/>
            </a:br>
            <a:r>
              <a:rPr lang="en-US" sz="3600" b="1" dirty="0"/>
              <a:t>Auto-agglutination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F7F024-E8EA-4918-8DBF-C869C8862F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1" y="379141"/>
            <a:ext cx="7248292" cy="6110869"/>
          </a:xfrm>
        </p:spPr>
        <p:txBody>
          <a:bodyPr>
            <a:normAutofit/>
          </a:bodyPr>
          <a:lstStyle/>
          <a:p>
            <a:r>
              <a:rPr lang="en-US" sz="3200" dirty="0"/>
              <a:t>When does this occur?</a:t>
            </a:r>
          </a:p>
          <a:p>
            <a:pPr lvl="1"/>
            <a:r>
              <a:rPr lang="en-US" sz="2800" dirty="0" smtClean="0"/>
              <a:t>Caused by antibody that coats the RBC causing clumping</a:t>
            </a:r>
            <a:endParaRPr lang="en-US" sz="2800" dirty="0"/>
          </a:p>
          <a:p>
            <a:pPr lvl="1"/>
            <a:r>
              <a:rPr lang="en-US" sz="2800" dirty="0"/>
              <a:t>Typically occurs in immune mediated disorders</a:t>
            </a:r>
          </a:p>
          <a:p>
            <a:r>
              <a:rPr lang="en-US" sz="3200" dirty="0"/>
              <a:t>Agglutination MAY appear as rouleaux on occasion</a:t>
            </a:r>
          </a:p>
          <a:p>
            <a:r>
              <a:rPr lang="en-US" sz="3200" dirty="0"/>
              <a:t>So how can we tell the difference?  </a:t>
            </a:r>
            <a:r>
              <a:rPr lang="en-US" sz="3200" dirty="0" smtClean="0"/>
              <a:t>Add saline and re-centrifuge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068086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20F26D3-3E8E-4DBE-990B-7E0FA20C438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22ABC6A-2294-4E4E-AE51-D0B892F70C12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DDED3A7D-E641-4FF2-A4DD-FF60023FB46A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7F95B9C2-76FC-4363-B454-2AE128BBE53E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F87FA20A-DBB2-42E5-AD1F-F2B048286885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A4D7A641-E7DA-46C2-9FC5-709066A0219A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B144C8FF-827E-4B26-A81B-EE069A757722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4309F392-A669-4107-9A04-2E91DAD732F9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30A90DD8-54A4-4B06-8B29-F26D44172DB0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3129F41A-3A13-435E-AB01-AC1BC405C109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F4F94EFF-6BC5-484E-BB47-344F25AA9C0D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6928544C-6AAA-46A8-ACC3-9E2367386299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9BE8861D-7F1A-48F1-8D6E-70813469FE5F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6">
              <a:extLst>
                <a:ext uri="{FF2B5EF4-FFF2-40B4-BE49-F238E27FC236}">
                  <a16:creationId xmlns:a16="http://schemas.microsoft.com/office/drawing/2014/main" id="{3A1607C3-2488-41F5-9F05-0BDB8E24F8C8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id="{C76259F9-A617-4C20-A516-A128B0E7835F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>
              <a:extLst>
                <a:ext uri="{FF2B5EF4-FFF2-40B4-BE49-F238E27FC236}">
                  <a16:creationId xmlns:a16="http://schemas.microsoft.com/office/drawing/2014/main" id="{BE54BAF1-22B1-405F-A2AC-CDEEE99A9C89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id="{318574CB-E7D0-4018-8D70-AC03BEBB5772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id="{7558BCFB-BCA5-41AA-87BF-C1FA85D3DA9D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1">
              <a:extLst>
                <a:ext uri="{FF2B5EF4-FFF2-40B4-BE49-F238E27FC236}">
                  <a16:creationId xmlns:a16="http://schemas.microsoft.com/office/drawing/2014/main" id="{1EF129C8-B506-4845-B69B-EF9B51B4C348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2">
              <a:extLst>
                <a:ext uri="{FF2B5EF4-FFF2-40B4-BE49-F238E27FC236}">
                  <a16:creationId xmlns:a16="http://schemas.microsoft.com/office/drawing/2014/main" id="{90C36F2C-3D19-4A3A-BB30-8A83E2011C9F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3">
              <a:extLst>
                <a:ext uri="{FF2B5EF4-FFF2-40B4-BE49-F238E27FC236}">
                  <a16:creationId xmlns:a16="http://schemas.microsoft.com/office/drawing/2014/main" id="{A73BD378-C2A0-4411-943F-EE57C1E876A6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4">
              <a:extLst>
                <a:ext uri="{FF2B5EF4-FFF2-40B4-BE49-F238E27FC236}">
                  <a16:creationId xmlns:a16="http://schemas.microsoft.com/office/drawing/2014/main" id="{C035DDCB-E85E-457F-A9D9-CEE3ED6C8480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5">
              <a:extLst>
                <a:ext uri="{FF2B5EF4-FFF2-40B4-BE49-F238E27FC236}">
                  <a16:creationId xmlns:a16="http://schemas.microsoft.com/office/drawing/2014/main" id="{B2D31F78-2662-4262-B5C3-56B4A733280C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239098C-7E72-4888-8711-496779E31023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6912FA91-F616-456E-A0E6-08FFDCF7E9F5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Isosceles Triangle 22">
              <a:extLst>
                <a:ext uri="{FF2B5EF4-FFF2-40B4-BE49-F238E27FC236}">
                  <a16:creationId xmlns:a16="http://schemas.microsoft.com/office/drawing/2014/main" id="{20FC58DF-B79E-40D6-A6D4-676AEFE3242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799FFD69-1407-421A-8490-6324406135D5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 descr="A drawing of a face&#10;&#10;Description generated with high confidence">
            <a:extLst>
              <a:ext uri="{FF2B5EF4-FFF2-40B4-BE49-F238E27FC236}">
                <a16:creationId xmlns:a16="http://schemas.microsoft.com/office/drawing/2014/main" id="{72755525-F516-4B52-B727-2E11693FF0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17574" y="219940"/>
            <a:ext cx="3996221" cy="1515918"/>
          </a:xfrm>
          <a:prstGeom prst="rect">
            <a:avLst/>
          </a:prstGeom>
          <a:ln w="9525">
            <a:solidFill>
              <a:schemeClr val="tx1">
                <a:alpha val="20000"/>
              </a:schemeClr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047891F-E51B-42AF-9D6B-3F86F0C96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631" y="2358391"/>
            <a:ext cx="3498979" cy="2453676"/>
          </a:xfrm>
        </p:spPr>
        <p:txBody>
          <a:bodyPr>
            <a:normAutofit/>
          </a:bodyPr>
          <a:lstStyle/>
          <a:p>
            <a:r>
              <a:rPr lang="en-US" sz="3700" b="1"/>
              <a:t>Adding Saline to Confirm</a:t>
            </a:r>
            <a:br>
              <a:rPr lang="en-US" sz="3700" b="1"/>
            </a:br>
            <a:r>
              <a:rPr lang="en-US" sz="3700" b="1"/>
              <a:t>Rouleaux 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2FE883-DCEF-4DE2-8C16-901CD683CF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6605" y="1784195"/>
            <a:ext cx="7069873" cy="4839629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10000"/>
              </a:lnSpc>
            </a:pPr>
            <a:r>
              <a:rPr lang="en-US" sz="2800" dirty="0"/>
              <a:t>When rouleaux is suspected, re-centrifuge all tubes in question</a:t>
            </a:r>
          </a:p>
          <a:p>
            <a:pPr>
              <a:lnSpc>
                <a:spcPct val="110000"/>
              </a:lnSpc>
            </a:pPr>
            <a:r>
              <a:rPr lang="en-US" sz="2800" dirty="0"/>
              <a:t>Carefully remove plasma/serum with transfer pipette, leaving the cells undisturbed. Discard or use plasma/serum</a:t>
            </a:r>
          </a:p>
          <a:p>
            <a:pPr>
              <a:lnSpc>
                <a:spcPct val="110000"/>
              </a:lnSpc>
            </a:pPr>
            <a:r>
              <a:rPr lang="en-US" sz="2800" dirty="0"/>
              <a:t>Add 2 drops of saline to test tube and mix well</a:t>
            </a:r>
          </a:p>
          <a:p>
            <a:pPr>
              <a:lnSpc>
                <a:spcPct val="110000"/>
              </a:lnSpc>
            </a:pPr>
            <a:r>
              <a:rPr lang="en-US" sz="2800" dirty="0"/>
              <a:t>Re-centrifuge the tube</a:t>
            </a:r>
          </a:p>
          <a:p>
            <a:pPr>
              <a:lnSpc>
                <a:spcPct val="110000"/>
              </a:lnSpc>
            </a:pPr>
            <a:r>
              <a:rPr lang="en-US" sz="2800" dirty="0"/>
              <a:t>Gently re-mix the red cells and perform smear</a:t>
            </a:r>
          </a:p>
          <a:p>
            <a:pPr>
              <a:lnSpc>
                <a:spcPct val="110000"/>
              </a:lnSpc>
            </a:pPr>
            <a:r>
              <a:rPr lang="en-US" sz="2800" dirty="0"/>
              <a:t>Rouleaux will disperse, agglutination will NOT</a:t>
            </a:r>
          </a:p>
        </p:txBody>
      </p:sp>
    </p:spTree>
    <p:extLst>
      <p:ext uri="{BB962C8B-B14F-4D97-AF65-F5344CB8AC3E}">
        <p14:creationId xmlns:p14="http://schemas.microsoft.com/office/powerpoint/2010/main" val="5745740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17C4610E-9C18-467B-BF10-BE6A974CC364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296DF307-344E-4E9B-A7AA-8139E450D1BE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E263CC2D-ACFB-4EB3-ADF9-CD82BC8422F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C5366E2F-9BA0-485A-B1CA-A5E6E2E379A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1803051E-7C26-4F53-8293-B4EAED4212B9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D10888CD-E496-4116-9C45-CF4F17ADE64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0A42DA8F-DA3D-43E9-A184-E0F6C133A1D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473EAD31-7AA3-49B7-ADD6-C13FF0F141A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2BBB7CDF-BA2E-451F-9201-CF2B6FEAEAE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84809EF2-CD0D-4BC3-ABC7-E7E312A1D74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11D2D6C5-637B-4AFE-97F4-D4E48A61348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5">
              <a:extLst>
                <a:ext uri="{FF2B5EF4-FFF2-40B4-BE49-F238E27FC236}">
                  <a16:creationId xmlns:a16="http://schemas.microsoft.com/office/drawing/2014/main" id="{F841B2C5-57F5-4FE6-B4D4-EBB3F3088119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6">
              <a:extLst>
                <a:ext uri="{FF2B5EF4-FFF2-40B4-BE49-F238E27FC236}">
                  <a16:creationId xmlns:a16="http://schemas.microsoft.com/office/drawing/2014/main" id="{B4822A39-2A52-4B2C-9319-BEFC526DB0A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17">
              <a:extLst>
                <a:ext uri="{FF2B5EF4-FFF2-40B4-BE49-F238E27FC236}">
                  <a16:creationId xmlns:a16="http://schemas.microsoft.com/office/drawing/2014/main" id="{4E469692-E783-4950-8DEC-3A1FD3978B0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18">
              <a:extLst>
                <a:ext uri="{FF2B5EF4-FFF2-40B4-BE49-F238E27FC236}">
                  <a16:creationId xmlns:a16="http://schemas.microsoft.com/office/drawing/2014/main" id="{012909CD-3254-41E5-B8BB-0F2D7CE0D89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19">
              <a:extLst>
                <a:ext uri="{FF2B5EF4-FFF2-40B4-BE49-F238E27FC236}">
                  <a16:creationId xmlns:a16="http://schemas.microsoft.com/office/drawing/2014/main" id="{93E7648E-861E-4503-AEDC-56C4EC50729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0">
              <a:extLst>
                <a:ext uri="{FF2B5EF4-FFF2-40B4-BE49-F238E27FC236}">
                  <a16:creationId xmlns:a16="http://schemas.microsoft.com/office/drawing/2014/main" id="{F9C72257-EBD0-4D1C-A32C-D846446872C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1">
              <a:extLst>
                <a:ext uri="{FF2B5EF4-FFF2-40B4-BE49-F238E27FC236}">
                  <a16:creationId xmlns:a16="http://schemas.microsoft.com/office/drawing/2014/main" id="{87BB2CBB-9C22-4E28-AB86-DC92AEE2DBD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22">
              <a:extLst>
                <a:ext uri="{FF2B5EF4-FFF2-40B4-BE49-F238E27FC236}">
                  <a16:creationId xmlns:a16="http://schemas.microsoft.com/office/drawing/2014/main" id="{F85B3053-8D9F-410A-80C2-7960DDEA6A6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" name="Freeform 23">
              <a:extLst>
                <a:ext uri="{FF2B5EF4-FFF2-40B4-BE49-F238E27FC236}">
                  <a16:creationId xmlns:a16="http://schemas.microsoft.com/office/drawing/2014/main" id="{E8FF5DA7-6E72-41F1-A54C-EAF440A274F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899734C-500F-4274-9854-8BFA14A1D7EE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FF07BF51-2934-47AD-A415-7400882F147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DD6E3DF0-EDC0-458B-9C5B-911814F0A68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5D0824B1-47C9-4504-99FB-CB15051979C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3904BE49-D42F-4F46-B6D8-2F317121682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57C06C8-18BE-4336-B9E0-3E15ACC93BA7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42" name="Freeform 5">
              <a:extLst>
                <a:ext uri="{FF2B5EF4-FFF2-40B4-BE49-F238E27FC236}">
                  <a16:creationId xmlns:a16="http://schemas.microsoft.com/office/drawing/2014/main" id="{C1C39E9B-4917-47D7-B9CB-56480F8876FA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>
                <a:gd name="T0" fmla="*/ 1752 w 2038"/>
                <a:gd name="T1" fmla="*/ 1169 h 1169"/>
                <a:gd name="T2" fmla="*/ 1487 w 2038"/>
                <a:gd name="T3" fmla="*/ 334 h 1169"/>
                <a:gd name="T4" fmla="*/ 860 w 2038"/>
                <a:gd name="T5" fmla="*/ 22 h 1169"/>
                <a:gd name="T6" fmla="*/ 199 w 2038"/>
                <a:gd name="T7" fmla="*/ 318 h 1169"/>
                <a:gd name="T8" fmla="*/ 399 w 2038"/>
                <a:gd name="T9" fmla="*/ 1165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6">
              <a:extLst>
                <a:ext uri="{FF2B5EF4-FFF2-40B4-BE49-F238E27FC236}">
                  <a16:creationId xmlns:a16="http://schemas.microsoft.com/office/drawing/2014/main" id="{5F7200AE-DDFE-46D2-ABCA-99906B970EDB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>
                <a:gd name="T0" fmla="*/ 1025 w 1549"/>
                <a:gd name="T1" fmla="*/ 1016 h 1017"/>
                <a:gd name="T2" fmla="*/ 1443 w 1549"/>
                <a:gd name="T3" fmla="*/ 592 h 1017"/>
                <a:gd name="T4" fmla="*/ 782 w 1549"/>
                <a:gd name="T5" fmla="*/ 53 h 1017"/>
                <a:gd name="T6" fmla="*/ 150 w 1549"/>
                <a:gd name="T7" fmla="*/ 329 h 1017"/>
                <a:gd name="T8" fmla="*/ 477 w 1549"/>
                <a:gd name="T9" fmla="*/ 1017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7">
              <a:extLst>
                <a:ext uri="{FF2B5EF4-FFF2-40B4-BE49-F238E27FC236}">
                  <a16:creationId xmlns:a16="http://schemas.microsoft.com/office/drawing/2014/main" id="{CAC40760-2393-4FAE-9A58-F4CDC0671627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>
                <a:gd name="T0" fmla="*/ 1302 w 1688"/>
                <a:gd name="T1" fmla="*/ 1066 h 1066"/>
                <a:gd name="T2" fmla="*/ 1613 w 1688"/>
                <a:gd name="T3" fmla="*/ 850 h 1066"/>
                <a:gd name="T4" fmla="*/ 1517 w 1688"/>
                <a:gd name="T5" fmla="*/ 471 h 1066"/>
                <a:gd name="T6" fmla="*/ 798 w 1688"/>
                <a:gd name="T7" fmla="*/ 28 h 1066"/>
                <a:gd name="T8" fmla="*/ 181 w 1688"/>
                <a:gd name="T9" fmla="*/ 333 h 1066"/>
                <a:gd name="T10" fmla="*/ 420 w 1688"/>
                <a:gd name="T11" fmla="*/ 1066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8">
              <a:extLst>
                <a:ext uri="{FF2B5EF4-FFF2-40B4-BE49-F238E27FC236}">
                  <a16:creationId xmlns:a16="http://schemas.microsoft.com/office/drawing/2014/main" id="{1080422B-1649-4C8E-9459-421424360963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>
                <a:gd name="T0" fmla="*/ 1873 w 2171"/>
                <a:gd name="T1" fmla="*/ 1326 h 1326"/>
                <a:gd name="T2" fmla="*/ 1609 w 2171"/>
                <a:gd name="T3" fmla="*/ 473 h 1326"/>
                <a:gd name="T4" fmla="*/ 880 w 2171"/>
                <a:gd name="T5" fmla="*/ 63 h 1326"/>
                <a:gd name="T6" fmla="*/ 0 w 2171"/>
                <a:gd name="T7" fmla="*/ 423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9">
              <a:extLst>
                <a:ext uri="{FF2B5EF4-FFF2-40B4-BE49-F238E27FC236}">
                  <a16:creationId xmlns:a16="http://schemas.microsoft.com/office/drawing/2014/main" id="{0136A7BD-0DB3-401B-A6AB-38BD30D10066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>
                <a:gd name="T0" fmla="*/ 0 w 106"/>
                <a:gd name="T1" fmla="*/ 0 h 143"/>
                <a:gd name="T2" fmla="*/ 106 w 106"/>
                <a:gd name="T3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10">
              <a:extLst>
                <a:ext uri="{FF2B5EF4-FFF2-40B4-BE49-F238E27FC236}">
                  <a16:creationId xmlns:a16="http://schemas.microsoft.com/office/drawing/2014/main" id="{FD037346-242B-41AF-8CF5-C35284CA241E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>
                <a:gd name="T0" fmla="*/ 2046 w 2330"/>
                <a:gd name="T1" fmla="*/ 1452 h 1452"/>
                <a:gd name="T2" fmla="*/ 1813 w 2330"/>
                <a:gd name="T3" fmla="*/ 601 h 1452"/>
                <a:gd name="T4" fmla="*/ 956 w 2330"/>
                <a:gd name="T5" fmla="*/ 97 h 1452"/>
                <a:gd name="T6" fmla="*/ 0 w 2330"/>
                <a:gd name="T7" fmla="*/ 366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11">
              <a:extLst>
                <a:ext uri="{FF2B5EF4-FFF2-40B4-BE49-F238E27FC236}">
                  <a16:creationId xmlns:a16="http://schemas.microsoft.com/office/drawing/2014/main" id="{238EBF94-0BBF-4BAE-AE27-729E3AC135EC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>
                <a:gd name="T0" fmla="*/ 1094 w 1216"/>
                <a:gd name="T1" fmla="*/ 1436 h 1436"/>
                <a:gd name="T2" fmla="*/ 709 w 1216"/>
                <a:gd name="T3" fmla="*/ 551 h 1436"/>
                <a:gd name="T4" fmla="*/ 0 w 1216"/>
                <a:gd name="T5" fmla="*/ 0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12">
              <a:extLst>
                <a:ext uri="{FF2B5EF4-FFF2-40B4-BE49-F238E27FC236}">
                  <a16:creationId xmlns:a16="http://schemas.microsoft.com/office/drawing/2014/main" id="{3940EFD7-EB1A-47AF-9DC9-7D4FCC6011E3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>
                <a:gd name="T0" fmla="*/ 222 w 222"/>
                <a:gd name="T1" fmla="*/ 0 h 129"/>
                <a:gd name="T2" fmla="*/ 0 w 222"/>
                <a:gd name="T3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13">
              <a:extLst>
                <a:ext uri="{FF2B5EF4-FFF2-40B4-BE49-F238E27FC236}">
                  <a16:creationId xmlns:a16="http://schemas.microsoft.com/office/drawing/2014/main" id="{6BAA7A10-98A8-4931-9BE2-B573EB37678B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>
                <a:gd name="T0" fmla="*/ 1067 w 1174"/>
                <a:gd name="T1" fmla="*/ 1440 h 1440"/>
                <a:gd name="T2" fmla="*/ 698 w 1174"/>
                <a:gd name="T3" fmla="*/ 577 h 1440"/>
                <a:gd name="T4" fmla="*/ 0 w 1174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14">
              <a:extLst>
                <a:ext uri="{FF2B5EF4-FFF2-40B4-BE49-F238E27FC236}">
                  <a16:creationId xmlns:a16="http://schemas.microsoft.com/office/drawing/2014/main" id="{420223F5-34A9-4388-AF7B-38C76242FCBE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>
                <a:gd name="T0" fmla="*/ 125 w 125"/>
                <a:gd name="T1" fmla="*/ 0 h 74"/>
                <a:gd name="T2" fmla="*/ 0 w 125"/>
                <a:gd name="T3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15">
              <a:extLst>
                <a:ext uri="{FF2B5EF4-FFF2-40B4-BE49-F238E27FC236}">
                  <a16:creationId xmlns:a16="http://schemas.microsoft.com/office/drawing/2014/main" id="{3CC9C746-C646-4363-B3D3-349B5C18C382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>
                <a:gd name="T0" fmla="*/ 1056 w 1155"/>
                <a:gd name="T1" fmla="*/ 1440 h 1440"/>
                <a:gd name="T2" fmla="*/ 686 w 1155"/>
                <a:gd name="T3" fmla="*/ 580 h 1440"/>
                <a:gd name="T4" fmla="*/ 0 w 1155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16">
              <a:extLst>
                <a:ext uri="{FF2B5EF4-FFF2-40B4-BE49-F238E27FC236}">
                  <a16:creationId xmlns:a16="http://schemas.microsoft.com/office/drawing/2014/main" id="{3EAA5BC5-AB13-4C8E-9D9D-05DE777C5F2A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>
                <a:gd name="T0" fmla="*/ 75 w 75"/>
                <a:gd name="T1" fmla="*/ 0 h 45"/>
                <a:gd name="T2" fmla="*/ 0 w 75"/>
                <a:gd name="T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17">
              <a:extLst>
                <a:ext uri="{FF2B5EF4-FFF2-40B4-BE49-F238E27FC236}">
                  <a16:creationId xmlns:a16="http://schemas.microsoft.com/office/drawing/2014/main" id="{500FC397-0569-4EC4-926A-DDD62AC49599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>
                <a:gd name="T0" fmla="*/ 1053 w 1160"/>
                <a:gd name="T1" fmla="*/ 1441 h 1441"/>
                <a:gd name="T2" fmla="*/ 705 w 1160"/>
                <a:gd name="T3" fmla="*/ 599 h 1441"/>
                <a:gd name="T4" fmla="*/ 0 w 1160"/>
                <a:gd name="T5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18">
              <a:extLst>
                <a:ext uri="{FF2B5EF4-FFF2-40B4-BE49-F238E27FC236}">
                  <a16:creationId xmlns:a16="http://schemas.microsoft.com/office/drawing/2014/main" id="{284FF041-FE7D-47CD-830F-7FABF41C7C7A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>
                <a:gd name="T0" fmla="*/ 1040 w 1137"/>
                <a:gd name="T1" fmla="*/ 1440 h 1440"/>
                <a:gd name="T2" fmla="*/ 698 w 1137"/>
                <a:gd name="T3" fmla="*/ 611 h 1440"/>
                <a:gd name="T4" fmla="*/ 0 w 1137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19">
              <a:extLst>
                <a:ext uri="{FF2B5EF4-FFF2-40B4-BE49-F238E27FC236}">
                  <a16:creationId xmlns:a16="http://schemas.microsoft.com/office/drawing/2014/main" id="{224154F3-CDFE-4FFF-92E4-ECEACF4A6629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>
                <a:gd name="T0" fmla="*/ 1011 w 1058"/>
                <a:gd name="T1" fmla="*/ 1439 h 1439"/>
                <a:gd name="T2" fmla="*/ 648 w 1058"/>
                <a:gd name="T3" fmla="*/ 617 h 1439"/>
                <a:gd name="T4" fmla="*/ 0 w 1058"/>
                <a:gd name="T5" fmla="*/ 0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20">
              <a:extLst>
                <a:ext uri="{FF2B5EF4-FFF2-40B4-BE49-F238E27FC236}">
                  <a16:creationId xmlns:a16="http://schemas.microsoft.com/office/drawing/2014/main" id="{CCE7404D-AA5A-4B82-A875-07F35D7C2DC6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>
                <a:gd name="T0" fmla="*/ 718 w 718"/>
                <a:gd name="T1" fmla="*/ 575 h 575"/>
                <a:gd name="T2" fmla="*/ 0 w 718"/>
                <a:gd name="T3" fmla="*/ 0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21">
              <a:extLst>
                <a:ext uri="{FF2B5EF4-FFF2-40B4-BE49-F238E27FC236}">
                  <a16:creationId xmlns:a16="http://schemas.microsoft.com/office/drawing/2014/main" id="{526B6FED-4F20-4070-95B4-FF6F439E1C4B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>
                <a:gd name="T0" fmla="*/ 620 w 620"/>
                <a:gd name="T1" fmla="*/ 536 h 536"/>
                <a:gd name="T2" fmla="*/ 0 w 620"/>
                <a:gd name="T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22">
              <a:extLst>
                <a:ext uri="{FF2B5EF4-FFF2-40B4-BE49-F238E27FC236}">
                  <a16:creationId xmlns:a16="http://schemas.microsoft.com/office/drawing/2014/main" id="{3A75958D-1716-4B5A-A745-AFA4962FA4E4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>
                <a:gd name="T0" fmla="*/ 0 w 455"/>
                <a:gd name="T1" fmla="*/ 0 h 285"/>
                <a:gd name="T2" fmla="*/ 455 w 455"/>
                <a:gd name="T3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23">
              <a:extLst>
                <a:ext uri="{FF2B5EF4-FFF2-40B4-BE49-F238E27FC236}">
                  <a16:creationId xmlns:a16="http://schemas.microsoft.com/office/drawing/2014/main" id="{531A2051-17DE-4E9D-9EA6-026B97B1A91C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>
                <a:gd name="T0" fmla="*/ 0 w 188"/>
                <a:gd name="T1" fmla="*/ 0 h 112"/>
                <a:gd name="T2" fmla="*/ 188 w 188"/>
                <a:gd name="T3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2" name="Rectangle 61">
            <a:extLst>
              <a:ext uri="{FF2B5EF4-FFF2-40B4-BE49-F238E27FC236}">
                <a16:creationId xmlns:a16="http://schemas.microsoft.com/office/drawing/2014/main" id="{CE0642A0-80D3-4F37-8249-A07E6F38283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680" y="-6706"/>
            <a:ext cx="12194680" cy="412771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5B700987-555E-4027-B613-C9FCE360FD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704" y="321730"/>
            <a:ext cx="5884883" cy="3766325"/>
          </a:xfrm>
          <a:prstGeom prst="rect">
            <a:avLst/>
          </a:prstGeom>
          <a:ln w="12700">
            <a:noFill/>
          </a:ln>
        </p:spPr>
      </p:pic>
      <p:grpSp>
        <p:nvGrpSpPr>
          <p:cNvPr id="64" name="Group 63">
            <a:extLst>
              <a:ext uri="{FF2B5EF4-FFF2-40B4-BE49-F238E27FC236}">
                <a16:creationId xmlns:a16="http://schemas.microsoft.com/office/drawing/2014/main" id="{FA760135-24A9-40C9-B45F-2EB5B6420E41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4206292"/>
            <a:ext cx="12192755" cy="1771275"/>
            <a:chOff x="1" y="3893141"/>
            <a:chExt cx="12192755" cy="1771275"/>
          </a:xfrm>
        </p:grpSpPr>
        <p:sp>
          <p:nvSpPr>
            <p:cNvPr id="65" name="Isosceles Triangle 39">
              <a:extLst>
                <a:ext uri="{FF2B5EF4-FFF2-40B4-BE49-F238E27FC236}">
                  <a16:creationId xmlns:a16="http://schemas.microsoft.com/office/drawing/2014/main" id="{20E3CEE0-0CB3-421F-99FC-4585E62437DD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4346BB80-2556-4779-9642-5706CAA33CB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3893141"/>
              <a:ext cx="12192755" cy="142021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E646B03-E9A2-4754-9087-E1EE42B41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3982" y="4293388"/>
            <a:ext cx="8833655" cy="727748"/>
          </a:xfrm>
        </p:spPr>
        <p:txBody>
          <a:bodyPr vert="horz" lIns="228600" tIns="228600" rIns="228600" bIns="0" rtlCol="0" anchor="b">
            <a:normAutofit/>
          </a:bodyPr>
          <a:lstStyle/>
          <a:p>
            <a:pPr>
              <a:lnSpc>
                <a:spcPct val="80000"/>
              </a:lnSpc>
            </a:pPr>
            <a:r>
              <a:rPr lang="en-US"/>
              <a:t>What’s the difference???</a:t>
            </a:r>
          </a:p>
        </p:txBody>
      </p:sp>
    </p:spTree>
    <p:extLst>
      <p:ext uri="{BB962C8B-B14F-4D97-AF65-F5344CB8AC3E}">
        <p14:creationId xmlns:p14="http://schemas.microsoft.com/office/powerpoint/2010/main" val="18453549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76FA5-2D95-42FA-B4EE-1FE204E60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7367" y="215420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Question:  Can agglutination affect WBCs?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486417B-5B4F-4381-8D92-26A45F0268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8447" y="803186"/>
            <a:ext cx="1907995" cy="568414"/>
          </a:xfrm>
        </p:spPr>
        <p:txBody>
          <a:bodyPr>
            <a:noAutofit/>
          </a:bodyPr>
          <a:lstStyle/>
          <a:p>
            <a:r>
              <a:rPr lang="en-US" sz="4000" dirty="0"/>
              <a:t>Yes!! </a:t>
            </a:r>
          </a:p>
        </p:txBody>
      </p:sp>
      <p:pic>
        <p:nvPicPr>
          <p:cNvPr id="7" name="Picture 6" descr="A picture containing clothing&#10;&#10;Description generated with very high confidence">
            <a:extLst>
              <a:ext uri="{FF2B5EF4-FFF2-40B4-BE49-F238E27FC236}">
                <a16:creationId xmlns:a16="http://schemas.microsoft.com/office/drawing/2014/main" id="{C49C0726-4ACB-44A9-A1BF-56475062255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18447" y="1819275"/>
            <a:ext cx="4455006" cy="382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679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7D615BD-F761-402C-9FFB-C47F6F1108E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F339C06-755E-4B75-A9EF-348BE1C7A7AE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C72B190B-8B0D-4004-B60E-EF20BD8F565A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B2DA77DC-B810-428E-A1CC-2FA9BD2A4244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1B0311D2-C06B-4E44-9731-6638A328783E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A773EEFA-F4D6-4080-9798-EB34A5E9D549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3CD4AEFD-ABA1-4BDD-AA06-587AC7042493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24F91B73-3E14-4924-8C86-0C2220CDC40C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2259BFDF-B4C8-472D-890F-E51D3327ADE8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2647038D-66B9-41C1-917E-322D6A6E864F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9B6284EB-3C71-4A05-B5C1-FB7A66760AE8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51D60F0E-96C4-4851-96A0-6FBDBCDC90CC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13360417-75A4-4A7A-AD4E-01FB71AE9859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6">
              <a:extLst>
                <a:ext uri="{FF2B5EF4-FFF2-40B4-BE49-F238E27FC236}">
                  <a16:creationId xmlns:a16="http://schemas.microsoft.com/office/drawing/2014/main" id="{169EFC4A-1AFE-4136-B688-28E2713E146C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id="{65E9F922-2BBA-4FC7-AA30-1FCB644EC6B5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>
              <a:extLst>
                <a:ext uri="{FF2B5EF4-FFF2-40B4-BE49-F238E27FC236}">
                  <a16:creationId xmlns:a16="http://schemas.microsoft.com/office/drawing/2014/main" id="{D9EFB3D6-576F-4DD8-89C8-53B9EFBF051D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id="{69A2F58E-003D-4106-8A53-12FD5B671EDD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id="{78BBCD57-1744-4519-8DEF-4B4E4016CA80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1">
              <a:extLst>
                <a:ext uri="{FF2B5EF4-FFF2-40B4-BE49-F238E27FC236}">
                  <a16:creationId xmlns:a16="http://schemas.microsoft.com/office/drawing/2014/main" id="{CD541280-E3F7-431D-8B7C-32FE91C8255C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2">
              <a:extLst>
                <a:ext uri="{FF2B5EF4-FFF2-40B4-BE49-F238E27FC236}">
                  <a16:creationId xmlns:a16="http://schemas.microsoft.com/office/drawing/2014/main" id="{B9605BFB-55AA-451B-8375-7C78ED77AE2A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3">
              <a:extLst>
                <a:ext uri="{FF2B5EF4-FFF2-40B4-BE49-F238E27FC236}">
                  <a16:creationId xmlns:a16="http://schemas.microsoft.com/office/drawing/2014/main" id="{B93B191B-FA7F-4A8A-955E-3E03CA202A9C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4">
              <a:extLst>
                <a:ext uri="{FF2B5EF4-FFF2-40B4-BE49-F238E27FC236}">
                  <a16:creationId xmlns:a16="http://schemas.microsoft.com/office/drawing/2014/main" id="{3D879DF8-1B50-4C8F-81A7-887F63FECBE4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5">
              <a:extLst>
                <a:ext uri="{FF2B5EF4-FFF2-40B4-BE49-F238E27FC236}">
                  <a16:creationId xmlns:a16="http://schemas.microsoft.com/office/drawing/2014/main" id="{0726ECBE-53E3-4C32-B912-7056C3594F61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ED00603-AF66-483B-8A37-EF4FB27B5B8A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5FF2716E-8C1F-4BFB-8314-F923DAE11F3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Isosceles Triangle 22">
              <a:extLst>
                <a:ext uri="{FF2B5EF4-FFF2-40B4-BE49-F238E27FC236}">
                  <a16:creationId xmlns:a16="http://schemas.microsoft.com/office/drawing/2014/main" id="{D57E0FA4-F289-4A4A-BFCA-0BAB4EBD914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784988A4-A6D5-42C6-9F65-B62AD07AEDF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B43E3F57-8521-4C38-8B54-70B06426C8E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12017" y="3097161"/>
            <a:ext cx="6272264" cy="29604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815CD0-9273-4A33-A8F7-8F8ACB879E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22950" y="2763483"/>
            <a:ext cx="4906963" cy="3534253"/>
          </a:xfrm>
          <a:prstGeom prst="rect">
            <a:avLst/>
          </a:prstGeom>
          <a:ln w="9525"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A0E39C-C2D6-4A53-AE24-1F1BC93AF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631" y="2358391"/>
            <a:ext cx="3498979" cy="2453676"/>
          </a:xfrm>
        </p:spPr>
        <p:txBody>
          <a:bodyPr>
            <a:normAutofit/>
          </a:bodyPr>
          <a:lstStyle/>
          <a:p>
            <a:r>
              <a:rPr lang="en-US" dirty="0"/>
              <a:t>When can WBCs agglutinate?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EE185A-638F-43A9-9E14-5780C26E93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0"/>
            <a:ext cx="7017965" cy="2698595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en-US" sz="2400" dirty="0"/>
              <a:t>Can occur in response to diseases such as leukemia</a:t>
            </a:r>
          </a:p>
          <a:p>
            <a:pPr>
              <a:lnSpc>
                <a:spcPct val="110000"/>
              </a:lnSpc>
            </a:pPr>
            <a:r>
              <a:rPr lang="en-US" sz="2400" dirty="0"/>
              <a:t>Medical treatments that use chelation therapy to treat cholesterol build up in blood vessels</a:t>
            </a:r>
          </a:p>
          <a:p>
            <a:pPr>
              <a:lnSpc>
                <a:spcPct val="110000"/>
              </a:lnSpc>
            </a:pPr>
            <a:r>
              <a:rPr lang="en-US" sz="2400" dirty="0"/>
              <a:t>Cooling off the blood sample too quickly can cause a false agglutination of WBCs</a:t>
            </a:r>
          </a:p>
        </p:txBody>
      </p:sp>
    </p:spTree>
    <p:extLst>
      <p:ext uri="{BB962C8B-B14F-4D97-AF65-F5344CB8AC3E}">
        <p14:creationId xmlns:p14="http://schemas.microsoft.com/office/powerpoint/2010/main" val="39139415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41EA5-E29D-400F-B780-FE08B5741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Variation in Color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313D0-77D0-4AFA-A9BA-C216C8776A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9629" y="535259"/>
            <a:ext cx="6824547" cy="5954751"/>
          </a:xfrm>
        </p:spPr>
        <p:txBody>
          <a:bodyPr>
            <a:normAutofit/>
          </a:bodyPr>
          <a:lstStyle/>
          <a:p>
            <a:r>
              <a:rPr lang="en-US" sz="2800" dirty="0"/>
              <a:t>What are the 3 variations in color we have discussed?</a:t>
            </a:r>
          </a:p>
          <a:p>
            <a:pPr lvl="1"/>
            <a:r>
              <a:rPr lang="en-US" sz="2400" dirty="0" err="1" smtClean="0"/>
              <a:t>Polychromasia</a:t>
            </a:r>
            <a:r>
              <a:rPr lang="en-US" sz="2400" dirty="0" smtClean="0"/>
              <a:t>, hypo/</a:t>
            </a:r>
            <a:r>
              <a:rPr lang="en-US" sz="2400" dirty="0" err="1" smtClean="0"/>
              <a:t>hyperchromasia</a:t>
            </a:r>
            <a:endParaRPr lang="en-US" sz="2400" dirty="0"/>
          </a:p>
          <a:p>
            <a:r>
              <a:rPr lang="en-US" sz="2800" dirty="0"/>
              <a:t>Calculated through the </a:t>
            </a:r>
            <a:r>
              <a:rPr lang="en-US" sz="2800" b="1" dirty="0"/>
              <a:t>MCHC</a:t>
            </a:r>
          </a:p>
          <a:p>
            <a:r>
              <a:rPr lang="en-US" sz="2800" dirty="0"/>
              <a:t>What does MCHC stand for?  </a:t>
            </a:r>
            <a:r>
              <a:rPr lang="en-US" sz="2800" dirty="0" smtClean="0"/>
              <a:t>Mean corpuscular hemoglobin concentration</a:t>
            </a:r>
            <a:endParaRPr lang="en-US" sz="2800" b="1" dirty="0"/>
          </a:p>
          <a:p>
            <a:r>
              <a:rPr lang="en-US" sz="2800" dirty="0"/>
              <a:t>Classifies cells as normochromic or hypochromic</a:t>
            </a:r>
          </a:p>
        </p:txBody>
      </p:sp>
    </p:spTree>
    <p:extLst>
      <p:ext uri="{BB962C8B-B14F-4D97-AF65-F5344CB8AC3E}">
        <p14:creationId xmlns:p14="http://schemas.microsoft.com/office/powerpoint/2010/main" val="35205606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A289A-DE6C-498C-BFD2-74D9ABF6A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how do you calculate MCHC?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327370-FF7F-4B33-A2D4-D6554DB86D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8907" y="401444"/>
            <a:ext cx="7092176" cy="6110868"/>
          </a:xfrm>
        </p:spPr>
        <p:txBody>
          <a:bodyPr/>
          <a:lstStyle/>
          <a:p>
            <a:r>
              <a:rPr lang="en-US" sz="2800" dirty="0"/>
              <a:t>MCHC Formula:  (Hb (g/</a:t>
            </a:r>
            <a:r>
              <a:rPr lang="en-US" sz="2800" dirty="0" err="1"/>
              <a:t>dL</a:t>
            </a:r>
            <a:r>
              <a:rPr lang="en-US" sz="2800" dirty="0"/>
              <a:t>) x 100) / </a:t>
            </a:r>
            <a:r>
              <a:rPr lang="en-US" sz="2800" dirty="0" err="1"/>
              <a:t>Hct</a:t>
            </a:r>
            <a:r>
              <a:rPr lang="en-US" sz="2800" dirty="0"/>
              <a:t> (%) = MCHC </a:t>
            </a:r>
          </a:p>
          <a:p>
            <a:r>
              <a:rPr lang="en-US" sz="2800" dirty="0"/>
              <a:t>Unit’s are g/</a:t>
            </a:r>
            <a:r>
              <a:rPr lang="en-US" sz="2800" dirty="0" err="1"/>
              <a:t>dL</a:t>
            </a:r>
            <a:endParaRPr lang="en-US" sz="2800" dirty="0"/>
          </a:p>
          <a:p>
            <a:r>
              <a:rPr lang="en-US" sz="2800" dirty="0"/>
              <a:t>Collect whole blood with an EDTA tube.</a:t>
            </a:r>
          </a:p>
          <a:p>
            <a:r>
              <a:rPr lang="en-US" sz="2800" b="1" u="sng" dirty="0"/>
              <a:t>REMEMBER!!!! MCHC is unstable, it can either decrease or increase, dependent on how the blood is stored.  </a:t>
            </a:r>
          </a:p>
          <a:p>
            <a:pPr marL="0" indent="0">
              <a:buNone/>
            </a:pPr>
            <a:endParaRPr lang="en-US" b="1" u="sng" dirty="0"/>
          </a:p>
        </p:txBody>
      </p:sp>
    </p:spTree>
    <p:extLst>
      <p:ext uri="{BB962C8B-B14F-4D97-AF65-F5344CB8AC3E}">
        <p14:creationId xmlns:p14="http://schemas.microsoft.com/office/powerpoint/2010/main" val="30811149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D7D79-58FC-44D3-8666-A99D74409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Normal MCHC ranges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28039F-DBE3-4911-8F7E-197AA96B23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The normal range in dogs is </a:t>
            </a:r>
            <a:r>
              <a:rPr lang="en-US" sz="4000" b="1" u="sng" dirty="0"/>
              <a:t>31-36 g/</a:t>
            </a:r>
            <a:r>
              <a:rPr lang="en-US" sz="4000" b="1" u="sng" dirty="0" err="1"/>
              <a:t>dL</a:t>
            </a:r>
            <a:endParaRPr lang="en-US" sz="4000" b="1" u="sng" dirty="0"/>
          </a:p>
          <a:p>
            <a:r>
              <a:rPr lang="en-US" sz="4000" dirty="0"/>
              <a:t>The normal range in felines is </a:t>
            </a:r>
            <a:r>
              <a:rPr lang="en-US" sz="4000" b="1" u="sng" dirty="0"/>
              <a:t>30-36 g/</a:t>
            </a:r>
            <a:r>
              <a:rPr lang="en-US" sz="4000" b="1" u="sng" dirty="0" err="1"/>
              <a:t>dL</a:t>
            </a:r>
            <a:endParaRPr lang="en-US" sz="4000" b="1" u="sng" dirty="0"/>
          </a:p>
        </p:txBody>
      </p:sp>
    </p:spTree>
    <p:extLst>
      <p:ext uri="{BB962C8B-B14F-4D97-AF65-F5344CB8AC3E}">
        <p14:creationId xmlns:p14="http://schemas.microsoft.com/office/powerpoint/2010/main" val="40662206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9">
            <a:extLst>
              <a:ext uri="{FF2B5EF4-FFF2-40B4-BE49-F238E27FC236}">
                <a16:creationId xmlns:a16="http://schemas.microsoft.com/office/drawing/2014/main" id="{17D615BD-F761-402C-9FFB-C47F6F1108E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11">
            <a:extLst>
              <a:ext uri="{FF2B5EF4-FFF2-40B4-BE49-F238E27FC236}">
                <a16:creationId xmlns:a16="http://schemas.microsoft.com/office/drawing/2014/main" id="{7F339C06-755E-4B75-A9EF-348BE1C7A7AE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C72B190B-8B0D-4004-B60E-EF20BD8F565A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B2DA77DC-B810-428E-A1CC-2FA9BD2A4244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1B0311D2-C06B-4E44-9731-6638A328783E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A773EEFA-F4D6-4080-9798-EB34A5E9D549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3CD4AEFD-ABA1-4BDD-AA06-587AC7042493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0">
              <a:extLst>
                <a:ext uri="{FF2B5EF4-FFF2-40B4-BE49-F238E27FC236}">
                  <a16:creationId xmlns:a16="http://schemas.microsoft.com/office/drawing/2014/main" id="{24F91B73-3E14-4924-8C86-0C2220CDC40C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2259BFDF-B4C8-472D-890F-E51D3327ADE8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2">
              <a:extLst>
                <a:ext uri="{FF2B5EF4-FFF2-40B4-BE49-F238E27FC236}">
                  <a16:creationId xmlns:a16="http://schemas.microsoft.com/office/drawing/2014/main" id="{2647038D-66B9-41C1-917E-322D6A6E864F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9B6284EB-3C71-4A05-B5C1-FB7A66760AE8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51D60F0E-96C4-4851-96A0-6FBDBCDC90CC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13360417-75A4-4A7A-AD4E-01FB71AE9859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6">
              <a:extLst>
                <a:ext uri="{FF2B5EF4-FFF2-40B4-BE49-F238E27FC236}">
                  <a16:creationId xmlns:a16="http://schemas.microsoft.com/office/drawing/2014/main" id="{169EFC4A-1AFE-4136-B688-28E2713E146C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id="{65E9F922-2BBA-4FC7-AA30-1FCB644EC6B5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>
              <a:extLst>
                <a:ext uri="{FF2B5EF4-FFF2-40B4-BE49-F238E27FC236}">
                  <a16:creationId xmlns:a16="http://schemas.microsoft.com/office/drawing/2014/main" id="{D9EFB3D6-576F-4DD8-89C8-53B9EFBF051D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id="{69A2F58E-003D-4106-8A53-12FD5B671EDD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id="{78BBCD57-1744-4519-8DEF-4B4E4016CA80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1">
              <a:extLst>
                <a:ext uri="{FF2B5EF4-FFF2-40B4-BE49-F238E27FC236}">
                  <a16:creationId xmlns:a16="http://schemas.microsoft.com/office/drawing/2014/main" id="{CD541280-E3F7-431D-8B7C-32FE91C8255C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2">
              <a:extLst>
                <a:ext uri="{FF2B5EF4-FFF2-40B4-BE49-F238E27FC236}">
                  <a16:creationId xmlns:a16="http://schemas.microsoft.com/office/drawing/2014/main" id="{B9605BFB-55AA-451B-8375-7C78ED77AE2A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3">
              <a:extLst>
                <a:ext uri="{FF2B5EF4-FFF2-40B4-BE49-F238E27FC236}">
                  <a16:creationId xmlns:a16="http://schemas.microsoft.com/office/drawing/2014/main" id="{B93B191B-FA7F-4A8A-955E-3E03CA202A9C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4">
              <a:extLst>
                <a:ext uri="{FF2B5EF4-FFF2-40B4-BE49-F238E27FC236}">
                  <a16:creationId xmlns:a16="http://schemas.microsoft.com/office/drawing/2014/main" id="{3D879DF8-1B50-4C8F-81A7-887F63FECBE4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5">
              <a:extLst>
                <a:ext uri="{FF2B5EF4-FFF2-40B4-BE49-F238E27FC236}">
                  <a16:creationId xmlns:a16="http://schemas.microsoft.com/office/drawing/2014/main" id="{0726ECBE-53E3-4C32-B912-7056C3594F61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ED00603-AF66-483B-8A37-EF4FB27B5B8A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5FF2716E-8C1F-4BFB-8314-F923DAE11F3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Isosceles Triangle 22">
              <a:extLst>
                <a:ext uri="{FF2B5EF4-FFF2-40B4-BE49-F238E27FC236}">
                  <a16:creationId xmlns:a16="http://schemas.microsoft.com/office/drawing/2014/main" id="{D57E0FA4-F289-4A4A-BFCA-0BAB4EBD914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784988A4-A6D5-42C6-9F65-B62AD07AEDF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B43E3F57-8521-4C38-8B54-70B06426C8E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12017" y="3097161"/>
            <a:ext cx="6272264" cy="29604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41C657E7-3D22-4B2D-A465-3986792B1E1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38956" y="3271186"/>
            <a:ext cx="3621031" cy="2623697"/>
          </a:xfrm>
          <a:prstGeom prst="rect">
            <a:avLst/>
          </a:prstGeom>
          <a:ln w="9525"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B579A3E-E444-4CE5-9376-3E25E7387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631" y="2358391"/>
            <a:ext cx="3498979" cy="2453676"/>
          </a:xfrm>
        </p:spPr>
        <p:txBody>
          <a:bodyPr>
            <a:normAutofit/>
          </a:bodyPr>
          <a:lstStyle/>
          <a:p>
            <a:r>
              <a:rPr lang="en-US" b="1" dirty="0"/>
              <a:t>Erythrocyte Morphology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CFA96B-EFDE-49F3-B54E-1908F2A1AF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8447" y="797594"/>
            <a:ext cx="6281873" cy="2310863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Different species have different sized RBCs with varying degrees of </a:t>
            </a:r>
            <a:r>
              <a:rPr lang="en-US" sz="2400" b="1" dirty="0">
                <a:solidFill>
                  <a:srgbClr val="FF0000"/>
                </a:solidFill>
              </a:rPr>
              <a:t>central pallor</a:t>
            </a:r>
          </a:p>
          <a:p>
            <a:r>
              <a:rPr lang="en-US" sz="2400" dirty="0"/>
              <a:t>Dogs have largest RBCs </a:t>
            </a:r>
            <a:r>
              <a:rPr lang="en-US" sz="2400" u="sng" dirty="0">
                <a:solidFill>
                  <a:srgbClr val="FF0000"/>
                </a:solidFill>
              </a:rPr>
              <a:t>( ̴7 </a:t>
            </a:r>
            <a:r>
              <a:rPr lang="el-GR" sz="2400" u="sng" dirty="0">
                <a:solidFill>
                  <a:srgbClr val="FF0000"/>
                </a:solidFill>
              </a:rPr>
              <a:t>μ</a:t>
            </a:r>
            <a:r>
              <a:rPr lang="en-US" sz="2400" u="sng" dirty="0">
                <a:solidFill>
                  <a:srgbClr val="FF0000"/>
                </a:solidFill>
              </a:rPr>
              <a:t>m in diameter)</a:t>
            </a:r>
          </a:p>
        </p:txBody>
      </p:sp>
    </p:spTree>
    <p:extLst>
      <p:ext uri="{BB962C8B-B14F-4D97-AF65-F5344CB8AC3E}">
        <p14:creationId xmlns:p14="http://schemas.microsoft.com/office/powerpoint/2010/main" val="41388777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FAC70-F544-4EE3-8E7D-AA1BCE14D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MCHC calculation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38B729-1C20-4B37-BA19-A2C8F38F48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You have a feline patient that has a hematocrit of 40% and a hemoglobin concentration of 12 g/</a:t>
            </a:r>
            <a:r>
              <a:rPr lang="en-US" sz="4000" dirty="0" err="1"/>
              <a:t>dL</a:t>
            </a:r>
            <a:r>
              <a:rPr lang="en-US" sz="4000" dirty="0"/>
              <a:t>.  What is their MCHC? Is this normal?</a:t>
            </a:r>
          </a:p>
        </p:txBody>
      </p:sp>
    </p:spTree>
    <p:extLst>
      <p:ext uri="{BB962C8B-B14F-4D97-AF65-F5344CB8AC3E}">
        <p14:creationId xmlns:p14="http://schemas.microsoft.com/office/powerpoint/2010/main" val="40678770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FAC70-F544-4EE3-8E7D-AA1BCE14D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MCHC calculation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38B729-1C20-4B37-BA19-A2C8F38F48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9629" y="803185"/>
            <a:ext cx="6560691" cy="5530707"/>
          </a:xfrm>
        </p:spPr>
        <p:txBody>
          <a:bodyPr>
            <a:normAutofit/>
          </a:bodyPr>
          <a:lstStyle/>
          <a:p>
            <a:r>
              <a:rPr lang="en-US" sz="4000" dirty="0"/>
              <a:t>You have a canine patient that has a hematocrit of 20% and a hemoglobin concentration of 10 g/</a:t>
            </a:r>
            <a:r>
              <a:rPr lang="en-US" sz="4000" dirty="0" err="1"/>
              <a:t>dL</a:t>
            </a:r>
            <a:r>
              <a:rPr lang="en-US" sz="4000" dirty="0"/>
              <a:t>.  What is their MCHC?  Is this within normal range?</a:t>
            </a:r>
          </a:p>
        </p:txBody>
      </p:sp>
    </p:spTree>
    <p:extLst>
      <p:ext uri="{BB962C8B-B14F-4D97-AF65-F5344CB8AC3E}">
        <p14:creationId xmlns:p14="http://schemas.microsoft.com/office/powerpoint/2010/main" val="23612254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B8937-ABCA-496D-B303-4217BFB2A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/>
              <a:t>Polychromasia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49EC33-69E2-4145-8ED6-8E61D3C868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5024" y="245327"/>
            <a:ext cx="6980663" cy="6289287"/>
          </a:xfrm>
        </p:spPr>
        <p:txBody>
          <a:bodyPr>
            <a:normAutofit/>
          </a:bodyPr>
          <a:lstStyle/>
          <a:p>
            <a:r>
              <a:rPr lang="en-US" sz="3200" dirty="0"/>
              <a:t>Variation in color usually associated with </a:t>
            </a:r>
            <a:r>
              <a:rPr lang="en-US" sz="3200" dirty="0" err="1"/>
              <a:t>nRBCs</a:t>
            </a:r>
            <a:r>
              <a:rPr lang="en-US" sz="3200" dirty="0"/>
              <a:t> and Reticulocytes</a:t>
            </a:r>
          </a:p>
          <a:p>
            <a:r>
              <a:rPr lang="en-US" sz="3200" dirty="0"/>
              <a:t>Hemoglobin production begins right before cell loses nucleus</a:t>
            </a:r>
          </a:p>
          <a:p>
            <a:r>
              <a:rPr lang="en-US" sz="3200" dirty="0"/>
              <a:t>Blue intensity decreases as </a:t>
            </a:r>
            <a:r>
              <a:rPr lang="en-US" sz="3200" dirty="0" smtClean="0"/>
              <a:t>reticulocytes decrease</a:t>
            </a:r>
            <a:endParaRPr lang="en-US" sz="3200" dirty="0"/>
          </a:p>
          <a:p>
            <a:r>
              <a:rPr lang="en-US" sz="3200" dirty="0"/>
              <a:t>Red increases in intensity as </a:t>
            </a:r>
            <a:r>
              <a:rPr lang="en-US" sz="3200" dirty="0" err="1" smtClean="0"/>
              <a:t>Hb</a:t>
            </a:r>
            <a:r>
              <a:rPr lang="en-US" sz="3200" dirty="0" smtClean="0"/>
              <a:t> increases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234705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CC283-1841-4D93-9872-4A4871315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Polychromasia</a:t>
            </a:r>
          </a:p>
        </p:txBody>
      </p:sp>
      <p:pic>
        <p:nvPicPr>
          <p:cNvPr id="5" name="Content Placeholder 4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50D62428-AAF2-471E-9848-611D314B0B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67545" y="1374452"/>
            <a:ext cx="5571067" cy="3841653"/>
          </a:xfrm>
        </p:spPr>
      </p:pic>
    </p:spTree>
    <p:extLst>
      <p:ext uri="{BB962C8B-B14F-4D97-AF65-F5344CB8AC3E}">
        <p14:creationId xmlns:p14="http://schemas.microsoft.com/office/powerpoint/2010/main" val="24590441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8CAE4AE-A9DF-45AF-9A9C-1712BC63418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C272060-BC98-4C91-A58F-4DFEC566CF7F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8BA2DCB9-0DC0-4109-B2A2-56896E35E664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64A33555-1142-4AD7-8084-1A99422A1186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BC6E4081-1A88-453E-8CCF-B97B0CE20DF4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5B7E0935-6EE8-4C61-AED5-09B9A2A99AF0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EB962BD6-C878-48FF-A75E-DCC7BDA3C33C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CABF3786-BDE1-4FE5-9967-F6B6131A2CF0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4969707A-C75E-4F7F-A5C2-2991C6547550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0E293989-8389-48CD-85D3-CAEFD5E96370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8DCF1E8B-9247-45E2-8641-90DA9F7D5252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48DF418F-91AD-4E55-AF3B-F28FF45961B4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EDBF35BD-D1DA-49B1-AE30-289189DACD51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6">
              <a:extLst>
                <a:ext uri="{FF2B5EF4-FFF2-40B4-BE49-F238E27FC236}">
                  <a16:creationId xmlns:a16="http://schemas.microsoft.com/office/drawing/2014/main" id="{69198BEC-A3B6-4562-AB0F-3E7760026C43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id="{9AB30D45-77AB-4323-83A2-1A637D07D54A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>
              <a:extLst>
                <a:ext uri="{FF2B5EF4-FFF2-40B4-BE49-F238E27FC236}">
                  <a16:creationId xmlns:a16="http://schemas.microsoft.com/office/drawing/2014/main" id="{D1AD137E-7B63-434C-9D0D-5A64BB496859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id="{8B32BE2D-36DC-4BD0-952E-8FE32A70DB88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id="{930295E0-AD01-4DB0-9829-AD91BED608F7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1">
              <a:extLst>
                <a:ext uri="{FF2B5EF4-FFF2-40B4-BE49-F238E27FC236}">
                  <a16:creationId xmlns:a16="http://schemas.microsoft.com/office/drawing/2014/main" id="{29807E74-6BFD-4EA7-B3F3-92C0728A7D8A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2">
              <a:extLst>
                <a:ext uri="{FF2B5EF4-FFF2-40B4-BE49-F238E27FC236}">
                  <a16:creationId xmlns:a16="http://schemas.microsoft.com/office/drawing/2014/main" id="{C9EDBF49-4B87-4B6F-BEE6-DDC4A63CE60D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3">
              <a:extLst>
                <a:ext uri="{FF2B5EF4-FFF2-40B4-BE49-F238E27FC236}">
                  <a16:creationId xmlns:a16="http://schemas.microsoft.com/office/drawing/2014/main" id="{7738C468-1405-4ED9-8392-F93FA995EE04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4">
              <a:extLst>
                <a:ext uri="{FF2B5EF4-FFF2-40B4-BE49-F238E27FC236}">
                  <a16:creationId xmlns:a16="http://schemas.microsoft.com/office/drawing/2014/main" id="{F16402CF-F511-450A-8584-8C8A5B7E9D9A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5">
              <a:extLst>
                <a:ext uri="{FF2B5EF4-FFF2-40B4-BE49-F238E27FC236}">
                  <a16:creationId xmlns:a16="http://schemas.microsoft.com/office/drawing/2014/main" id="{85E5B49A-CFC2-4019-9BA6-528095F788CC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E972DE0D-2E53-4159-ABD3-C601524262C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7720" y="795527"/>
            <a:ext cx="5970638" cy="5248847"/>
          </a:xfrm>
          <a:prstGeom prst="rect">
            <a:avLst/>
          </a:prstGeom>
          <a:solidFill>
            <a:schemeClr val="bg1"/>
          </a:solidFill>
          <a:ln>
            <a:solidFill>
              <a:srgbClr val="BE28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 up of a toy&#10;&#10;Description generated with high confidence">
            <a:extLst>
              <a:ext uri="{FF2B5EF4-FFF2-40B4-BE49-F238E27FC236}">
                <a16:creationId xmlns:a16="http://schemas.microsoft.com/office/drawing/2014/main" id="{98794E80-118F-4EE5-8251-EE1484B0AC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2115" y="960214"/>
            <a:ext cx="5641848" cy="4919472"/>
          </a:xfrm>
          <a:prstGeom prst="rect">
            <a:avLst/>
          </a:prstGeom>
          <a:ln w="12700"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37A122-8650-4C05-9E56-A07F6D6E7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9686" y="795527"/>
            <a:ext cx="4123738" cy="1433323"/>
          </a:xfrm>
        </p:spPr>
        <p:txBody>
          <a:bodyPr>
            <a:normAutofit/>
          </a:bodyPr>
          <a:lstStyle/>
          <a:p>
            <a:pPr algn="l"/>
            <a:r>
              <a:rPr lang="en-US" sz="3200">
                <a:solidFill>
                  <a:schemeClr val="tx2"/>
                </a:solidFill>
              </a:rPr>
              <a:t>Polychromasia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F54189-1635-4C1B-809A-AF5610D3EC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2000" y="1801092"/>
            <a:ext cx="4663687" cy="4711220"/>
          </a:xfrm>
        </p:spPr>
        <p:txBody>
          <a:bodyPr>
            <a:normAutofit/>
          </a:bodyPr>
          <a:lstStyle/>
          <a:p>
            <a:pPr>
              <a:buClr>
                <a:srgbClr val="BE2814"/>
              </a:buClr>
            </a:pPr>
            <a:r>
              <a:rPr lang="en-US" sz="3600" dirty="0"/>
              <a:t>Why would a patient have Polychromasia?</a:t>
            </a:r>
          </a:p>
          <a:p>
            <a:pPr lvl="1">
              <a:buClr>
                <a:srgbClr val="BE2814"/>
              </a:buClr>
            </a:pPr>
            <a:r>
              <a:rPr lang="en-US" sz="3200" dirty="0" smtClean="0"/>
              <a:t>Blood loss</a:t>
            </a:r>
          </a:p>
          <a:p>
            <a:pPr lvl="1">
              <a:buClr>
                <a:srgbClr val="BE2814"/>
              </a:buClr>
            </a:pPr>
            <a:r>
              <a:rPr lang="en-US" sz="3200" dirty="0" smtClean="0"/>
              <a:t>Recovering anemia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919760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CAB2E-6148-4408-8355-0C98ED9E5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500" y="215420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1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Hypochromasia</a:t>
            </a:r>
          </a:p>
        </p:txBody>
      </p:sp>
      <p:pic>
        <p:nvPicPr>
          <p:cNvPr id="4" name="Content Placeholder 3" descr="Hypochromic RBC">
            <a:extLst>
              <a:ext uri="{FF2B5EF4-FFF2-40B4-BE49-F238E27FC236}">
                <a16:creationId xmlns:a16="http://schemas.microsoft.com/office/drawing/2014/main" id="{2B87E5FB-9C78-40F4-8E4F-770187A0CB5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83296" y="643466"/>
            <a:ext cx="5568739" cy="55687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315746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B9BC8-6983-4CEE-9690-D3B0F328F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RBC size and what MCV means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789F2A-37AF-4EBB-BD57-F59163ADF1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b="1" dirty="0"/>
              <a:t>What is MCV? </a:t>
            </a:r>
            <a:r>
              <a:rPr lang="en-US" sz="3600" b="1" dirty="0" smtClean="0"/>
              <a:t>Mean corpuscular volume</a:t>
            </a:r>
            <a:endParaRPr lang="en-US" sz="3600" b="1" dirty="0"/>
          </a:p>
          <a:p>
            <a:r>
              <a:rPr lang="en-US" sz="3600" b="1" dirty="0"/>
              <a:t>So what does that mean? </a:t>
            </a:r>
            <a:r>
              <a:rPr lang="en-US" sz="3600" b="1" dirty="0" smtClean="0"/>
              <a:t>Indicates size</a:t>
            </a:r>
            <a:endParaRPr lang="en-US" sz="3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63197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>
            <a:extLst>
              <a:ext uri="{FF2B5EF4-FFF2-40B4-BE49-F238E27FC236}">
                <a16:creationId xmlns:a16="http://schemas.microsoft.com/office/drawing/2014/main" id="{17C4610E-9C18-467B-BF10-BE6A974CC364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69" name="Freeform 5">
              <a:extLst>
                <a:ext uri="{FF2B5EF4-FFF2-40B4-BE49-F238E27FC236}">
                  <a16:creationId xmlns:a16="http://schemas.microsoft.com/office/drawing/2014/main" id="{296DF307-344E-4E9B-A7AA-8139E450D1BE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0" name="Freeform 6">
              <a:extLst>
                <a:ext uri="{FF2B5EF4-FFF2-40B4-BE49-F238E27FC236}">
                  <a16:creationId xmlns:a16="http://schemas.microsoft.com/office/drawing/2014/main" id="{E263CC2D-ACFB-4EB3-ADF9-CD82BC8422F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1" name="Freeform 7">
              <a:extLst>
                <a:ext uri="{FF2B5EF4-FFF2-40B4-BE49-F238E27FC236}">
                  <a16:creationId xmlns:a16="http://schemas.microsoft.com/office/drawing/2014/main" id="{C5366E2F-9BA0-485A-B1CA-A5E6E2E379A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2" name="Freeform 8">
              <a:extLst>
                <a:ext uri="{FF2B5EF4-FFF2-40B4-BE49-F238E27FC236}">
                  <a16:creationId xmlns:a16="http://schemas.microsoft.com/office/drawing/2014/main" id="{1803051E-7C26-4F53-8293-B4EAED4212B9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3" name="Freeform 9">
              <a:extLst>
                <a:ext uri="{FF2B5EF4-FFF2-40B4-BE49-F238E27FC236}">
                  <a16:creationId xmlns:a16="http://schemas.microsoft.com/office/drawing/2014/main" id="{D10888CD-E496-4116-9C45-CF4F17ADE64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4" name="Freeform 10">
              <a:extLst>
                <a:ext uri="{FF2B5EF4-FFF2-40B4-BE49-F238E27FC236}">
                  <a16:creationId xmlns:a16="http://schemas.microsoft.com/office/drawing/2014/main" id="{0A42DA8F-DA3D-43E9-A184-E0F6C133A1D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5" name="Freeform 11">
              <a:extLst>
                <a:ext uri="{FF2B5EF4-FFF2-40B4-BE49-F238E27FC236}">
                  <a16:creationId xmlns:a16="http://schemas.microsoft.com/office/drawing/2014/main" id="{473EAD31-7AA3-49B7-ADD6-C13FF0F141A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12">
              <a:extLst>
                <a:ext uri="{FF2B5EF4-FFF2-40B4-BE49-F238E27FC236}">
                  <a16:creationId xmlns:a16="http://schemas.microsoft.com/office/drawing/2014/main" id="{2BBB7CDF-BA2E-451F-9201-CF2B6FEAEAE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13">
              <a:extLst>
                <a:ext uri="{FF2B5EF4-FFF2-40B4-BE49-F238E27FC236}">
                  <a16:creationId xmlns:a16="http://schemas.microsoft.com/office/drawing/2014/main" id="{84809EF2-CD0D-4BC3-ABC7-E7E312A1D74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14">
              <a:extLst>
                <a:ext uri="{FF2B5EF4-FFF2-40B4-BE49-F238E27FC236}">
                  <a16:creationId xmlns:a16="http://schemas.microsoft.com/office/drawing/2014/main" id="{11D2D6C5-637B-4AFE-97F4-D4E48A61348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15">
              <a:extLst>
                <a:ext uri="{FF2B5EF4-FFF2-40B4-BE49-F238E27FC236}">
                  <a16:creationId xmlns:a16="http://schemas.microsoft.com/office/drawing/2014/main" id="{F841B2C5-57F5-4FE6-B4D4-EBB3F3088119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6">
              <a:extLst>
                <a:ext uri="{FF2B5EF4-FFF2-40B4-BE49-F238E27FC236}">
                  <a16:creationId xmlns:a16="http://schemas.microsoft.com/office/drawing/2014/main" id="{B4822A39-2A52-4B2C-9319-BEFC526DB0A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7">
              <a:extLst>
                <a:ext uri="{FF2B5EF4-FFF2-40B4-BE49-F238E27FC236}">
                  <a16:creationId xmlns:a16="http://schemas.microsoft.com/office/drawing/2014/main" id="{4E469692-E783-4950-8DEC-3A1FD3978B0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8">
              <a:extLst>
                <a:ext uri="{FF2B5EF4-FFF2-40B4-BE49-F238E27FC236}">
                  <a16:creationId xmlns:a16="http://schemas.microsoft.com/office/drawing/2014/main" id="{012909CD-3254-41E5-B8BB-0F2D7CE0D89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9">
              <a:extLst>
                <a:ext uri="{FF2B5EF4-FFF2-40B4-BE49-F238E27FC236}">
                  <a16:creationId xmlns:a16="http://schemas.microsoft.com/office/drawing/2014/main" id="{93E7648E-861E-4503-AEDC-56C4EC50729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20">
              <a:extLst>
                <a:ext uri="{FF2B5EF4-FFF2-40B4-BE49-F238E27FC236}">
                  <a16:creationId xmlns:a16="http://schemas.microsoft.com/office/drawing/2014/main" id="{F9C72257-EBD0-4D1C-A32C-D846446872C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21">
              <a:extLst>
                <a:ext uri="{FF2B5EF4-FFF2-40B4-BE49-F238E27FC236}">
                  <a16:creationId xmlns:a16="http://schemas.microsoft.com/office/drawing/2014/main" id="{87BB2CBB-9C22-4E28-AB86-DC92AEE2DBD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22">
              <a:extLst>
                <a:ext uri="{FF2B5EF4-FFF2-40B4-BE49-F238E27FC236}">
                  <a16:creationId xmlns:a16="http://schemas.microsoft.com/office/drawing/2014/main" id="{F85B3053-8D9F-410A-80C2-7960DDEA6A6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23">
              <a:extLst>
                <a:ext uri="{FF2B5EF4-FFF2-40B4-BE49-F238E27FC236}">
                  <a16:creationId xmlns:a16="http://schemas.microsoft.com/office/drawing/2014/main" id="{E8FF5DA7-6E72-41F1-A54C-EAF440A274F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A899734C-500F-4274-9854-8BFA14A1D7EE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FF07BF51-2934-47AD-A415-7400882F147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1" name="Isosceles Triangle 90">
              <a:extLst>
                <a:ext uri="{FF2B5EF4-FFF2-40B4-BE49-F238E27FC236}">
                  <a16:creationId xmlns:a16="http://schemas.microsoft.com/office/drawing/2014/main" id="{DD6E3DF0-EDC0-458B-9C5B-911814F0A68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5D0824B1-47C9-4504-99FB-CB15051979C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94" name="Rectangle 93">
            <a:extLst>
              <a:ext uri="{FF2B5EF4-FFF2-40B4-BE49-F238E27FC236}">
                <a16:creationId xmlns:a16="http://schemas.microsoft.com/office/drawing/2014/main" id="{3904BE49-D42F-4F46-B6D8-2F317121682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D57C06C8-18BE-4336-B9E0-3E15ACC93BA7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7" name="Freeform 5">
              <a:extLst>
                <a:ext uri="{FF2B5EF4-FFF2-40B4-BE49-F238E27FC236}">
                  <a16:creationId xmlns:a16="http://schemas.microsoft.com/office/drawing/2014/main" id="{C1C39E9B-4917-47D7-B9CB-56480F8876FA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>
                <a:gd name="T0" fmla="*/ 1752 w 2038"/>
                <a:gd name="T1" fmla="*/ 1169 h 1169"/>
                <a:gd name="T2" fmla="*/ 1487 w 2038"/>
                <a:gd name="T3" fmla="*/ 334 h 1169"/>
                <a:gd name="T4" fmla="*/ 860 w 2038"/>
                <a:gd name="T5" fmla="*/ 22 h 1169"/>
                <a:gd name="T6" fmla="*/ 199 w 2038"/>
                <a:gd name="T7" fmla="*/ 318 h 1169"/>
                <a:gd name="T8" fmla="*/ 399 w 2038"/>
                <a:gd name="T9" fmla="*/ 1165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6">
              <a:extLst>
                <a:ext uri="{FF2B5EF4-FFF2-40B4-BE49-F238E27FC236}">
                  <a16:creationId xmlns:a16="http://schemas.microsoft.com/office/drawing/2014/main" id="{5F7200AE-DDFE-46D2-ABCA-99906B970EDB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>
                <a:gd name="T0" fmla="*/ 1025 w 1549"/>
                <a:gd name="T1" fmla="*/ 1016 h 1017"/>
                <a:gd name="T2" fmla="*/ 1443 w 1549"/>
                <a:gd name="T3" fmla="*/ 592 h 1017"/>
                <a:gd name="T4" fmla="*/ 782 w 1549"/>
                <a:gd name="T5" fmla="*/ 53 h 1017"/>
                <a:gd name="T6" fmla="*/ 150 w 1549"/>
                <a:gd name="T7" fmla="*/ 329 h 1017"/>
                <a:gd name="T8" fmla="*/ 477 w 1549"/>
                <a:gd name="T9" fmla="*/ 1017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7">
              <a:extLst>
                <a:ext uri="{FF2B5EF4-FFF2-40B4-BE49-F238E27FC236}">
                  <a16:creationId xmlns:a16="http://schemas.microsoft.com/office/drawing/2014/main" id="{CAC40760-2393-4FAE-9A58-F4CDC0671627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>
                <a:gd name="T0" fmla="*/ 1302 w 1688"/>
                <a:gd name="T1" fmla="*/ 1066 h 1066"/>
                <a:gd name="T2" fmla="*/ 1613 w 1688"/>
                <a:gd name="T3" fmla="*/ 850 h 1066"/>
                <a:gd name="T4" fmla="*/ 1517 w 1688"/>
                <a:gd name="T5" fmla="*/ 471 h 1066"/>
                <a:gd name="T6" fmla="*/ 798 w 1688"/>
                <a:gd name="T7" fmla="*/ 28 h 1066"/>
                <a:gd name="T8" fmla="*/ 181 w 1688"/>
                <a:gd name="T9" fmla="*/ 333 h 1066"/>
                <a:gd name="T10" fmla="*/ 420 w 1688"/>
                <a:gd name="T11" fmla="*/ 1066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8">
              <a:extLst>
                <a:ext uri="{FF2B5EF4-FFF2-40B4-BE49-F238E27FC236}">
                  <a16:creationId xmlns:a16="http://schemas.microsoft.com/office/drawing/2014/main" id="{1080422B-1649-4C8E-9459-421424360963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>
                <a:gd name="T0" fmla="*/ 1873 w 2171"/>
                <a:gd name="T1" fmla="*/ 1326 h 1326"/>
                <a:gd name="T2" fmla="*/ 1609 w 2171"/>
                <a:gd name="T3" fmla="*/ 473 h 1326"/>
                <a:gd name="T4" fmla="*/ 880 w 2171"/>
                <a:gd name="T5" fmla="*/ 63 h 1326"/>
                <a:gd name="T6" fmla="*/ 0 w 2171"/>
                <a:gd name="T7" fmla="*/ 423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9">
              <a:extLst>
                <a:ext uri="{FF2B5EF4-FFF2-40B4-BE49-F238E27FC236}">
                  <a16:creationId xmlns:a16="http://schemas.microsoft.com/office/drawing/2014/main" id="{0136A7BD-0DB3-401B-A6AB-38BD30D10066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>
                <a:gd name="T0" fmla="*/ 0 w 106"/>
                <a:gd name="T1" fmla="*/ 0 h 143"/>
                <a:gd name="T2" fmla="*/ 106 w 106"/>
                <a:gd name="T3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10">
              <a:extLst>
                <a:ext uri="{FF2B5EF4-FFF2-40B4-BE49-F238E27FC236}">
                  <a16:creationId xmlns:a16="http://schemas.microsoft.com/office/drawing/2014/main" id="{FD037346-242B-41AF-8CF5-C35284CA241E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>
                <a:gd name="T0" fmla="*/ 2046 w 2330"/>
                <a:gd name="T1" fmla="*/ 1452 h 1452"/>
                <a:gd name="T2" fmla="*/ 1813 w 2330"/>
                <a:gd name="T3" fmla="*/ 601 h 1452"/>
                <a:gd name="T4" fmla="*/ 956 w 2330"/>
                <a:gd name="T5" fmla="*/ 97 h 1452"/>
                <a:gd name="T6" fmla="*/ 0 w 2330"/>
                <a:gd name="T7" fmla="*/ 366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11">
              <a:extLst>
                <a:ext uri="{FF2B5EF4-FFF2-40B4-BE49-F238E27FC236}">
                  <a16:creationId xmlns:a16="http://schemas.microsoft.com/office/drawing/2014/main" id="{238EBF94-0BBF-4BAE-AE27-729E3AC135EC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>
                <a:gd name="T0" fmla="*/ 1094 w 1216"/>
                <a:gd name="T1" fmla="*/ 1436 h 1436"/>
                <a:gd name="T2" fmla="*/ 709 w 1216"/>
                <a:gd name="T3" fmla="*/ 551 h 1436"/>
                <a:gd name="T4" fmla="*/ 0 w 1216"/>
                <a:gd name="T5" fmla="*/ 0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12">
              <a:extLst>
                <a:ext uri="{FF2B5EF4-FFF2-40B4-BE49-F238E27FC236}">
                  <a16:creationId xmlns:a16="http://schemas.microsoft.com/office/drawing/2014/main" id="{3940EFD7-EB1A-47AF-9DC9-7D4FCC6011E3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>
                <a:gd name="T0" fmla="*/ 222 w 222"/>
                <a:gd name="T1" fmla="*/ 0 h 129"/>
                <a:gd name="T2" fmla="*/ 0 w 222"/>
                <a:gd name="T3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13">
              <a:extLst>
                <a:ext uri="{FF2B5EF4-FFF2-40B4-BE49-F238E27FC236}">
                  <a16:creationId xmlns:a16="http://schemas.microsoft.com/office/drawing/2014/main" id="{6BAA7A10-98A8-4931-9BE2-B573EB37678B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>
                <a:gd name="T0" fmla="*/ 1067 w 1174"/>
                <a:gd name="T1" fmla="*/ 1440 h 1440"/>
                <a:gd name="T2" fmla="*/ 698 w 1174"/>
                <a:gd name="T3" fmla="*/ 577 h 1440"/>
                <a:gd name="T4" fmla="*/ 0 w 1174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14">
              <a:extLst>
                <a:ext uri="{FF2B5EF4-FFF2-40B4-BE49-F238E27FC236}">
                  <a16:creationId xmlns:a16="http://schemas.microsoft.com/office/drawing/2014/main" id="{420223F5-34A9-4388-AF7B-38C76242FCBE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>
                <a:gd name="T0" fmla="*/ 125 w 125"/>
                <a:gd name="T1" fmla="*/ 0 h 74"/>
                <a:gd name="T2" fmla="*/ 0 w 125"/>
                <a:gd name="T3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15">
              <a:extLst>
                <a:ext uri="{FF2B5EF4-FFF2-40B4-BE49-F238E27FC236}">
                  <a16:creationId xmlns:a16="http://schemas.microsoft.com/office/drawing/2014/main" id="{3CC9C746-C646-4363-B3D3-349B5C18C382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>
                <a:gd name="T0" fmla="*/ 1056 w 1155"/>
                <a:gd name="T1" fmla="*/ 1440 h 1440"/>
                <a:gd name="T2" fmla="*/ 686 w 1155"/>
                <a:gd name="T3" fmla="*/ 580 h 1440"/>
                <a:gd name="T4" fmla="*/ 0 w 1155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16">
              <a:extLst>
                <a:ext uri="{FF2B5EF4-FFF2-40B4-BE49-F238E27FC236}">
                  <a16:creationId xmlns:a16="http://schemas.microsoft.com/office/drawing/2014/main" id="{3EAA5BC5-AB13-4C8E-9D9D-05DE777C5F2A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>
                <a:gd name="T0" fmla="*/ 75 w 75"/>
                <a:gd name="T1" fmla="*/ 0 h 45"/>
                <a:gd name="T2" fmla="*/ 0 w 75"/>
                <a:gd name="T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17">
              <a:extLst>
                <a:ext uri="{FF2B5EF4-FFF2-40B4-BE49-F238E27FC236}">
                  <a16:creationId xmlns:a16="http://schemas.microsoft.com/office/drawing/2014/main" id="{500FC397-0569-4EC4-926A-DDD62AC49599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>
                <a:gd name="T0" fmla="*/ 1053 w 1160"/>
                <a:gd name="T1" fmla="*/ 1441 h 1441"/>
                <a:gd name="T2" fmla="*/ 705 w 1160"/>
                <a:gd name="T3" fmla="*/ 599 h 1441"/>
                <a:gd name="T4" fmla="*/ 0 w 1160"/>
                <a:gd name="T5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8">
              <a:extLst>
                <a:ext uri="{FF2B5EF4-FFF2-40B4-BE49-F238E27FC236}">
                  <a16:creationId xmlns:a16="http://schemas.microsoft.com/office/drawing/2014/main" id="{284FF041-FE7D-47CD-830F-7FABF41C7C7A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>
                <a:gd name="T0" fmla="*/ 1040 w 1137"/>
                <a:gd name="T1" fmla="*/ 1440 h 1440"/>
                <a:gd name="T2" fmla="*/ 698 w 1137"/>
                <a:gd name="T3" fmla="*/ 611 h 1440"/>
                <a:gd name="T4" fmla="*/ 0 w 1137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9">
              <a:extLst>
                <a:ext uri="{FF2B5EF4-FFF2-40B4-BE49-F238E27FC236}">
                  <a16:creationId xmlns:a16="http://schemas.microsoft.com/office/drawing/2014/main" id="{224154F3-CDFE-4FFF-92E4-ECEACF4A6629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>
                <a:gd name="T0" fmla="*/ 1011 w 1058"/>
                <a:gd name="T1" fmla="*/ 1439 h 1439"/>
                <a:gd name="T2" fmla="*/ 648 w 1058"/>
                <a:gd name="T3" fmla="*/ 617 h 1439"/>
                <a:gd name="T4" fmla="*/ 0 w 1058"/>
                <a:gd name="T5" fmla="*/ 0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20">
              <a:extLst>
                <a:ext uri="{FF2B5EF4-FFF2-40B4-BE49-F238E27FC236}">
                  <a16:creationId xmlns:a16="http://schemas.microsoft.com/office/drawing/2014/main" id="{CCE7404D-AA5A-4B82-A875-07F35D7C2DC6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>
                <a:gd name="T0" fmla="*/ 718 w 718"/>
                <a:gd name="T1" fmla="*/ 575 h 575"/>
                <a:gd name="T2" fmla="*/ 0 w 718"/>
                <a:gd name="T3" fmla="*/ 0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21">
              <a:extLst>
                <a:ext uri="{FF2B5EF4-FFF2-40B4-BE49-F238E27FC236}">
                  <a16:creationId xmlns:a16="http://schemas.microsoft.com/office/drawing/2014/main" id="{526B6FED-4F20-4070-95B4-FF6F439E1C4B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>
                <a:gd name="T0" fmla="*/ 620 w 620"/>
                <a:gd name="T1" fmla="*/ 536 h 536"/>
                <a:gd name="T2" fmla="*/ 0 w 620"/>
                <a:gd name="T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22">
              <a:extLst>
                <a:ext uri="{FF2B5EF4-FFF2-40B4-BE49-F238E27FC236}">
                  <a16:creationId xmlns:a16="http://schemas.microsoft.com/office/drawing/2014/main" id="{3A75958D-1716-4B5A-A745-AFA4962FA4E4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>
                <a:gd name="T0" fmla="*/ 0 w 455"/>
                <a:gd name="T1" fmla="*/ 0 h 285"/>
                <a:gd name="T2" fmla="*/ 455 w 455"/>
                <a:gd name="T3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23">
              <a:extLst>
                <a:ext uri="{FF2B5EF4-FFF2-40B4-BE49-F238E27FC236}">
                  <a16:creationId xmlns:a16="http://schemas.microsoft.com/office/drawing/2014/main" id="{531A2051-17DE-4E9D-9EA6-026B97B1A91C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>
                <a:gd name="T0" fmla="*/ 0 w 188"/>
                <a:gd name="T1" fmla="*/ 0 h 112"/>
                <a:gd name="T2" fmla="*/ 188 w 188"/>
                <a:gd name="T3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7" name="Rectangle 116">
            <a:extLst>
              <a:ext uri="{FF2B5EF4-FFF2-40B4-BE49-F238E27FC236}">
                <a16:creationId xmlns:a16="http://schemas.microsoft.com/office/drawing/2014/main" id="{CE0642A0-80D3-4F37-8249-A07E6F38283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680" y="-6706"/>
            <a:ext cx="12194680" cy="412771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fabric surface&#10;&#10;Description generated with high confidence">
            <a:extLst>
              <a:ext uri="{FF2B5EF4-FFF2-40B4-BE49-F238E27FC236}">
                <a16:creationId xmlns:a16="http://schemas.microsoft.com/office/drawing/2014/main" id="{C0D7AD08-5E03-4028-BFDC-C3FB48EC33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327" y="410941"/>
            <a:ext cx="6623729" cy="3477458"/>
          </a:xfrm>
          <a:prstGeom prst="rect">
            <a:avLst/>
          </a:prstGeom>
          <a:ln w="12700">
            <a:noFill/>
          </a:ln>
        </p:spPr>
      </p:pic>
      <p:grpSp>
        <p:nvGrpSpPr>
          <p:cNvPr id="119" name="Group 118">
            <a:extLst>
              <a:ext uri="{FF2B5EF4-FFF2-40B4-BE49-F238E27FC236}">
                <a16:creationId xmlns:a16="http://schemas.microsoft.com/office/drawing/2014/main" id="{FA760135-24A9-40C9-B45F-2EB5B6420E41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4206292"/>
            <a:ext cx="12192755" cy="1771275"/>
            <a:chOff x="1" y="3893141"/>
            <a:chExt cx="12192755" cy="1771275"/>
          </a:xfrm>
        </p:grpSpPr>
        <p:sp>
          <p:nvSpPr>
            <p:cNvPr id="120" name="Isosceles Triangle 39">
              <a:extLst>
                <a:ext uri="{FF2B5EF4-FFF2-40B4-BE49-F238E27FC236}">
                  <a16:creationId xmlns:a16="http://schemas.microsoft.com/office/drawing/2014/main" id="{20E3CEE0-0CB3-421F-99FC-4585E62437DD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4346BB80-2556-4779-9642-5706CAA33CB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3893141"/>
              <a:ext cx="12192755" cy="142021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F271CA6-254A-4DFA-A097-014F4F4A9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3982" y="4293388"/>
            <a:ext cx="8833655" cy="727748"/>
          </a:xfrm>
        </p:spPr>
        <p:txBody>
          <a:bodyPr vert="horz" lIns="228600" tIns="228600" rIns="228600" bIns="0" rtlCol="0" anchor="b">
            <a:normAutofit/>
          </a:bodyPr>
          <a:lstStyle/>
          <a:p>
            <a:pPr>
              <a:lnSpc>
                <a:spcPct val="80000"/>
              </a:lnSpc>
            </a:pPr>
            <a:r>
              <a:rPr lang="en-US" dirty="0"/>
              <a:t>Remember anisocytosis?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3810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1D639-F3D1-4FFD-BC1C-523CE7824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calculate MCV?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273081-4C49-422B-A9E0-3AD44573F4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MCV = (PCV/RBC)10 </a:t>
            </a:r>
            <a:r>
              <a:rPr lang="en-US" sz="3200" dirty="0" err="1"/>
              <a:t>fL</a:t>
            </a:r>
            <a:endParaRPr lang="en-US" sz="3200" dirty="0"/>
          </a:p>
          <a:p>
            <a:r>
              <a:rPr lang="en-US" sz="3200" dirty="0"/>
              <a:t>Most practices have automated machines to do this… but, let’s say we have to calculate it ourselves…</a:t>
            </a:r>
          </a:p>
          <a:p>
            <a:r>
              <a:rPr lang="en-US" sz="3200" dirty="0"/>
              <a:t>Normal Ranges:</a:t>
            </a:r>
          </a:p>
          <a:p>
            <a:pPr lvl="1"/>
            <a:r>
              <a:rPr lang="en-US" sz="3000" dirty="0"/>
              <a:t>Canine 60-77 </a:t>
            </a:r>
            <a:r>
              <a:rPr lang="en-US" sz="3000" dirty="0" err="1"/>
              <a:t>fL</a:t>
            </a:r>
            <a:endParaRPr lang="en-US" sz="3000" dirty="0"/>
          </a:p>
          <a:p>
            <a:pPr lvl="1"/>
            <a:r>
              <a:rPr lang="en-US" sz="3000" dirty="0"/>
              <a:t>Feline 40-55 </a:t>
            </a:r>
            <a:r>
              <a:rPr lang="en-US" sz="3000"/>
              <a:t>fL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6526715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84062-829B-4D8D-9EE6-E3F45BA7F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MCV calculation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F6170-28F9-40D3-AD59-1B83C63FE5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/>
              <a:t>We need to divide the patients PCV by the RBC concentration, then multiply by 10 to get the unit of </a:t>
            </a:r>
            <a:r>
              <a:rPr lang="en-US" sz="2800" dirty="0" err="1"/>
              <a:t>fL</a:t>
            </a:r>
            <a:r>
              <a:rPr lang="en-US" sz="2800" dirty="0"/>
              <a:t> (femtoliter)</a:t>
            </a:r>
          </a:p>
          <a:p>
            <a:r>
              <a:rPr lang="en-US" sz="2800" dirty="0"/>
              <a:t>For example, a dog has a PCV of 42% and a RBC count of 6.0 million/mL, the MCV would be 70 </a:t>
            </a:r>
            <a:r>
              <a:rPr lang="en-US" sz="2800" dirty="0" err="1"/>
              <a:t>fL.</a:t>
            </a:r>
            <a:r>
              <a:rPr lang="en-US" sz="2800" dirty="0"/>
              <a:t> </a:t>
            </a:r>
          </a:p>
          <a:p>
            <a:pPr lvl="1"/>
            <a:r>
              <a:rPr lang="en-US" sz="2400" b="1" u="sng" dirty="0"/>
              <a:t>42  x 10      </a:t>
            </a:r>
            <a:r>
              <a:rPr lang="en-US" sz="2400" b="1" dirty="0"/>
              <a:t>  = 70 </a:t>
            </a:r>
            <a:r>
              <a:rPr lang="en-US" sz="2400" b="1" dirty="0" err="1"/>
              <a:t>fL</a:t>
            </a:r>
            <a:r>
              <a:rPr lang="en-US" sz="2400" b="1" dirty="0"/>
              <a:t>  </a:t>
            </a:r>
            <a:r>
              <a:rPr lang="en-US" sz="2400" b="1" u="sng" dirty="0"/>
              <a:t>                                                                                                                                      </a:t>
            </a:r>
          </a:p>
          <a:p>
            <a:pPr lvl="1"/>
            <a:r>
              <a:rPr lang="en-US" sz="2400" b="1" dirty="0"/>
              <a:t>      6</a:t>
            </a:r>
          </a:p>
        </p:txBody>
      </p:sp>
    </p:spTree>
    <p:extLst>
      <p:ext uri="{BB962C8B-B14F-4D97-AF65-F5344CB8AC3E}">
        <p14:creationId xmlns:p14="http://schemas.microsoft.com/office/powerpoint/2010/main" val="41660390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7D615BD-F761-402C-9FFB-C47F6F1108E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F339C06-755E-4B75-A9EF-348BE1C7A7AE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C72B190B-8B0D-4004-B60E-EF20BD8F565A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B2DA77DC-B810-428E-A1CC-2FA9BD2A4244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1B0311D2-C06B-4E44-9731-6638A328783E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A773EEFA-F4D6-4080-9798-EB34A5E9D549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3CD4AEFD-ABA1-4BDD-AA06-587AC7042493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24F91B73-3E14-4924-8C86-0C2220CDC40C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2259BFDF-B4C8-472D-890F-E51D3327ADE8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2647038D-66B9-41C1-917E-322D6A6E864F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9B6284EB-3C71-4A05-B5C1-FB7A66760AE8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51D60F0E-96C4-4851-96A0-6FBDBCDC90CC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13360417-75A4-4A7A-AD4E-01FB71AE9859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6">
              <a:extLst>
                <a:ext uri="{FF2B5EF4-FFF2-40B4-BE49-F238E27FC236}">
                  <a16:creationId xmlns:a16="http://schemas.microsoft.com/office/drawing/2014/main" id="{169EFC4A-1AFE-4136-B688-28E2713E146C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id="{65E9F922-2BBA-4FC7-AA30-1FCB644EC6B5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>
              <a:extLst>
                <a:ext uri="{FF2B5EF4-FFF2-40B4-BE49-F238E27FC236}">
                  <a16:creationId xmlns:a16="http://schemas.microsoft.com/office/drawing/2014/main" id="{D9EFB3D6-576F-4DD8-89C8-53B9EFBF051D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id="{69A2F58E-003D-4106-8A53-12FD5B671EDD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id="{78BBCD57-1744-4519-8DEF-4B4E4016CA80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1">
              <a:extLst>
                <a:ext uri="{FF2B5EF4-FFF2-40B4-BE49-F238E27FC236}">
                  <a16:creationId xmlns:a16="http://schemas.microsoft.com/office/drawing/2014/main" id="{CD541280-E3F7-431D-8B7C-32FE91C8255C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2">
              <a:extLst>
                <a:ext uri="{FF2B5EF4-FFF2-40B4-BE49-F238E27FC236}">
                  <a16:creationId xmlns:a16="http://schemas.microsoft.com/office/drawing/2014/main" id="{B9605BFB-55AA-451B-8375-7C78ED77AE2A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3">
              <a:extLst>
                <a:ext uri="{FF2B5EF4-FFF2-40B4-BE49-F238E27FC236}">
                  <a16:creationId xmlns:a16="http://schemas.microsoft.com/office/drawing/2014/main" id="{B93B191B-FA7F-4A8A-955E-3E03CA202A9C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4">
              <a:extLst>
                <a:ext uri="{FF2B5EF4-FFF2-40B4-BE49-F238E27FC236}">
                  <a16:creationId xmlns:a16="http://schemas.microsoft.com/office/drawing/2014/main" id="{3D879DF8-1B50-4C8F-81A7-887F63FECBE4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5">
              <a:extLst>
                <a:ext uri="{FF2B5EF4-FFF2-40B4-BE49-F238E27FC236}">
                  <a16:creationId xmlns:a16="http://schemas.microsoft.com/office/drawing/2014/main" id="{0726ECBE-53E3-4C32-B912-7056C3594F61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ED00603-AF66-483B-8A37-EF4FB27B5B8A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5FF2716E-8C1F-4BFB-8314-F923DAE11F3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Isosceles Triangle 22">
              <a:extLst>
                <a:ext uri="{FF2B5EF4-FFF2-40B4-BE49-F238E27FC236}">
                  <a16:creationId xmlns:a16="http://schemas.microsoft.com/office/drawing/2014/main" id="{D57E0FA4-F289-4A4A-BFCA-0BAB4EBD914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784988A4-A6D5-42C6-9F65-B62AD07AEDF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B43E3F57-8521-4C38-8B54-70B06426C8E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12017" y="3097161"/>
            <a:ext cx="6272264" cy="29604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CAB6A6E9-A1EF-43FC-B39E-5D19F235CBD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81537" y="2903375"/>
            <a:ext cx="3485995" cy="3277556"/>
          </a:xfrm>
          <a:prstGeom prst="rect">
            <a:avLst/>
          </a:prstGeom>
          <a:ln w="9525"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92B06C-7D14-4427-BFCB-759708D8E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631" y="2358391"/>
            <a:ext cx="3498979" cy="2453676"/>
          </a:xfrm>
        </p:spPr>
        <p:txBody>
          <a:bodyPr>
            <a:normAutofit/>
          </a:bodyPr>
          <a:lstStyle/>
          <a:p>
            <a:r>
              <a:rPr lang="en-US" dirty="0"/>
              <a:t>Erythrocyte Morphology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E2BFE0-4501-4F36-A690-0A1A145F26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8447" y="797595"/>
            <a:ext cx="6281873" cy="1812876"/>
          </a:xfrm>
        </p:spPr>
        <p:txBody>
          <a:bodyPr>
            <a:normAutofit lnSpcReduction="10000"/>
          </a:bodyPr>
          <a:lstStyle/>
          <a:p>
            <a:r>
              <a:rPr lang="en-US" sz="3200" dirty="0"/>
              <a:t>Cats have no consistent central pallor and vary can vary more in shape </a:t>
            </a:r>
            <a:endParaRPr lang="en-US" sz="3200" u="sng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68021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4845A-B992-427F-A7B2-95CE7FC44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Hyperchromasia/Spherocytes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576377A-5F20-43EA-BA50-BA186478A82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436100" y="1462802"/>
            <a:ext cx="5615735" cy="423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124347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83C9E-04A4-42BC-BAE0-18DF810FA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/>
              <a:t>Poikilocytosis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7DC78C-5EC7-4243-9D54-456B441537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Variations in the shapes of RBCs</a:t>
            </a:r>
          </a:p>
          <a:p>
            <a:r>
              <a:rPr lang="en-US" sz="2800" dirty="0"/>
              <a:t>(</a:t>
            </a:r>
            <a:r>
              <a:rPr lang="en-US" sz="2800" dirty="0" err="1"/>
              <a:t>poikil</a:t>
            </a:r>
            <a:r>
              <a:rPr lang="en-US" sz="2800" dirty="0"/>
              <a:t> = irregular)</a:t>
            </a:r>
          </a:p>
          <a:p>
            <a:r>
              <a:rPr lang="en-US" sz="2800" dirty="0"/>
              <a:t>Not a diagnosis</a:t>
            </a:r>
          </a:p>
          <a:p>
            <a:r>
              <a:rPr lang="en-US" sz="2800" dirty="0"/>
              <a:t>A general term to encompass nondescript variations in shapes of erythrocytes that are scattered throughout the blood film</a:t>
            </a:r>
          </a:p>
        </p:txBody>
      </p:sp>
    </p:spTree>
    <p:extLst>
      <p:ext uri="{BB962C8B-B14F-4D97-AF65-F5344CB8AC3E}">
        <p14:creationId xmlns:p14="http://schemas.microsoft.com/office/powerpoint/2010/main" val="24846800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E9307-B97B-47D8-88BC-89D8A785F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075" y="215420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Poikilocytosis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DE4BF43-0658-4CB0-9828-D04990FAABE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77316" y="1190205"/>
            <a:ext cx="6780700" cy="44752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956857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5A749-09E5-4E1B-848F-660C031C5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075" y="2083997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Schistocytes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6DF8537-0A25-49EB-ABDF-306FA5C0AF5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77316" y="1190204"/>
            <a:ext cx="6780700" cy="44752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977368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AB872-B5AD-443C-8DD0-8302CF5F5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/>
              <a:t>Schistocytes</a:t>
            </a:r>
            <a:r>
              <a:rPr lang="en-US" b="1" dirty="0"/>
              <a:t> “Fragment Cell”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9BEF19-33A4-406C-BB56-FCF0E2D766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512" y="490654"/>
            <a:ext cx="7025267" cy="6021658"/>
          </a:xfrm>
        </p:spPr>
        <p:txBody>
          <a:bodyPr>
            <a:normAutofit fontScale="92500"/>
          </a:bodyPr>
          <a:lstStyle/>
          <a:p>
            <a:r>
              <a:rPr lang="en-US" sz="3200" dirty="0"/>
              <a:t>What causes them?</a:t>
            </a:r>
          </a:p>
          <a:p>
            <a:pPr lvl="1"/>
            <a:r>
              <a:rPr lang="en-US" sz="2800" dirty="0"/>
              <a:t>RBC fragments resulting from shearing of red blood cell by intravascular trauma</a:t>
            </a:r>
          </a:p>
          <a:p>
            <a:pPr lvl="1"/>
            <a:r>
              <a:rPr lang="en-US" sz="2800" dirty="0"/>
              <a:t>May be seen with Disseminated Intravascular Coagulopathy (DIC) or with iron deficiency</a:t>
            </a:r>
          </a:p>
          <a:p>
            <a:pPr lvl="1"/>
            <a:r>
              <a:rPr lang="en-US" sz="2800" dirty="0"/>
              <a:t>Expect to also see thrombocytopenia on blood film of animals with DIC</a:t>
            </a:r>
          </a:p>
          <a:p>
            <a:pPr lvl="1"/>
            <a:r>
              <a:rPr lang="en-US" sz="2800" dirty="0"/>
              <a:t>Can be caused by excess fibrin deposition, malformation of vasculature, or excessive turbulence in the blood</a:t>
            </a:r>
          </a:p>
        </p:txBody>
      </p:sp>
    </p:spTree>
    <p:extLst>
      <p:ext uri="{BB962C8B-B14F-4D97-AF65-F5344CB8AC3E}">
        <p14:creationId xmlns:p14="http://schemas.microsoft.com/office/powerpoint/2010/main" val="32363284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B1D4C0-F95B-42C0-AB02-8F470AE7A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8896" y="215420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Acanthocytes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C18F5D6-EBA8-4B9F-811A-AB40788CDB3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77316" y="1198680"/>
            <a:ext cx="6780700" cy="44583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523246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7D615BD-F761-402C-9FFB-C47F6F1108E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F339C06-755E-4B75-A9EF-348BE1C7A7AE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C72B190B-8B0D-4004-B60E-EF20BD8F565A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B2DA77DC-B810-428E-A1CC-2FA9BD2A4244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1B0311D2-C06B-4E44-9731-6638A328783E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A773EEFA-F4D6-4080-9798-EB34A5E9D549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3CD4AEFD-ABA1-4BDD-AA06-587AC7042493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24F91B73-3E14-4924-8C86-0C2220CDC40C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2259BFDF-B4C8-472D-890F-E51D3327ADE8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2647038D-66B9-41C1-917E-322D6A6E864F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9B6284EB-3C71-4A05-B5C1-FB7A66760AE8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51D60F0E-96C4-4851-96A0-6FBDBCDC90CC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13360417-75A4-4A7A-AD4E-01FB71AE9859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6">
              <a:extLst>
                <a:ext uri="{FF2B5EF4-FFF2-40B4-BE49-F238E27FC236}">
                  <a16:creationId xmlns:a16="http://schemas.microsoft.com/office/drawing/2014/main" id="{169EFC4A-1AFE-4136-B688-28E2713E146C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id="{65E9F922-2BBA-4FC7-AA30-1FCB644EC6B5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>
              <a:extLst>
                <a:ext uri="{FF2B5EF4-FFF2-40B4-BE49-F238E27FC236}">
                  <a16:creationId xmlns:a16="http://schemas.microsoft.com/office/drawing/2014/main" id="{D9EFB3D6-576F-4DD8-89C8-53B9EFBF051D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id="{69A2F58E-003D-4106-8A53-12FD5B671EDD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id="{78BBCD57-1744-4519-8DEF-4B4E4016CA80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1">
              <a:extLst>
                <a:ext uri="{FF2B5EF4-FFF2-40B4-BE49-F238E27FC236}">
                  <a16:creationId xmlns:a16="http://schemas.microsoft.com/office/drawing/2014/main" id="{CD541280-E3F7-431D-8B7C-32FE91C8255C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2">
              <a:extLst>
                <a:ext uri="{FF2B5EF4-FFF2-40B4-BE49-F238E27FC236}">
                  <a16:creationId xmlns:a16="http://schemas.microsoft.com/office/drawing/2014/main" id="{B9605BFB-55AA-451B-8375-7C78ED77AE2A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3">
              <a:extLst>
                <a:ext uri="{FF2B5EF4-FFF2-40B4-BE49-F238E27FC236}">
                  <a16:creationId xmlns:a16="http://schemas.microsoft.com/office/drawing/2014/main" id="{B93B191B-FA7F-4A8A-955E-3E03CA202A9C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4">
              <a:extLst>
                <a:ext uri="{FF2B5EF4-FFF2-40B4-BE49-F238E27FC236}">
                  <a16:creationId xmlns:a16="http://schemas.microsoft.com/office/drawing/2014/main" id="{3D879DF8-1B50-4C8F-81A7-887F63FECBE4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5">
              <a:extLst>
                <a:ext uri="{FF2B5EF4-FFF2-40B4-BE49-F238E27FC236}">
                  <a16:creationId xmlns:a16="http://schemas.microsoft.com/office/drawing/2014/main" id="{0726ECBE-53E3-4C32-B912-7056C3594F61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ED00603-AF66-483B-8A37-EF4FB27B5B8A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5FF2716E-8C1F-4BFB-8314-F923DAE11F3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Isosceles Triangle 22">
              <a:extLst>
                <a:ext uri="{FF2B5EF4-FFF2-40B4-BE49-F238E27FC236}">
                  <a16:creationId xmlns:a16="http://schemas.microsoft.com/office/drawing/2014/main" id="{D57E0FA4-F289-4A4A-BFCA-0BAB4EBD914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784988A4-A6D5-42C6-9F65-B62AD07AEDF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B43E3F57-8521-4C38-8B54-70B06426C8E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12017" y="3097161"/>
            <a:ext cx="6272264" cy="29604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indoor&#10;&#10;Description generated with very high confidence">
            <a:extLst>
              <a:ext uri="{FF2B5EF4-FFF2-40B4-BE49-F238E27FC236}">
                <a16:creationId xmlns:a16="http://schemas.microsoft.com/office/drawing/2014/main" id="{B200C97C-F441-4136-8757-2784BD96703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341" y="3271186"/>
            <a:ext cx="3498262" cy="2623697"/>
          </a:xfrm>
          <a:prstGeom prst="rect">
            <a:avLst/>
          </a:prstGeom>
          <a:ln w="9525"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2B3D48-A21B-4D43-9472-26D99B8F1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631" y="2358391"/>
            <a:ext cx="3498979" cy="2453676"/>
          </a:xfrm>
        </p:spPr>
        <p:txBody>
          <a:bodyPr>
            <a:normAutofit/>
          </a:bodyPr>
          <a:lstStyle/>
          <a:p>
            <a:r>
              <a:rPr lang="en-US" b="1" dirty="0"/>
              <a:t>Acanthocytes “Spur Cells”</a:t>
            </a:r>
            <a:endParaRPr lang="en-US" b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0D7CBE-A2C0-4AF3-A9AA-DCFB503EB3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2791" y="289932"/>
            <a:ext cx="7471316" cy="2832409"/>
          </a:xfrm>
        </p:spPr>
        <p:txBody>
          <a:bodyPr>
            <a:normAutofit lnSpcReduction="10000"/>
          </a:bodyPr>
          <a:lstStyle/>
          <a:p>
            <a:r>
              <a:rPr lang="en-US" sz="3200" dirty="0"/>
              <a:t>How would we describe them?</a:t>
            </a:r>
          </a:p>
          <a:p>
            <a:pPr lvl="1"/>
            <a:r>
              <a:rPr lang="en-US" sz="2800" dirty="0"/>
              <a:t>Have irregular membrane projections of variable length and diameter with rounded tips</a:t>
            </a:r>
          </a:p>
          <a:p>
            <a:pPr lvl="1"/>
            <a:r>
              <a:rPr lang="en-US" sz="2800" dirty="0"/>
              <a:t>Unevenly sized and spaced</a:t>
            </a:r>
          </a:p>
        </p:txBody>
      </p:sp>
    </p:spTree>
    <p:extLst>
      <p:ext uri="{BB962C8B-B14F-4D97-AF65-F5344CB8AC3E}">
        <p14:creationId xmlns:p14="http://schemas.microsoft.com/office/powerpoint/2010/main" val="14577253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BBBC4-3C28-45A3-9404-725537841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Acanthocytes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8DED25-E620-4B46-9F09-2E28B69318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sz="4000" dirty="0"/>
              <a:t>Patients that might have an increased number of acanthocytes: </a:t>
            </a:r>
          </a:p>
          <a:p>
            <a:pPr lvl="1"/>
            <a:r>
              <a:rPr lang="en-US" sz="3600" dirty="0"/>
              <a:t>Cats with hepatic lipidosis</a:t>
            </a:r>
          </a:p>
          <a:p>
            <a:pPr lvl="1"/>
            <a:r>
              <a:rPr lang="en-US" sz="3600" dirty="0"/>
              <a:t>Dogs with liver disease</a:t>
            </a:r>
          </a:p>
          <a:p>
            <a:pPr lvl="1"/>
            <a:r>
              <a:rPr lang="en-US" sz="3600" dirty="0"/>
              <a:t>Hemangiosarcoma of the liver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5098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DAE3342-9DFC-49D4-B09C-25E310769317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E49E0D20-8423-4612-99A5-14AEF8F6BB6D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57C2C108-5A30-48CA-9203-56747AEB7B5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1A343912-2EFC-408E-A862-5C9BF108DC2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AA50D1CF-9DAE-4CF6-B829-E66CEE9D578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FE5799A4-0568-433E-BF41-752CF516AC7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CDBB86ED-F16F-4C28-BDD5-72D771176F7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3347939E-8B76-4CFC-B2EC-63A7E227838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FA1DD132-02E4-4CD3-B496-BFF924558A6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710BDA52-A7D7-4E4E-9F36-EC8F983EAF1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B1BDF852-319F-42B8-9A50-7C9A9387CD9D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3AACE376-C01E-4F1F-91B7-39D0274BFE9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7F612F4C-050E-459D-9771-ED088374A56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94E4211B-3E41-4905-8F4E-76811B9E574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6AEC87EE-0CB8-43DE-8FEB-4586A92E809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277C1C5D-7BDC-47E4-8B81-C3C4AE949B49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7A2A6EF8-9768-4478-9CD3-DFA547CEFCC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1FD9091C-E8FA-4ADA-937F-A74426ED1B9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id="{B69923E7-63C4-47CE-956E-09D384D4FE6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id="{A2576784-872E-494C-A041-0E346226B72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54F73D8-62C2-4127-9D19-01219BBB9942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CFD8CA02-9BE5-4B82-8129-6EF61840247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01515E68-030C-4313-B300-35253163D3F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1937725F-1DDF-4225-937E-106DBB047F0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9499C9FE-4B17-4937-9EB8-3E1A97E32D8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A1AA859-8E3B-49BF-83F6-ADF050A2CF37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EA5E9A71-2A94-4FAA-859F-1930C2E9187B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>
                <a:gd name="T0" fmla="*/ 1752 w 2038"/>
                <a:gd name="T1" fmla="*/ 1169 h 1169"/>
                <a:gd name="T2" fmla="*/ 1487 w 2038"/>
                <a:gd name="T3" fmla="*/ 334 h 1169"/>
                <a:gd name="T4" fmla="*/ 860 w 2038"/>
                <a:gd name="T5" fmla="*/ 22 h 1169"/>
                <a:gd name="T6" fmla="*/ 199 w 2038"/>
                <a:gd name="T7" fmla="*/ 318 h 1169"/>
                <a:gd name="T8" fmla="*/ 399 w 2038"/>
                <a:gd name="T9" fmla="*/ 1165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15C43A1A-EE63-4F18-BA50-6BCC0C5FB00A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>
                <a:gd name="T0" fmla="*/ 1025 w 1549"/>
                <a:gd name="T1" fmla="*/ 1016 h 1017"/>
                <a:gd name="T2" fmla="*/ 1443 w 1549"/>
                <a:gd name="T3" fmla="*/ 592 h 1017"/>
                <a:gd name="T4" fmla="*/ 782 w 1549"/>
                <a:gd name="T5" fmla="*/ 53 h 1017"/>
                <a:gd name="T6" fmla="*/ 150 w 1549"/>
                <a:gd name="T7" fmla="*/ 329 h 1017"/>
                <a:gd name="T8" fmla="*/ 477 w 1549"/>
                <a:gd name="T9" fmla="*/ 1017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D20E631E-2C68-4E27-B833-094ECE50952B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>
                <a:gd name="T0" fmla="*/ 1302 w 1688"/>
                <a:gd name="T1" fmla="*/ 1066 h 1066"/>
                <a:gd name="T2" fmla="*/ 1613 w 1688"/>
                <a:gd name="T3" fmla="*/ 850 h 1066"/>
                <a:gd name="T4" fmla="*/ 1517 w 1688"/>
                <a:gd name="T5" fmla="*/ 471 h 1066"/>
                <a:gd name="T6" fmla="*/ 798 w 1688"/>
                <a:gd name="T7" fmla="*/ 28 h 1066"/>
                <a:gd name="T8" fmla="*/ 181 w 1688"/>
                <a:gd name="T9" fmla="*/ 333 h 1066"/>
                <a:gd name="T10" fmla="*/ 420 w 1688"/>
                <a:gd name="T11" fmla="*/ 1066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2446723A-FC6F-4012-8557-06069FA130F7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>
                <a:gd name="T0" fmla="*/ 1873 w 2171"/>
                <a:gd name="T1" fmla="*/ 1326 h 1326"/>
                <a:gd name="T2" fmla="*/ 1609 w 2171"/>
                <a:gd name="T3" fmla="*/ 473 h 1326"/>
                <a:gd name="T4" fmla="*/ 880 w 2171"/>
                <a:gd name="T5" fmla="*/ 63 h 1326"/>
                <a:gd name="T6" fmla="*/ 0 w 2171"/>
                <a:gd name="T7" fmla="*/ 423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7F3D87D4-252C-4471-A220-28B58BF4391B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>
                <a:gd name="T0" fmla="*/ 0 w 106"/>
                <a:gd name="T1" fmla="*/ 0 h 143"/>
                <a:gd name="T2" fmla="*/ 106 w 106"/>
                <a:gd name="T3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054B916A-0FD0-4006-BD6C-9D29CA03AC84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>
                <a:gd name="T0" fmla="*/ 2046 w 2330"/>
                <a:gd name="T1" fmla="*/ 1452 h 1452"/>
                <a:gd name="T2" fmla="*/ 1813 w 2330"/>
                <a:gd name="T3" fmla="*/ 601 h 1452"/>
                <a:gd name="T4" fmla="*/ 956 w 2330"/>
                <a:gd name="T5" fmla="*/ 97 h 1452"/>
                <a:gd name="T6" fmla="*/ 0 w 2330"/>
                <a:gd name="T7" fmla="*/ 366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1">
              <a:extLst>
                <a:ext uri="{FF2B5EF4-FFF2-40B4-BE49-F238E27FC236}">
                  <a16:creationId xmlns:a16="http://schemas.microsoft.com/office/drawing/2014/main" id="{2133C3B4-D163-43CB-B3FC-A1B9A1DC387C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>
                <a:gd name="T0" fmla="*/ 1094 w 1216"/>
                <a:gd name="T1" fmla="*/ 1436 h 1436"/>
                <a:gd name="T2" fmla="*/ 709 w 1216"/>
                <a:gd name="T3" fmla="*/ 551 h 1436"/>
                <a:gd name="T4" fmla="*/ 0 w 1216"/>
                <a:gd name="T5" fmla="*/ 0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12">
              <a:extLst>
                <a:ext uri="{FF2B5EF4-FFF2-40B4-BE49-F238E27FC236}">
                  <a16:creationId xmlns:a16="http://schemas.microsoft.com/office/drawing/2014/main" id="{44DECBCA-815C-4296-B4DA-F12AD81F2DB9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>
                <a:gd name="T0" fmla="*/ 222 w 222"/>
                <a:gd name="T1" fmla="*/ 0 h 129"/>
                <a:gd name="T2" fmla="*/ 0 w 222"/>
                <a:gd name="T3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13">
              <a:extLst>
                <a:ext uri="{FF2B5EF4-FFF2-40B4-BE49-F238E27FC236}">
                  <a16:creationId xmlns:a16="http://schemas.microsoft.com/office/drawing/2014/main" id="{B6C3CA6F-2113-4095-B77D-19519074C196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>
                <a:gd name="T0" fmla="*/ 1067 w 1174"/>
                <a:gd name="T1" fmla="*/ 1440 h 1440"/>
                <a:gd name="T2" fmla="*/ 698 w 1174"/>
                <a:gd name="T3" fmla="*/ 577 h 1440"/>
                <a:gd name="T4" fmla="*/ 0 w 1174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14">
              <a:extLst>
                <a:ext uri="{FF2B5EF4-FFF2-40B4-BE49-F238E27FC236}">
                  <a16:creationId xmlns:a16="http://schemas.microsoft.com/office/drawing/2014/main" id="{6A23EEC5-4C2F-4460-B6F6-A6852C46F1AE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>
                <a:gd name="T0" fmla="*/ 125 w 125"/>
                <a:gd name="T1" fmla="*/ 0 h 74"/>
                <a:gd name="T2" fmla="*/ 0 w 125"/>
                <a:gd name="T3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15">
              <a:extLst>
                <a:ext uri="{FF2B5EF4-FFF2-40B4-BE49-F238E27FC236}">
                  <a16:creationId xmlns:a16="http://schemas.microsoft.com/office/drawing/2014/main" id="{9CAEC751-845A-4873-BCB3-29B7EF60FDF7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>
                <a:gd name="T0" fmla="*/ 1056 w 1155"/>
                <a:gd name="T1" fmla="*/ 1440 h 1440"/>
                <a:gd name="T2" fmla="*/ 686 w 1155"/>
                <a:gd name="T3" fmla="*/ 580 h 1440"/>
                <a:gd name="T4" fmla="*/ 0 w 1155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16">
              <a:extLst>
                <a:ext uri="{FF2B5EF4-FFF2-40B4-BE49-F238E27FC236}">
                  <a16:creationId xmlns:a16="http://schemas.microsoft.com/office/drawing/2014/main" id="{FA38FC93-11A4-4EB5-BC13-85FB353CD10F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>
                <a:gd name="T0" fmla="*/ 75 w 75"/>
                <a:gd name="T1" fmla="*/ 0 h 45"/>
                <a:gd name="T2" fmla="*/ 0 w 75"/>
                <a:gd name="T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17">
              <a:extLst>
                <a:ext uri="{FF2B5EF4-FFF2-40B4-BE49-F238E27FC236}">
                  <a16:creationId xmlns:a16="http://schemas.microsoft.com/office/drawing/2014/main" id="{B5B6AC4D-E640-47F2-AA5A-9F9A1DB88E99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>
                <a:gd name="T0" fmla="*/ 1053 w 1160"/>
                <a:gd name="T1" fmla="*/ 1441 h 1441"/>
                <a:gd name="T2" fmla="*/ 705 w 1160"/>
                <a:gd name="T3" fmla="*/ 599 h 1441"/>
                <a:gd name="T4" fmla="*/ 0 w 1160"/>
                <a:gd name="T5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18">
              <a:extLst>
                <a:ext uri="{FF2B5EF4-FFF2-40B4-BE49-F238E27FC236}">
                  <a16:creationId xmlns:a16="http://schemas.microsoft.com/office/drawing/2014/main" id="{962630FB-473F-4D83-8B9F-EC52E31CA558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>
                <a:gd name="T0" fmla="*/ 1040 w 1137"/>
                <a:gd name="T1" fmla="*/ 1440 h 1440"/>
                <a:gd name="T2" fmla="*/ 698 w 1137"/>
                <a:gd name="T3" fmla="*/ 611 h 1440"/>
                <a:gd name="T4" fmla="*/ 0 w 1137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19">
              <a:extLst>
                <a:ext uri="{FF2B5EF4-FFF2-40B4-BE49-F238E27FC236}">
                  <a16:creationId xmlns:a16="http://schemas.microsoft.com/office/drawing/2014/main" id="{035721E2-E73B-4E57-92E2-DE71F0D17052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>
                <a:gd name="T0" fmla="*/ 1011 w 1058"/>
                <a:gd name="T1" fmla="*/ 1439 h 1439"/>
                <a:gd name="T2" fmla="*/ 648 w 1058"/>
                <a:gd name="T3" fmla="*/ 617 h 1439"/>
                <a:gd name="T4" fmla="*/ 0 w 1058"/>
                <a:gd name="T5" fmla="*/ 0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20">
              <a:extLst>
                <a:ext uri="{FF2B5EF4-FFF2-40B4-BE49-F238E27FC236}">
                  <a16:creationId xmlns:a16="http://schemas.microsoft.com/office/drawing/2014/main" id="{3071D074-66CD-4273-AF66-207364BA3EA2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>
                <a:gd name="T0" fmla="*/ 718 w 718"/>
                <a:gd name="T1" fmla="*/ 575 h 575"/>
                <a:gd name="T2" fmla="*/ 0 w 718"/>
                <a:gd name="T3" fmla="*/ 0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21">
              <a:extLst>
                <a:ext uri="{FF2B5EF4-FFF2-40B4-BE49-F238E27FC236}">
                  <a16:creationId xmlns:a16="http://schemas.microsoft.com/office/drawing/2014/main" id="{4197CB22-95EA-4E41-94A6-6BCE8C027870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>
                <a:gd name="T0" fmla="*/ 620 w 620"/>
                <a:gd name="T1" fmla="*/ 536 h 536"/>
                <a:gd name="T2" fmla="*/ 0 w 620"/>
                <a:gd name="T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22">
              <a:extLst>
                <a:ext uri="{FF2B5EF4-FFF2-40B4-BE49-F238E27FC236}">
                  <a16:creationId xmlns:a16="http://schemas.microsoft.com/office/drawing/2014/main" id="{622F5B4E-EBC2-4021-A986-B40B49442B72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>
                <a:gd name="T0" fmla="*/ 0 w 455"/>
                <a:gd name="T1" fmla="*/ 0 h 285"/>
                <a:gd name="T2" fmla="*/ 455 w 455"/>
                <a:gd name="T3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23">
              <a:extLst>
                <a:ext uri="{FF2B5EF4-FFF2-40B4-BE49-F238E27FC236}">
                  <a16:creationId xmlns:a16="http://schemas.microsoft.com/office/drawing/2014/main" id="{A1450C78-508B-412D-8354-C6AE7E9F939B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>
                <a:gd name="T0" fmla="*/ 0 w 188"/>
                <a:gd name="T1" fmla="*/ 0 h 112"/>
                <a:gd name="T2" fmla="*/ 188 w 188"/>
                <a:gd name="T3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4689D03-A51E-4747-A454-A13F3FD58A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46972" y="227"/>
            <a:ext cx="6745028" cy="6858000"/>
          </a:xfrm>
          <a:prstGeom prst="rect">
            <a:avLst/>
          </a:prstGeom>
          <a:ln w="9525">
            <a:noFill/>
          </a:ln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0D2C6055-EB42-4E7C-B358-308A54C713E3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7084" y="1186483"/>
            <a:ext cx="3822597" cy="4477933"/>
            <a:chOff x="807084" y="1186483"/>
            <a:chExt cx="3822597" cy="4477933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8A0384A8-C4E8-407C-BD44-2B989327E07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7531" y="1186483"/>
              <a:ext cx="3821702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Isosceles Triangle 39">
              <a:extLst>
                <a:ext uri="{FF2B5EF4-FFF2-40B4-BE49-F238E27FC236}">
                  <a16:creationId xmlns:a16="http://schemas.microsoft.com/office/drawing/2014/main" id="{B7F9FA9E-2650-4B17-BA91-C12C0C5F9D9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514766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E96B943E-BAEE-4DC2-87CB-78F6E433D5C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7084" y="1991156"/>
              <a:ext cx="382259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FA56F99-A7E6-49DE-A988-A5633650B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415" y="2075504"/>
            <a:ext cx="3654569" cy="2042725"/>
          </a:xfrm>
        </p:spPr>
        <p:txBody>
          <a:bodyPr vert="horz" lIns="228600" tIns="228600" rIns="228600" bIns="0" rtlCol="0" anchor="b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5400"/>
              <a:t>Echinocytes ‘Burr Cells’</a:t>
            </a:r>
          </a:p>
        </p:txBody>
      </p:sp>
    </p:spTree>
    <p:extLst>
      <p:ext uri="{BB962C8B-B14F-4D97-AF65-F5344CB8AC3E}">
        <p14:creationId xmlns:p14="http://schemas.microsoft.com/office/powerpoint/2010/main" val="29304516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AB11C-C649-4732-A596-A0824824B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Echinocytes “Burr Cells”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72CE05-DE3E-4D87-9CFC-23F7CDCE46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In-vivo change</a:t>
            </a:r>
          </a:p>
          <a:p>
            <a:r>
              <a:rPr lang="en-US" sz="3200" dirty="0"/>
              <a:t>Resulting from osmotic change in blood, altering cell membranes</a:t>
            </a:r>
          </a:p>
          <a:p>
            <a:r>
              <a:rPr lang="en-US" sz="3200" dirty="0"/>
              <a:t>May appear elongated or ruffled, with relatively evenly sized and spaced, short, blunt projections</a:t>
            </a:r>
          </a:p>
        </p:txBody>
      </p:sp>
    </p:spTree>
    <p:extLst>
      <p:ext uri="{BB962C8B-B14F-4D97-AF65-F5344CB8AC3E}">
        <p14:creationId xmlns:p14="http://schemas.microsoft.com/office/powerpoint/2010/main" val="30144171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7D615BD-F761-402C-9FFB-C47F6F1108E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F339C06-755E-4B75-A9EF-348BE1C7A7AE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72B190B-8B0D-4004-B60E-EF20BD8F565A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B2DA77DC-B810-428E-A1CC-2FA9BD2A4244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1B0311D2-C06B-4E44-9731-6638A328783E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A773EEFA-F4D6-4080-9798-EB34A5E9D549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3CD4AEFD-ABA1-4BDD-AA06-587AC7042493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24F91B73-3E14-4924-8C86-0C2220CDC40C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2259BFDF-B4C8-472D-890F-E51D3327ADE8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2647038D-66B9-41C1-917E-322D6A6E864F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9B6284EB-3C71-4A05-B5C1-FB7A66760AE8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id="{51D60F0E-96C4-4851-96A0-6FBDBCDC90CC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13360417-75A4-4A7A-AD4E-01FB71AE9859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6">
              <a:extLst>
                <a:ext uri="{FF2B5EF4-FFF2-40B4-BE49-F238E27FC236}">
                  <a16:creationId xmlns:a16="http://schemas.microsoft.com/office/drawing/2014/main" id="{169EFC4A-1AFE-4136-B688-28E2713E146C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7">
              <a:extLst>
                <a:ext uri="{FF2B5EF4-FFF2-40B4-BE49-F238E27FC236}">
                  <a16:creationId xmlns:a16="http://schemas.microsoft.com/office/drawing/2014/main" id="{65E9F922-2BBA-4FC7-AA30-1FCB644EC6B5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8">
              <a:extLst>
                <a:ext uri="{FF2B5EF4-FFF2-40B4-BE49-F238E27FC236}">
                  <a16:creationId xmlns:a16="http://schemas.microsoft.com/office/drawing/2014/main" id="{D9EFB3D6-576F-4DD8-89C8-53B9EFBF051D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9">
              <a:extLst>
                <a:ext uri="{FF2B5EF4-FFF2-40B4-BE49-F238E27FC236}">
                  <a16:creationId xmlns:a16="http://schemas.microsoft.com/office/drawing/2014/main" id="{69A2F58E-003D-4106-8A53-12FD5B671EDD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0">
              <a:extLst>
                <a:ext uri="{FF2B5EF4-FFF2-40B4-BE49-F238E27FC236}">
                  <a16:creationId xmlns:a16="http://schemas.microsoft.com/office/drawing/2014/main" id="{78BBCD57-1744-4519-8DEF-4B4E4016CA80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1">
              <a:extLst>
                <a:ext uri="{FF2B5EF4-FFF2-40B4-BE49-F238E27FC236}">
                  <a16:creationId xmlns:a16="http://schemas.microsoft.com/office/drawing/2014/main" id="{CD541280-E3F7-431D-8B7C-32FE91C8255C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2">
              <a:extLst>
                <a:ext uri="{FF2B5EF4-FFF2-40B4-BE49-F238E27FC236}">
                  <a16:creationId xmlns:a16="http://schemas.microsoft.com/office/drawing/2014/main" id="{B9605BFB-55AA-451B-8375-7C78ED77AE2A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3">
              <a:extLst>
                <a:ext uri="{FF2B5EF4-FFF2-40B4-BE49-F238E27FC236}">
                  <a16:creationId xmlns:a16="http://schemas.microsoft.com/office/drawing/2014/main" id="{B93B191B-FA7F-4A8A-955E-3E03CA202A9C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24">
              <a:extLst>
                <a:ext uri="{FF2B5EF4-FFF2-40B4-BE49-F238E27FC236}">
                  <a16:creationId xmlns:a16="http://schemas.microsoft.com/office/drawing/2014/main" id="{3D879DF8-1B50-4C8F-81A7-887F63FECBE4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25">
              <a:extLst>
                <a:ext uri="{FF2B5EF4-FFF2-40B4-BE49-F238E27FC236}">
                  <a16:creationId xmlns:a16="http://schemas.microsoft.com/office/drawing/2014/main" id="{0726ECBE-53E3-4C32-B912-7056C3594F61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ED00603-AF66-483B-8A37-EF4FB27B5B8A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FF2716E-8C1F-4BFB-8314-F923DAE11F3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Isosceles Triangle 22">
              <a:extLst>
                <a:ext uri="{FF2B5EF4-FFF2-40B4-BE49-F238E27FC236}">
                  <a16:creationId xmlns:a16="http://schemas.microsoft.com/office/drawing/2014/main" id="{D57E0FA4-F289-4A4A-BFCA-0BAB4EBD914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784988A4-A6D5-42C6-9F65-B62AD07AEDF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B43E3F57-8521-4C38-8B54-70B06426C8E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12017" y="3097161"/>
            <a:ext cx="6272264" cy="29604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9871CD-28BE-4E38-81EE-B2A8E7B95B1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643" y="3248884"/>
            <a:ext cx="3498262" cy="2623697"/>
          </a:xfrm>
          <a:prstGeom prst="rect">
            <a:avLst/>
          </a:prstGeom>
          <a:ln w="9525"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E23BA0-779D-456A-940E-DBB5C8E79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631" y="2358391"/>
            <a:ext cx="3498979" cy="2453676"/>
          </a:xfrm>
        </p:spPr>
        <p:txBody>
          <a:bodyPr>
            <a:normAutofit/>
          </a:bodyPr>
          <a:lstStyle/>
          <a:p>
            <a:r>
              <a:rPr lang="en-US" dirty="0"/>
              <a:t>Erythrocyte Morphology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39910B-1180-4F6A-9A50-F2DDF12E71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7395" y="267629"/>
            <a:ext cx="7337503" cy="2729317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000" dirty="0"/>
              <a:t>Equine Erythrocytes are of similar size to the feline erythrocytes, and also lack a central pallor</a:t>
            </a:r>
          </a:p>
          <a:p>
            <a:pPr>
              <a:lnSpc>
                <a:spcPct val="110000"/>
              </a:lnSpc>
            </a:pPr>
            <a:r>
              <a:rPr lang="en-US" sz="2000" dirty="0"/>
              <a:t>So ID between cats and horses can be difficult.</a:t>
            </a:r>
          </a:p>
          <a:p>
            <a:pPr>
              <a:lnSpc>
                <a:spcPct val="110000"/>
              </a:lnSpc>
            </a:pPr>
            <a:r>
              <a:rPr lang="en-US" sz="2000" dirty="0"/>
              <a:t>The best way to tell the difference is by noting if the patient has </a:t>
            </a:r>
            <a:r>
              <a:rPr lang="en-US" sz="2000" dirty="0" err="1" smtClean="0"/>
              <a:t>rouleaux</a:t>
            </a:r>
            <a:r>
              <a:rPr lang="en-US" sz="2000" dirty="0" smtClean="0"/>
              <a:t> formation   </a:t>
            </a:r>
            <a:r>
              <a:rPr lang="en-US" sz="2000" dirty="0"/>
              <a:t>If the blood is from a healthy animal, and has this formation, then you know you have a horse as a patient.</a:t>
            </a:r>
          </a:p>
        </p:txBody>
      </p:sp>
    </p:spTree>
    <p:extLst>
      <p:ext uri="{BB962C8B-B14F-4D97-AF65-F5344CB8AC3E}">
        <p14:creationId xmlns:p14="http://schemas.microsoft.com/office/powerpoint/2010/main" val="35375648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21016-D228-435E-AEB7-A7E55D608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Echinocyte formation due to fluid therapy</a:t>
            </a:r>
          </a:p>
        </p:txBody>
      </p:sp>
      <p:pic>
        <p:nvPicPr>
          <p:cNvPr id="4" name="Content Placeholder 5" descr="th-3.jpeg">
            <a:extLst>
              <a:ext uri="{FF2B5EF4-FFF2-40B4-BE49-F238E27FC236}">
                <a16:creationId xmlns:a16="http://schemas.microsoft.com/office/drawing/2014/main" id="{C3BEB7C3-66E7-4503-A407-76EC69D3DB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-6961" r="-6961"/>
          <a:stretch>
            <a:fillRect/>
          </a:stretch>
        </p:blipFill>
        <p:spPr>
          <a:xfrm>
            <a:off x="4387610" y="1319342"/>
            <a:ext cx="7291137" cy="4517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5686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CE72F-1AF1-44B0-9602-169410E0D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Echinocytes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0186D2-2AAA-489C-98EB-1AB36873DA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9629" y="468351"/>
            <a:ext cx="6891454" cy="5910147"/>
          </a:xfrm>
        </p:spPr>
        <p:txBody>
          <a:bodyPr>
            <a:normAutofit fontScale="92500" lnSpcReduction="10000"/>
          </a:bodyPr>
          <a:lstStyle/>
          <a:p>
            <a:r>
              <a:rPr lang="en-US" sz="4000" dirty="0"/>
              <a:t>Possible reasons a patient may have an increased number of echinocytes:</a:t>
            </a:r>
          </a:p>
          <a:p>
            <a:pPr lvl="1"/>
            <a:r>
              <a:rPr lang="en-US" sz="3600" dirty="0"/>
              <a:t>Associated with renal disease</a:t>
            </a:r>
          </a:p>
          <a:p>
            <a:pPr lvl="1"/>
            <a:r>
              <a:rPr lang="en-US" sz="3600" dirty="0"/>
              <a:t>Lymphosarcoma</a:t>
            </a:r>
          </a:p>
          <a:p>
            <a:pPr lvl="1"/>
            <a:r>
              <a:rPr lang="en-US" sz="3600" dirty="0"/>
              <a:t>Rattlesnake envenomation in dogs</a:t>
            </a:r>
          </a:p>
          <a:p>
            <a:pPr lvl="1"/>
            <a:r>
              <a:rPr lang="en-US" sz="3600" dirty="0">
                <a:solidFill>
                  <a:srgbClr val="FF0000"/>
                </a:solidFill>
              </a:rPr>
              <a:t>Can be also artifacts if excess of EDTA is present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85549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9A517D76-CE12-47A5-BD95-9A8F05070B27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A2F2F994-D93C-4552-B9AD-DA9E8C94BFB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502B8064-B713-4DB8-AC36-3E576B348AB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1D700A84-AE55-4EDE-A656-62806F504E1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E04FC3D0-B839-4900-B5C8-86C79445733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731A8D63-72B9-496F-BB43-DDD90FC7E25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5B167ED7-B36F-4DDE-B273-7A309BD0F77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1178D32B-E32A-4691-84EB-5FE693D3B1F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AB800FF0-63F8-4B30-96F4-E9601D0267E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A4616F81-02F6-4A18-949C-FB6CBA2006AE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D31D2123-B363-42F3-8A04-43048C7BACC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C60973D3-0B9D-465C-8FD3-266BBA49EDD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C6655AC3-A1D6-4A0B-861F-F94CB5F0D1A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E8850C4A-AFA5-499E-8E1C-176A59C88B0E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8C06F8D4-97B5-4836-AD19-2151421B0315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89A2942D-1C1B-4AFF-9818-DA7B73EA488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2B61C5D3-5852-403F-B4BA-A64B9331207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EF62A1A7-26C1-4804-93CB-A07F356CA33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id="{490A1082-3E3A-4C61-9613-910BB024AD4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id="{5F452D69-A1DB-4A06-B933-896AED8619D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45D6626-A6F2-4475-922C-BE42D3365F27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ECFEB13-5D98-43DB-8DFF-78327AE1384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29DA4AFD-8D10-4660-A842-40F4D14347E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2DBAFF0-48F5-43BB-87C6-CE56A16B633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33008093-012F-4D0C-BED4-BEEFF11CA0F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3DFFFD4-4F03-42EE-8CC9-6778E314773C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C313FA99-E955-492D-92DA-24BC187B0341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>
                <a:gd name="T0" fmla="*/ 1752 w 2038"/>
                <a:gd name="T1" fmla="*/ 1169 h 1169"/>
                <a:gd name="T2" fmla="*/ 1487 w 2038"/>
                <a:gd name="T3" fmla="*/ 334 h 1169"/>
                <a:gd name="T4" fmla="*/ 860 w 2038"/>
                <a:gd name="T5" fmla="*/ 22 h 1169"/>
                <a:gd name="T6" fmla="*/ 199 w 2038"/>
                <a:gd name="T7" fmla="*/ 318 h 1169"/>
                <a:gd name="T8" fmla="*/ 399 w 2038"/>
                <a:gd name="T9" fmla="*/ 1165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4B8565C6-CF59-4A25-979D-DCCB1EEFDBE5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>
                <a:gd name="T0" fmla="*/ 1025 w 1549"/>
                <a:gd name="T1" fmla="*/ 1016 h 1017"/>
                <a:gd name="T2" fmla="*/ 1443 w 1549"/>
                <a:gd name="T3" fmla="*/ 592 h 1017"/>
                <a:gd name="T4" fmla="*/ 782 w 1549"/>
                <a:gd name="T5" fmla="*/ 53 h 1017"/>
                <a:gd name="T6" fmla="*/ 150 w 1549"/>
                <a:gd name="T7" fmla="*/ 329 h 1017"/>
                <a:gd name="T8" fmla="*/ 477 w 1549"/>
                <a:gd name="T9" fmla="*/ 1017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2F0FB1C6-42CD-425D-8A1A-AC8D127AB1E9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>
                <a:gd name="T0" fmla="*/ 1302 w 1688"/>
                <a:gd name="T1" fmla="*/ 1066 h 1066"/>
                <a:gd name="T2" fmla="*/ 1613 w 1688"/>
                <a:gd name="T3" fmla="*/ 850 h 1066"/>
                <a:gd name="T4" fmla="*/ 1517 w 1688"/>
                <a:gd name="T5" fmla="*/ 471 h 1066"/>
                <a:gd name="T6" fmla="*/ 798 w 1688"/>
                <a:gd name="T7" fmla="*/ 28 h 1066"/>
                <a:gd name="T8" fmla="*/ 181 w 1688"/>
                <a:gd name="T9" fmla="*/ 333 h 1066"/>
                <a:gd name="T10" fmla="*/ 420 w 1688"/>
                <a:gd name="T11" fmla="*/ 1066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3613E37E-280F-4723-B802-492ECCC25D12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>
                <a:gd name="T0" fmla="*/ 1873 w 2171"/>
                <a:gd name="T1" fmla="*/ 1326 h 1326"/>
                <a:gd name="T2" fmla="*/ 1609 w 2171"/>
                <a:gd name="T3" fmla="*/ 473 h 1326"/>
                <a:gd name="T4" fmla="*/ 880 w 2171"/>
                <a:gd name="T5" fmla="*/ 63 h 1326"/>
                <a:gd name="T6" fmla="*/ 0 w 2171"/>
                <a:gd name="T7" fmla="*/ 423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3AB0F38B-9FFB-4015-925B-774507D93AEC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>
                <a:gd name="T0" fmla="*/ 0 w 106"/>
                <a:gd name="T1" fmla="*/ 0 h 143"/>
                <a:gd name="T2" fmla="*/ 106 w 106"/>
                <a:gd name="T3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73E1397C-E460-4547-BACF-15CBA15460A4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>
                <a:gd name="T0" fmla="*/ 2046 w 2330"/>
                <a:gd name="T1" fmla="*/ 1452 h 1452"/>
                <a:gd name="T2" fmla="*/ 1813 w 2330"/>
                <a:gd name="T3" fmla="*/ 601 h 1452"/>
                <a:gd name="T4" fmla="*/ 956 w 2330"/>
                <a:gd name="T5" fmla="*/ 97 h 1452"/>
                <a:gd name="T6" fmla="*/ 0 w 2330"/>
                <a:gd name="T7" fmla="*/ 366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1">
              <a:extLst>
                <a:ext uri="{FF2B5EF4-FFF2-40B4-BE49-F238E27FC236}">
                  <a16:creationId xmlns:a16="http://schemas.microsoft.com/office/drawing/2014/main" id="{5EB09F38-CDC1-423E-99F8-989B6E2AA76E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>
                <a:gd name="T0" fmla="*/ 1094 w 1216"/>
                <a:gd name="T1" fmla="*/ 1436 h 1436"/>
                <a:gd name="T2" fmla="*/ 709 w 1216"/>
                <a:gd name="T3" fmla="*/ 551 h 1436"/>
                <a:gd name="T4" fmla="*/ 0 w 1216"/>
                <a:gd name="T5" fmla="*/ 0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12">
              <a:extLst>
                <a:ext uri="{FF2B5EF4-FFF2-40B4-BE49-F238E27FC236}">
                  <a16:creationId xmlns:a16="http://schemas.microsoft.com/office/drawing/2014/main" id="{6259FE2B-139E-4BCA-81CB-F4D48D2DC5A4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>
                <a:gd name="T0" fmla="*/ 222 w 222"/>
                <a:gd name="T1" fmla="*/ 0 h 129"/>
                <a:gd name="T2" fmla="*/ 0 w 222"/>
                <a:gd name="T3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13">
              <a:extLst>
                <a:ext uri="{FF2B5EF4-FFF2-40B4-BE49-F238E27FC236}">
                  <a16:creationId xmlns:a16="http://schemas.microsoft.com/office/drawing/2014/main" id="{23E3972C-8468-41B2-B241-0432B96B7B6D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>
                <a:gd name="T0" fmla="*/ 1067 w 1174"/>
                <a:gd name="T1" fmla="*/ 1440 h 1440"/>
                <a:gd name="T2" fmla="*/ 698 w 1174"/>
                <a:gd name="T3" fmla="*/ 577 h 1440"/>
                <a:gd name="T4" fmla="*/ 0 w 1174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14">
              <a:extLst>
                <a:ext uri="{FF2B5EF4-FFF2-40B4-BE49-F238E27FC236}">
                  <a16:creationId xmlns:a16="http://schemas.microsoft.com/office/drawing/2014/main" id="{61B8080A-D3E1-4224-B047-BA6677A4DB99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>
                <a:gd name="T0" fmla="*/ 125 w 125"/>
                <a:gd name="T1" fmla="*/ 0 h 74"/>
                <a:gd name="T2" fmla="*/ 0 w 125"/>
                <a:gd name="T3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15">
              <a:extLst>
                <a:ext uri="{FF2B5EF4-FFF2-40B4-BE49-F238E27FC236}">
                  <a16:creationId xmlns:a16="http://schemas.microsoft.com/office/drawing/2014/main" id="{21D00F2A-8813-4FBE-8E21-A24F890D0248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>
                <a:gd name="T0" fmla="*/ 1056 w 1155"/>
                <a:gd name="T1" fmla="*/ 1440 h 1440"/>
                <a:gd name="T2" fmla="*/ 686 w 1155"/>
                <a:gd name="T3" fmla="*/ 580 h 1440"/>
                <a:gd name="T4" fmla="*/ 0 w 1155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16">
              <a:extLst>
                <a:ext uri="{FF2B5EF4-FFF2-40B4-BE49-F238E27FC236}">
                  <a16:creationId xmlns:a16="http://schemas.microsoft.com/office/drawing/2014/main" id="{AEF1E28D-7075-4659-9F37-C42F8C55B27A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>
                <a:gd name="T0" fmla="*/ 75 w 75"/>
                <a:gd name="T1" fmla="*/ 0 h 45"/>
                <a:gd name="T2" fmla="*/ 0 w 75"/>
                <a:gd name="T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17">
              <a:extLst>
                <a:ext uri="{FF2B5EF4-FFF2-40B4-BE49-F238E27FC236}">
                  <a16:creationId xmlns:a16="http://schemas.microsoft.com/office/drawing/2014/main" id="{45FE3553-E10B-4535-9B74-7E4E649F1D5E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>
                <a:gd name="T0" fmla="*/ 1053 w 1160"/>
                <a:gd name="T1" fmla="*/ 1441 h 1441"/>
                <a:gd name="T2" fmla="*/ 705 w 1160"/>
                <a:gd name="T3" fmla="*/ 599 h 1441"/>
                <a:gd name="T4" fmla="*/ 0 w 1160"/>
                <a:gd name="T5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18">
              <a:extLst>
                <a:ext uri="{FF2B5EF4-FFF2-40B4-BE49-F238E27FC236}">
                  <a16:creationId xmlns:a16="http://schemas.microsoft.com/office/drawing/2014/main" id="{BAA9E7B8-CF66-4BC0-BCD9-727746DC6F4D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>
                <a:gd name="T0" fmla="*/ 1040 w 1137"/>
                <a:gd name="T1" fmla="*/ 1440 h 1440"/>
                <a:gd name="T2" fmla="*/ 698 w 1137"/>
                <a:gd name="T3" fmla="*/ 611 h 1440"/>
                <a:gd name="T4" fmla="*/ 0 w 1137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19">
              <a:extLst>
                <a:ext uri="{FF2B5EF4-FFF2-40B4-BE49-F238E27FC236}">
                  <a16:creationId xmlns:a16="http://schemas.microsoft.com/office/drawing/2014/main" id="{722C08F1-FE1B-4B18-A004-0AF55A784ABC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>
                <a:gd name="T0" fmla="*/ 1011 w 1058"/>
                <a:gd name="T1" fmla="*/ 1439 h 1439"/>
                <a:gd name="T2" fmla="*/ 648 w 1058"/>
                <a:gd name="T3" fmla="*/ 617 h 1439"/>
                <a:gd name="T4" fmla="*/ 0 w 1058"/>
                <a:gd name="T5" fmla="*/ 0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20">
              <a:extLst>
                <a:ext uri="{FF2B5EF4-FFF2-40B4-BE49-F238E27FC236}">
                  <a16:creationId xmlns:a16="http://schemas.microsoft.com/office/drawing/2014/main" id="{B5E231E3-4C94-46DF-8D77-6F72D38CC4F3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>
                <a:gd name="T0" fmla="*/ 718 w 718"/>
                <a:gd name="T1" fmla="*/ 575 h 575"/>
                <a:gd name="T2" fmla="*/ 0 w 718"/>
                <a:gd name="T3" fmla="*/ 0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21">
              <a:extLst>
                <a:ext uri="{FF2B5EF4-FFF2-40B4-BE49-F238E27FC236}">
                  <a16:creationId xmlns:a16="http://schemas.microsoft.com/office/drawing/2014/main" id="{672D5C99-E811-4763-8050-D7D4C174CB42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>
                <a:gd name="T0" fmla="*/ 620 w 620"/>
                <a:gd name="T1" fmla="*/ 536 h 536"/>
                <a:gd name="T2" fmla="*/ 0 w 620"/>
                <a:gd name="T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22">
              <a:extLst>
                <a:ext uri="{FF2B5EF4-FFF2-40B4-BE49-F238E27FC236}">
                  <a16:creationId xmlns:a16="http://schemas.microsoft.com/office/drawing/2014/main" id="{89D237C5-85B2-4D92-95E3-C5175B7E1226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>
                <a:gd name="T0" fmla="*/ 0 w 455"/>
                <a:gd name="T1" fmla="*/ 0 h 285"/>
                <a:gd name="T2" fmla="*/ 455 w 455"/>
                <a:gd name="T3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23">
              <a:extLst>
                <a:ext uri="{FF2B5EF4-FFF2-40B4-BE49-F238E27FC236}">
                  <a16:creationId xmlns:a16="http://schemas.microsoft.com/office/drawing/2014/main" id="{D0F16AC1-6E3F-4AF8-B35B-BD160A278C42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>
                <a:gd name="T0" fmla="*/ 0 w 188"/>
                <a:gd name="T1" fmla="*/ 0 h 112"/>
                <a:gd name="T2" fmla="*/ 188 w 188"/>
                <a:gd name="T3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9" name="Rectangle 58">
            <a:extLst>
              <a:ext uri="{FF2B5EF4-FFF2-40B4-BE49-F238E27FC236}">
                <a16:creationId xmlns:a16="http://schemas.microsoft.com/office/drawing/2014/main" id="{88E45477-FC3F-489E-8195-02E95852F62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40151" y="0"/>
            <a:ext cx="6750205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http://physics.fe.uni-lj.si/projects/ehino001.jpg">
            <a:extLst>
              <a:ext uri="{FF2B5EF4-FFF2-40B4-BE49-F238E27FC236}">
                <a16:creationId xmlns:a16="http://schemas.microsoft.com/office/drawing/2014/main" id="{DA849D1F-B85C-460A-A3EA-75E2F6A01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67012" y="3916430"/>
            <a:ext cx="6100294" cy="23028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Content Placeholder 3" descr="http://www.som.tulane.edu/classware/pathology/Krause/AbnormalRBC/BurrCells.JPG">
            <a:extLst>
              <a:ext uri="{FF2B5EF4-FFF2-40B4-BE49-F238E27FC236}">
                <a16:creationId xmlns:a16="http://schemas.microsoft.com/office/drawing/2014/main" id="{E1CF70E7-C665-495F-8DC7-472075CB3BC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9387" y="320039"/>
            <a:ext cx="4515543" cy="2957681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D228103D-FF59-416F-98F7-7B395C02B44B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7084" y="1186483"/>
            <a:ext cx="3822597" cy="4477933"/>
            <a:chOff x="807084" y="1186483"/>
            <a:chExt cx="3822597" cy="4477933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D2F75B55-D4EB-49CE-A9CE-877D32D9D24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7531" y="1186483"/>
              <a:ext cx="3821702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Isosceles Triangle 39">
              <a:extLst>
                <a:ext uri="{FF2B5EF4-FFF2-40B4-BE49-F238E27FC236}">
                  <a16:creationId xmlns:a16="http://schemas.microsoft.com/office/drawing/2014/main" id="{85079DB7-0E49-4E26-A993-236F835B6CFE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514766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0D6013A5-52E9-408D-B488-26B68CA05C5D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7084" y="1991156"/>
              <a:ext cx="382259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DB4B424-31E9-4775-9E55-E2C70500F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415" y="2075504"/>
            <a:ext cx="3654569" cy="2042725"/>
          </a:xfrm>
        </p:spPr>
        <p:txBody>
          <a:bodyPr vert="horz" lIns="228600" tIns="228600" rIns="228600" bIns="0" rtlCol="0" anchor="b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5400"/>
              <a:t>Echinocytes</a:t>
            </a:r>
          </a:p>
        </p:txBody>
      </p:sp>
    </p:spTree>
    <p:extLst>
      <p:ext uri="{BB962C8B-B14F-4D97-AF65-F5344CB8AC3E}">
        <p14:creationId xmlns:p14="http://schemas.microsoft.com/office/powerpoint/2010/main" val="21725951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9A517D76-CE12-47A5-BD95-9A8F05070B27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A2F2F994-D93C-4552-B9AD-DA9E8C94BFB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502B8064-B713-4DB8-AC36-3E576B348AB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1D700A84-AE55-4EDE-A656-62806F504E1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E04FC3D0-B839-4900-B5C8-86C79445733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731A8D63-72B9-496F-BB43-DDD90FC7E25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5B167ED7-B36F-4DDE-B273-7A309BD0F77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1178D32B-E32A-4691-84EB-5FE693D3B1F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AB800FF0-63F8-4B30-96F4-E9601D0267E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A4616F81-02F6-4A18-949C-FB6CBA2006AE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D31D2123-B363-42F3-8A04-43048C7BACC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C60973D3-0B9D-465C-8FD3-266BBA49EDD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C6655AC3-A1D6-4A0B-861F-F94CB5F0D1A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E8850C4A-AFA5-499E-8E1C-176A59C88B0E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8C06F8D4-97B5-4836-AD19-2151421B0315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89A2942D-1C1B-4AFF-9818-DA7B73EA488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2B61C5D3-5852-403F-B4BA-A64B9331207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EF62A1A7-26C1-4804-93CB-A07F356CA33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id="{490A1082-3E3A-4C61-9613-910BB024AD4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id="{5F452D69-A1DB-4A06-B933-896AED8619D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45D6626-A6F2-4475-922C-BE42D3365F27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ECFEB13-5D98-43DB-8DFF-78327AE1384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29DA4AFD-8D10-4660-A842-40F4D14347E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2DBAFF0-48F5-43BB-87C6-CE56A16B633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970A98CA-71CF-41CD-937B-850795886A5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F326EE7-A508-4EF7-AFBF-63D7A596E9EA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E5D2B1BD-1F12-4523-A9CC-D3186D5426C9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>
                <a:gd name="T0" fmla="*/ 1752 w 2038"/>
                <a:gd name="T1" fmla="*/ 1169 h 1169"/>
                <a:gd name="T2" fmla="*/ 1487 w 2038"/>
                <a:gd name="T3" fmla="*/ 334 h 1169"/>
                <a:gd name="T4" fmla="*/ 860 w 2038"/>
                <a:gd name="T5" fmla="*/ 22 h 1169"/>
                <a:gd name="T6" fmla="*/ 199 w 2038"/>
                <a:gd name="T7" fmla="*/ 318 h 1169"/>
                <a:gd name="T8" fmla="*/ 399 w 2038"/>
                <a:gd name="T9" fmla="*/ 1165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741741D2-ED67-4813-83F3-5EB418BB692B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>
                <a:gd name="T0" fmla="*/ 1025 w 1549"/>
                <a:gd name="T1" fmla="*/ 1016 h 1017"/>
                <a:gd name="T2" fmla="*/ 1443 w 1549"/>
                <a:gd name="T3" fmla="*/ 592 h 1017"/>
                <a:gd name="T4" fmla="*/ 782 w 1549"/>
                <a:gd name="T5" fmla="*/ 53 h 1017"/>
                <a:gd name="T6" fmla="*/ 150 w 1549"/>
                <a:gd name="T7" fmla="*/ 329 h 1017"/>
                <a:gd name="T8" fmla="*/ 477 w 1549"/>
                <a:gd name="T9" fmla="*/ 1017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FF2A87CA-AEEF-44CB-AE35-AA98FE9B442B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>
                <a:gd name="T0" fmla="*/ 1302 w 1688"/>
                <a:gd name="T1" fmla="*/ 1066 h 1066"/>
                <a:gd name="T2" fmla="*/ 1613 w 1688"/>
                <a:gd name="T3" fmla="*/ 850 h 1066"/>
                <a:gd name="T4" fmla="*/ 1517 w 1688"/>
                <a:gd name="T5" fmla="*/ 471 h 1066"/>
                <a:gd name="T6" fmla="*/ 798 w 1688"/>
                <a:gd name="T7" fmla="*/ 28 h 1066"/>
                <a:gd name="T8" fmla="*/ 181 w 1688"/>
                <a:gd name="T9" fmla="*/ 333 h 1066"/>
                <a:gd name="T10" fmla="*/ 420 w 1688"/>
                <a:gd name="T11" fmla="*/ 1066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651423C2-A694-4809-8972-E7C432E60E94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>
                <a:gd name="T0" fmla="*/ 1873 w 2171"/>
                <a:gd name="T1" fmla="*/ 1326 h 1326"/>
                <a:gd name="T2" fmla="*/ 1609 w 2171"/>
                <a:gd name="T3" fmla="*/ 473 h 1326"/>
                <a:gd name="T4" fmla="*/ 880 w 2171"/>
                <a:gd name="T5" fmla="*/ 63 h 1326"/>
                <a:gd name="T6" fmla="*/ 0 w 2171"/>
                <a:gd name="T7" fmla="*/ 423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B49B31D5-A22A-4C8A-8516-3DEEFAF46984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>
                <a:gd name="T0" fmla="*/ 0 w 106"/>
                <a:gd name="T1" fmla="*/ 0 h 143"/>
                <a:gd name="T2" fmla="*/ 106 w 106"/>
                <a:gd name="T3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177DF76B-4383-4F06-8125-43E9162D275D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>
                <a:gd name="T0" fmla="*/ 2046 w 2330"/>
                <a:gd name="T1" fmla="*/ 1452 h 1452"/>
                <a:gd name="T2" fmla="*/ 1813 w 2330"/>
                <a:gd name="T3" fmla="*/ 601 h 1452"/>
                <a:gd name="T4" fmla="*/ 956 w 2330"/>
                <a:gd name="T5" fmla="*/ 97 h 1452"/>
                <a:gd name="T6" fmla="*/ 0 w 2330"/>
                <a:gd name="T7" fmla="*/ 366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1">
              <a:extLst>
                <a:ext uri="{FF2B5EF4-FFF2-40B4-BE49-F238E27FC236}">
                  <a16:creationId xmlns:a16="http://schemas.microsoft.com/office/drawing/2014/main" id="{1F488673-3613-4D34-BF97-A4B6ADA63CA8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>
                <a:gd name="T0" fmla="*/ 1094 w 1216"/>
                <a:gd name="T1" fmla="*/ 1436 h 1436"/>
                <a:gd name="T2" fmla="*/ 709 w 1216"/>
                <a:gd name="T3" fmla="*/ 551 h 1436"/>
                <a:gd name="T4" fmla="*/ 0 w 1216"/>
                <a:gd name="T5" fmla="*/ 0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12">
              <a:extLst>
                <a:ext uri="{FF2B5EF4-FFF2-40B4-BE49-F238E27FC236}">
                  <a16:creationId xmlns:a16="http://schemas.microsoft.com/office/drawing/2014/main" id="{26877494-71D4-4879-8E63-55A8239AB4EF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>
                <a:gd name="T0" fmla="*/ 222 w 222"/>
                <a:gd name="T1" fmla="*/ 0 h 129"/>
                <a:gd name="T2" fmla="*/ 0 w 222"/>
                <a:gd name="T3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13">
              <a:extLst>
                <a:ext uri="{FF2B5EF4-FFF2-40B4-BE49-F238E27FC236}">
                  <a16:creationId xmlns:a16="http://schemas.microsoft.com/office/drawing/2014/main" id="{8DC06A40-DE2B-41AF-A528-2E900DD560FA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>
                <a:gd name="T0" fmla="*/ 1067 w 1174"/>
                <a:gd name="T1" fmla="*/ 1440 h 1440"/>
                <a:gd name="T2" fmla="*/ 698 w 1174"/>
                <a:gd name="T3" fmla="*/ 577 h 1440"/>
                <a:gd name="T4" fmla="*/ 0 w 1174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14">
              <a:extLst>
                <a:ext uri="{FF2B5EF4-FFF2-40B4-BE49-F238E27FC236}">
                  <a16:creationId xmlns:a16="http://schemas.microsoft.com/office/drawing/2014/main" id="{768B663C-FBC1-4556-9328-EAF4995DC273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>
                <a:gd name="T0" fmla="*/ 125 w 125"/>
                <a:gd name="T1" fmla="*/ 0 h 74"/>
                <a:gd name="T2" fmla="*/ 0 w 125"/>
                <a:gd name="T3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15">
              <a:extLst>
                <a:ext uri="{FF2B5EF4-FFF2-40B4-BE49-F238E27FC236}">
                  <a16:creationId xmlns:a16="http://schemas.microsoft.com/office/drawing/2014/main" id="{2BD7EBB2-5F33-4651-9A8D-22BB0EFEC6C8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>
                <a:gd name="T0" fmla="*/ 1056 w 1155"/>
                <a:gd name="T1" fmla="*/ 1440 h 1440"/>
                <a:gd name="T2" fmla="*/ 686 w 1155"/>
                <a:gd name="T3" fmla="*/ 580 h 1440"/>
                <a:gd name="T4" fmla="*/ 0 w 1155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16">
              <a:extLst>
                <a:ext uri="{FF2B5EF4-FFF2-40B4-BE49-F238E27FC236}">
                  <a16:creationId xmlns:a16="http://schemas.microsoft.com/office/drawing/2014/main" id="{515B1D80-2CCA-480A-9E73-5AE4D385DC3F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>
                <a:gd name="T0" fmla="*/ 75 w 75"/>
                <a:gd name="T1" fmla="*/ 0 h 45"/>
                <a:gd name="T2" fmla="*/ 0 w 75"/>
                <a:gd name="T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17">
              <a:extLst>
                <a:ext uri="{FF2B5EF4-FFF2-40B4-BE49-F238E27FC236}">
                  <a16:creationId xmlns:a16="http://schemas.microsoft.com/office/drawing/2014/main" id="{FDBE8DEF-819D-4AA7-8815-52EB22ACF07C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>
                <a:gd name="T0" fmla="*/ 1053 w 1160"/>
                <a:gd name="T1" fmla="*/ 1441 h 1441"/>
                <a:gd name="T2" fmla="*/ 705 w 1160"/>
                <a:gd name="T3" fmla="*/ 599 h 1441"/>
                <a:gd name="T4" fmla="*/ 0 w 1160"/>
                <a:gd name="T5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18">
              <a:extLst>
                <a:ext uri="{FF2B5EF4-FFF2-40B4-BE49-F238E27FC236}">
                  <a16:creationId xmlns:a16="http://schemas.microsoft.com/office/drawing/2014/main" id="{AE90681D-42FE-4C0F-80CA-EA05785E0B16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>
                <a:gd name="T0" fmla="*/ 1040 w 1137"/>
                <a:gd name="T1" fmla="*/ 1440 h 1440"/>
                <a:gd name="T2" fmla="*/ 698 w 1137"/>
                <a:gd name="T3" fmla="*/ 611 h 1440"/>
                <a:gd name="T4" fmla="*/ 0 w 1137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19">
              <a:extLst>
                <a:ext uri="{FF2B5EF4-FFF2-40B4-BE49-F238E27FC236}">
                  <a16:creationId xmlns:a16="http://schemas.microsoft.com/office/drawing/2014/main" id="{FA86AD07-319B-411F-AC45-AA52F8D3C3BB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>
                <a:gd name="T0" fmla="*/ 1011 w 1058"/>
                <a:gd name="T1" fmla="*/ 1439 h 1439"/>
                <a:gd name="T2" fmla="*/ 648 w 1058"/>
                <a:gd name="T3" fmla="*/ 617 h 1439"/>
                <a:gd name="T4" fmla="*/ 0 w 1058"/>
                <a:gd name="T5" fmla="*/ 0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20">
              <a:extLst>
                <a:ext uri="{FF2B5EF4-FFF2-40B4-BE49-F238E27FC236}">
                  <a16:creationId xmlns:a16="http://schemas.microsoft.com/office/drawing/2014/main" id="{C859D20C-F34C-48EB-BE36-9CEE77C2C010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>
                <a:gd name="T0" fmla="*/ 718 w 718"/>
                <a:gd name="T1" fmla="*/ 575 h 575"/>
                <a:gd name="T2" fmla="*/ 0 w 718"/>
                <a:gd name="T3" fmla="*/ 0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21">
              <a:extLst>
                <a:ext uri="{FF2B5EF4-FFF2-40B4-BE49-F238E27FC236}">
                  <a16:creationId xmlns:a16="http://schemas.microsoft.com/office/drawing/2014/main" id="{E65C4ECC-A417-4C0C-B0DA-45536454BAE0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>
                <a:gd name="T0" fmla="*/ 620 w 620"/>
                <a:gd name="T1" fmla="*/ 536 h 536"/>
                <a:gd name="T2" fmla="*/ 0 w 620"/>
                <a:gd name="T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22">
              <a:extLst>
                <a:ext uri="{FF2B5EF4-FFF2-40B4-BE49-F238E27FC236}">
                  <a16:creationId xmlns:a16="http://schemas.microsoft.com/office/drawing/2014/main" id="{CC6F4AC2-FAA9-45AD-A4BC-8237BCE702AD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>
                <a:gd name="T0" fmla="*/ 0 w 455"/>
                <a:gd name="T1" fmla="*/ 0 h 285"/>
                <a:gd name="T2" fmla="*/ 455 w 455"/>
                <a:gd name="T3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23">
              <a:extLst>
                <a:ext uri="{FF2B5EF4-FFF2-40B4-BE49-F238E27FC236}">
                  <a16:creationId xmlns:a16="http://schemas.microsoft.com/office/drawing/2014/main" id="{4A9DE6F0-4620-4084-B281-FE044DB2C889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>
                <a:gd name="T0" fmla="*/ 0 w 188"/>
                <a:gd name="T1" fmla="*/ 0 h 112"/>
                <a:gd name="T2" fmla="*/ 188 w 188"/>
                <a:gd name="T3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9" name="Rectangle 58">
            <a:extLst>
              <a:ext uri="{FF2B5EF4-FFF2-40B4-BE49-F238E27FC236}">
                <a16:creationId xmlns:a16="http://schemas.microsoft.com/office/drawing/2014/main" id="{57FEE73E-FB69-4E9E-BF08-78CA1886256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339" y="0"/>
            <a:ext cx="12191695" cy="419792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 descr="http://www.vet.uga.edu/vpp/clerk/Stello/Fig3b.jpg">
            <a:extLst>
              <a:ext uri="{FF2B5EF4-FFF2-40B4-BE49-F238E27FC236}">
                <a16:creationId xmlns:a16="http://schemas.microsoft.com/office/drawing/2014/main" id="{37407784-D020-469F-84CA-1DF883996D3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9733" y="80815"/>
            <a:ext cx="5281294" cy="4040190"/>
          </a:xfrm>
          <a:prstGeom prst="rect">
            <a:avLst/>
          </a:prstGeom>
          <a:noFill/>
          <a:ln w="12700">
            <a:noFill/>
          </a:ln>
        </p:spPr>
      </p:pic>
      <p:pic>
        <p:nvPicPr>
          <p:cNvPr id="5" name="Picture 4" descr="Short regular membrane projections with sharp points represent...">
            <a:extLst>
              <a:ext uri="{FF2B5EF4-FFF2-40B4-BE49-F238E27FC236}">
                <a16:creationId xmlns:a16="http://schemas.microsoft.com/office/drawing/2014/main" id="{867A43C5-CD28-4424-B031-7DFD5FFDE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960" y="114692"/>
            <a:ext cx="5973588" cy="3972436"/>
          </a:xfrm>
          <a:prstGeom prst="rect">
            <a:avLst/>
          </a:prstGeom>
          <a:noFill/>
          <a:ln w="12700">
            <a:noFill/>
          </a:ln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9D45FA45-1472-4C71-BA56-6BFB628AD0C5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4206292"/>
            <a:ext cx="12192755" cy="1771275"/>
            <a:chOff x="1" y="3893141"/>
            <a:chExt cx="12192755" cy="1771275"/>
          </a:xfrm>
        </p:grpSpPr>
        <p:sp>
          <p:nvSpPr>
            <p:cNvPr id="62" name="Isosceles Triangle 39">
              <a:extLst>
                <a:ext uri="{FF2B5EF4-FFF2-40B4-BE49-F238E27FC236}">
                  <a16:creationId xmlns:a16="http://schemas.microsoft.com/office/drawing/2014/main" id="{72B03240-6F06-45A1-9634-C4D45839D30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43366D9C-D995-48FE-B2BD-ECE2EE2A4CC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3893141"/>
              <a:ext cx="12192755" cy="142021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99F0F37-1F87-4347-B949-25BAA7BE8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3982" y="4293388"/>
            <a:ext cx="8833655" cy="727748"/>
          </a:xfrm>
        </p:spPr>
        <p:txBody>
          <a:bodyPr vert="horz" lIns="228600" tIns="228600" rIns="228600" bIns="0" rtlCol="0" anchor="b">
            <a:normAutofit/>
          </a:bodyPr>
          <a:lstStyle/>
          <a:p>
            <a:pPr>
              <a:lnSpc>
                <a:spcPct val="80000"/>
              </a:lnSpc>
            </a:pPr>
            <a:r>
              <a:rPr lang="en-US"/>
              <a:t>Crenation</a:t>
            </a:r>
          </a:p>
        </p:txBody>
      </p:sp>
    </p:spTree>
    <p:extLst>
      <p:ext uri="{BB962C8B-B14F-4D97-AF65-F5344CB8AC3E}">
        <p14:creationId xmlns:p14="http://schemas.microsoft.com/office/powerpoint/2010/main" val="15751300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9FD2F-B964-4F5B-BCB6-A6933EB5D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Wait… So crenation looks like acanthocytes and echinocytes?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3472EC-4D61-437D-A04F-3FF06F6074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9934" y="446347"/>
            <a:ext cx="7252066" cy="6054814"/>
          </a:xfrm>
        </p:spPr>
        <p:txBody>
          <a:bodyPr>
            <a:normAutofit/>
          </a:bodyPr>
          <a:lstStyle/>
          <a:p>
            <a:r>
              <a:rPr lang="en-US" sz="3200" dirty="0"/>
              <a:t>Acanthocytes and echinocytes may arise from abnormalities of the cell membrane lipids or proteins, or from other disease processes, or as an ex vivo artifact</a:t>
            </a:r>
          </a:p>
          <a:p>
            <a:r>
              <a:rPr lang="en-US" sz="3200" dirty="0"/>
              <a:t>What can affect the OUTSIDE of a cell, causing it to crenate? </a:t>
            </a:r>
            <a:r>
              <a:rPr lang="en-US" sz="3200" dirty="0" smtClean="0"/>
              <a:t>Hypertonic solutions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883586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8CAE4AE-A9DF-45AF-9A9C-1712BC63418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C272060-BC98-4C91-A58F-4DFEC566CF7F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8BA2DCB9-0DC0-4109-B2A2-56896E35E664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64A33555-1142-4AD7-8084-1A99422A1186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BC6E4081-1A88-453E-8CCF-B97B0CE20DF4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5B7E0935-6EE8-4C61-AED5-09B9A2A99AF0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EB962BD6-C878-48FF-A75E-DCC7BDA3C33C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CABF3786-BDE1-4FE5-9967-F6B6131A2CF0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4969707A-C75E-4F7F-A5C2-2991C6547550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0E293989-8389-48CD-85D3-CAEFD5E96370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8DCF1E8B-9247-45E2-8641-90DA9F7D5252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48DF418F-91AD-4E55-AF3B-F28FF45961B4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EDBF35BD-D1DA-49B1-AE30-289189DACD51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6">
              <a:extLst>
                <a:ext uri="{FF2B5EF4-FFF2-40B4-BE49-F238E27FC236}">
                  <a16:creationId xmlns:a16="http://schemas.microsoft.com/office/drawing/2014/main" id="{69198BEC-A3B6-4562-AB0F-3E7760026C43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id="{9AB30D45-77AB-4323-83A2-1A637D07D54A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>
              <a:extLst>
                <a:ext uri="{FF2B5EF4-FFF2-40B4-BE49-F238E27FC236}">
                  <a16:creationId xmlns:a16="http://schemas.microsoft.com/office/drawing/2014/main" id="{D1AD137E-7B63-434C-9D0D-5A64BB496859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id="{8B32BE2D-36DC-4BD0-952E-8FE32A70DB88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id="{930295E0-AD01-4DB0-9829-AD91BED608F7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1">
              <a:extLst>
                <a:ext uri="{FF2B5EF4-FFF2-40B4-BE49-F238E27FC236}">
                  <a16:creationId xmlns:a16="http://schemas.microsoft.com/office/drawing/2014/main" id="{29807E74-6BFD-4EA7-B3F3-92C0728A7D8A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2">
              <a:extLst>
                <a:ext uri="{FF2B5EF4-FFF2-40B4-BE49-F238E27FC236}">
                  <a16:creationId xmlns:a16="http://schemas.microsoft.com/office/drawing/2014/main" id="{C9EDBF49-4B87-4B6F-BEE6-DDC4A63CE60D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3">
              <a:extLst>
                <a:ext uri="{FF2B5EF4-FFF2-40B4-BE49-F238E27FC236}">
                  <a16:creationId xmlns:a16="http://schemas.microsoft.com/office/drawing/2014/main" id="{7738C468-1405-4ED9-8392-F93FA995EE04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4">
              <a:extLst>
                <a:ext uri="{FF2B5EF4-FFF2-40B4-BE49-F238E27FC236}">
                  <a16:creationId xmlns:a16="http://schemas.microsoft.com/office/drawing/2014/main" id="{F16402CF-F511-450A-8584-8C8A5B7E9D9A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5">
              <a:extLst>
                <a:ext uri="{FF2B5EF4-FFF2-40B4-BE49-F238E27FC236}">
                  <a16:creationId xmlns:a16="http://schemas.microsoft.com/office/drawing/2014/main" id="{85E5B49A-CFC2-4019-9BA6-528095F788CC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E972DE0D-2E53-4159-ABD3-C601524262C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7720" y="795527"/>
            <a:ext cx="5970638" cy="5248847"/>
          </a:xfrm>
          <a:prstGeom prst="rect">
            <a:avLst/>
          </a:prstGeom>
          <a:solidFill>
            <a:schemeClr val="bg1"/>
          </a:solidFill>
          <a:ln>
            <a:solidFill>
              <a:srgbClr val="CE58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clothing, fabric&#10;&#10;Description generated with high confidence">
            <a:extLst>
              <a:ext uri="{FF2B5EF4-FFF2-40B4-BE49-F238E27FC236}">
                <a16:creationId xmlns:a16="http://schemas.microsoft.com/office/drawing/2014/main" id="{9F3DE30A-3552-44C2-B065-6913BA82FE9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2115" y="960214"/>
            <a:ext cx="5641848" cy="4919472"/>
          </a:xfrm>
          <a:prstGeom prst="rect">
            <a:avLst/>
          </a:prstGeom>
          <a:ln w="12700"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4C53A5-3DC1-4F34-9C80-3578A29D8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9686" y="795527"/>
            <a:ext cx="4123738" cy="1433323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>
                <a:solidFill>
                  <a:schemeClr val="tx2"/>
                </a:solidFill>
              </a:rPr>
              <a:t>Drepanocytes “Sickle Cells”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0DA05D-4816-4DD4-8F17-0DD76A5009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93817" y="2338388"/>
            <a:ext cx="4099607" cy="3678237"/>
          </a:xfrm>
        </p:spPr>
        <p:txBody>
          <a:bodyPr>
            <a:normAutofit/>
          </a:bodyPr>
          <a:lstStyle/>
          <a:p>
            <a:pPr>
              <a:buClr>
                <a:srgbClr val="CE58EF"/>
              </a:buClr>
            </a:pPr>
            <a:r>
              <a:rPr lang="en-US" sz="3200" dirty="0"/>
              <a:t>How to describe them: </a:t>
            </a:r>
          </a:p>
          <a:p>
            <a:pPr lvl="1">
              <a:buClr>
                <a:srgbClr val="CE58EF"/>
              </a:buClr>
            </a:pPr>
            <a:r>
              <a:rPr lang="en-US" sz="2800" dirty="0"/>
              <a:t>Crescent shaped with pointed ends</a:t>
            </a:r>
          </a:p>
        </p:txBody>
      </p:sp>
    </p:spTree>
    <p:extLst>
      <p:ext uri="{BB962C8B-B14F-4D97-AF65-F5344CB8AC3E}">
        <p14:creationId xmlns:p14="http://schemas.microsoft.com/office/powerpoint/2010/main" val="336452410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498A0-3926-4A85-8C98-CD174C861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Drepanocytes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E4F045-B9C6-4C38-A4F8-362E8457AA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Illnesses that can cause drepanocytes: </a:t>
            </a:r>
          </a:p>
          <a:p>
            <a:pPr lvl="1"/>
            <a:r>
              <a:rPr lang="en-US" sz="2800" dirty="0"/>
              <a:t>Result of alteration in hemoglobin due to low oxygen tension</a:t>
            </a:r>
          </a:p>
          <a:p>
            <a:pPr lvl="1"/>
            <a:r>
              <a:rPr lang="en-US" sz="2800" dirty="0"/>
              <a:t>Normal finding in deer, Angora goat, and some sheep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94980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86F6C-3F47-46CA-9BCE-40267B66F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491" y="215420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3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Drepanocytes</a:t>
            </a:r>
          </a:p>
        </p:txBody>
      </p:sp>
      <p:pic>
        <p:nvPicPr>
          <p:cNvPr id="4" name="Content Placeholder 3" descr="http://www.bls-expert.jp/hematology/text_fig/drepanocyte002.jpg">
            <a:extLst>
              <a:ext uri="{FF2B5EF4-FFF2-40B4-BE49-F238E27FC236}">
                <a16:creationId xmlns:a16="http://schemas.microsoft.com/office/drawing/2014/main" id="{397D6C4A-02F6-439E-BBF1-4984157AFA3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/>
          <a:stretch/>
        </p:blipFill>
        <p:spPr bwMode="auto">
          <a:xfrm>
            <a:off x="4527804" y="910501"/>
            <a:ext cx="7030212" cy="50346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0086530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DFF257A-042C-46B5-80D1-3E8CFD33446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2836BD6-A1CD-4253-813F-3EDA642A7ACC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63EE4AB3-C905-497E-988B-4D7394894B2F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774DC5FF-D912-4C9F-811A-337208A3B4BF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E04E6A71-624A-4806-A53E-87BC73A85B3F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E1871C83-254F-49CD-8EA7-8CB7089B8087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427141DF-5457-4673-B816-C6C5C72AE915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BC9A176E-C84F-4816-97D4-426B396FC0BE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981B905A-332A-49BC-9456-7D0337D9BD35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2EBD9769-DFB9-4970-91FF-137E685AF6BA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21DCB916-2D3C-46BC-9A95-EFC166D96CFB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id="{189DAD37-FFF7-49FA-8FBB-D20A992D48FD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D148A64A-D598-4309-BCA9-F67ADE72CB4D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6">
              <a:extLst>
                <a:ext uri="{FF2B5EF4-FFF2-40B4-BE49-F238E27FC236}">
                  <a16:creationId xmlns:a16="http://schemas.microsoft.com/office/drawing/2014/main" id="{38A95D77-7745-4551-BBD5-3515A074D3D5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7">
              <a:extLst>
                <a:ext uri="{FF2B5EF4-FFF2-40B4-BE49-F238E27FC236}">
                  <a16:creationId xmlns:a16="http://schemas.microsoft.com/office/drawing/2014/main" id="{A2C20B7F-80D6-4D48-BB2A-9AEC85494897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8">
              <a:extLst>
                <a:ext uri="{FF2B5EF4-FFF2-40B4-BE49-F238E27FC236}">
                  <a16:creationId xmlns:a16="http://schemas.microsoft.com/office/drawing/2014/main" id="{55589882-0BB8-42B0-B42F-32A75B191835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9">
              <a:extLst>
                <a:ext uri="{FF2B5EF4-FFF2-40B4-BE49-F238E27FC236}">
                  <a16:creationId xmlns:a16="http://schemas.microsoft.com/office/drawing/2014/main" id="{53673B9F-5864-445E-82E7-0A8324FA8549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0">
              <a:extLst>
                <a:ext uri="{FF2B5EF4-FFF2-40B4-BE49-F238E27FC236}">
                  <a16:creationId xmlns:a16="http://schemas.microsoft.com/office/drawing/2014/main" id="{16FF3B3D-59FE-4AE1-AA54-14A691D6BFEA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1">
              <a:extLst>
                <a:ext uri="{FF2B5EF4-FFF2-40B4-BE49-F238E27FC236}">
                  <a16:creationId xmlns:a16="http://schemas.microsoft.com/office/drawing/2014/main" id="{901CA0F0-4962-4EC5-BA5B-3F0A967FC8AC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2">
              <a:extLst>
                <a:ext uri="{FF2B5EF4-FFF2-40B4-BE49-F238E27FC236}">
                  <a16:creationId xmlns:a16="http://schemas.microsoft.com/office/drawing/2014/main" id="{3DD02E26-C2AD-4062-85BD-28D172C9E74C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3">
              <a:extLst>
                <a:ext uri="{FF2B5EF4-FFF2-40B4-BE49-F238E27FC236}">
                  <a16:creationId xmlns:a16="http://schemas.microsoft.com/office/drawing/2014/main" id="{D7B60BD4-07C1-461F-B38E-B39EBACA3A55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24">
              <a:extLst>
                <a:ext uri="{FF2B5EF4-FFF2-40B4-BE49-F238E27FC236}">
                  <a16:creationId xmlns:a16="http://schemas.microsoft.com/office/drawing/2014/main" id="{D81BB3F7-E4A5-4BD9-A70D-FDA6C9127F93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25">
              <a:extLst>
                <a:ext uri="{FF2B5EF4-FFF2-40B4-BE49-F238E27FC236}">
                  <a16:creationId xmlns:a16="http://schemas.microsoft.com/office/drawing/2014/main" id="{B93A80B5-32BA-48BB-941A-4FC64AC62EF7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C8F4671E-C384-46A8-8330-B56F013340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49862" y="227"/>
            <a:ext cx="46418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9C057A66-6E97-4BA5-B4B3-2690ACE3CE8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1682" y="1047102"/>
            <a:ext cx="5936885" cy="5029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Isosceles Triangle 22">
            <a:extLst>
              <a:ext uri="{FF2B5EF4-FFF2-40B4-BE49-F238E27FC236}">
                <a16:creationId xmlns:a16="http://schemas.microsoft.com/office/drawing/2014/main" id="{764884A8-16DD-467F-A648-70B32E20BA9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602131" y="5546507"/>
            <a:ext cx="315988" cy="272403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76681CD-6924-4550-926C-667FC2C6A8B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1682" y="1634393"/>
            <a:ext cx="5935796" cy="39173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49579E-A676-438A-B164-AEAD83DBA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978" y="1718735"/>
            <a:ext cx="5767566" cy="1072378"/>
          </a:xfrm>
        </p:spPr>
        <p:txBody>
          <a:bodyPr anchor="ctr">
            <a:normAutofit/>
          </a:bodyPr>
          <a:lstStyle/>
          <a:p>
            <a:r>
              <a:rPr lang="en-US" sz="3600" b="1"/>
              <a:t>What the Cell is Actually Doing</a:t>
            </a:r>
          </a:p>
        </p:txBody>
      </p:sp>
      <p:pic>
        <p:nvPicPr>
          <p:cNvPr id="4" name="Content Placeholder 3" descr="A drawing of a cartoon character&#10;&#10;Description generated with high confidence">
            <a:extLst>
              <a:ext uri="{FF2B5EF4-FFF2-40B4-BE49-F238E27FC236}">
                <a16:creationId xmlns:a16="http://schemas.microsoft.com/office/drawing/2014/main" id="{1F1963F6-5393-4E3A-8312-721A2C5751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95009" y="2762105"/>
            <a:ext cx="2638984" cy="2334736"/>
          </a:xfrm>
        </p:spPr>
      </p:pic>
    </p:spTree>
    <p:extLst>
      <p:ext uri="{BB962C8B-B14F-4D97-AF65-F5344CB8AC3E}">
        <p14:creationId xmlns:p14="http://schemas.microsoft.com/office/powerpoint/2010/main" val="110674380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48CAE4AE-A9DF-45AF-9A9C-1712BC63418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C272060-BC98-4C91-A58F-4DFEC566CF7F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7" name="Freeform 5">
              <a:extLst>
                <a:ext uri="{FF2B5EF4-FFF2-40B4-BE49-F238E27FC236}">
                  <a16:creationId xmlns:a16="http://schemas.microsoft.com/office/drawing/2014/main" id="{8BA2DCB9-0DC0-4109-B2A2-56896E35E664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6">
              <a:extLst>
                <a:ext uri="{FF2B5EF4-FFF2-40B4-BE49-F238E27FC236}">
                  <a16:creationId xmlns:a16="http://schemas.microsoft.com/office/drawing/2014/main" id="{64A33555-1142-4AD7-8084-1A99422A1186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7">
              <a:extLst>
                <a:ext uri="{FF2B5EF4-FFF2-40B4-BE49-F238E27FC236}">
                  <a16:creationId xmlns:a16="http://schemas.microsoft.com/office/drawing/2014/main" id="{BC6E4081-1A88-453E-8CCF-B97B0CE20DF4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8">
              <a:extLst>
                <a:ext uri="{FF2B5EF4-FFF2-40B4-BE49-F238E27FC236}">
                  <a16:creationId xmlns:a16="http://schemas.microsoft.com/office/drawing/2014/main" id="{5B7E0935-6EE8-4C61-AED5-09B9A2A99AF0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9">
              <a:extLst>
                <a:ext uri="{FF2B5EF4-FFF2-40B4-BE49-F238E27FC236}">
                  <a16:creationId xmlns:a16="http://schemas.microsoft.com/office/drawing/2014/main" id="{EB962BD6-C878-48FF-A75E-DCC7BDA3C33C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10">
              <a:extLst>
                <a:ext uri="{FF2B5EF4-FFF2-40B4-BE49-F238E27FC236}">
                  <a16:creationId xmlns:a16="http://schemas.microsoft.com/office/drawing/2014/main" id="{CABF3786-BDE1-4FE5-9967-F6B6131A2CF0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11">
              <a:extLst>
                <a:ext uri="{FF2B5EF4-FFF2-40B4-BE49-F238E27FC236}">
                  <a16:creationId xmlns:a16="http://schemas.microsoft.com/office/drawing/2014/main" id="{4969707A-C75E-4F7F-A5C2-2991C6547550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12">
              <a:extLst>
                <a:ext uri="{FF2B5EF4-FFF2-40B4-BE49-F238E27FC236}">
                  <a16:creationId xmlns:a16="http://schemas.microsoft.com/office/drawing/2014/main" id="{0E293989-8389-48CD-85D3-CAEFD5E96370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13">
              <a:extLst>
                <a:ext uri="{FF2B5EF4-FFF2-40B4-BE49-F238E27FC236}">
                  <a16:creationId xmlns:a16="http://schemas.microsoft.com/office/drawing/2014/main" id="{8DCF1E8B-9247-45E2-8641-90DA9F7D5252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14">
              <a:extLst>
                <a:ext uri="{FF2B5EF4-FFF2-40B4-BE49-F238E27FC236}">
                  <a16:creationId xmlns:a16="http://schemas.microsoft.com/office/drawing/2014/main" id="{48DF418F-91AD-4E55-AF3B-F28FF45961B4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15">
              <a:extLst>
                <a:ext uri="{FF2B5EF4-FFF2-40B4-BE49-F238E27FC236}">
                  <a16:creationId xmlns:a16="http://schemas.microsoft.com/office/drawing/2014/main" id="{EDBF35BD-D1DA-49B1-AE30-289189DACD51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16">
              <a:extLst>
                <a:ext uri="{FF2B5EF4-FFF2-40B4-BE49-F238E27FC236}">
                  <a16:creationId xmlns:a16="http://schemas.microsoft.com/office/drawing/2014/main" id="{69198BEC-A3B6-4562-AB0F-3E7760026C43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17">
              <a:extLst>
                <a:ext uri="{FF2B5EF4-FFF2-40B4-BE49-F238E27FC236}">
                  <a16:creationId xmlns:a16="http://schemas.microsoft.com/office/drawing/2014/main" id="{9AB30D45-77AB-4323-83A2-1A637D07D54A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18">
              <a:extLst>
                <a:ext uri="{FF2B5EF4-FFF2-40B4-BE49-F238E27FC236}">
                  <a16:creationId xmlns:a16="http://schemas.microsoft.com/office/drawing/2014/main" id="{D1AD137E-7B63-434C-9D0D-5A64BB496859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19">
              <a:extLst>
                <a:ext uri="{FF2B5EF4-FFF2-40B4-BE49-F238E27FC236}">
                  <a16:creationId xmlns:a16="http://schemas.microsoft.com/office/drawing/2014/main" id="{8B32BE2D-36DC-4BD0-952E-8FE32A70DB88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20">
              <a:extLst>
                <a:ext uri="{FF2B5EF4-FFF2-40B4-BE49-F238E27FC236}">
                  <a16:creationId xmlns:a16="http://schemas.microsoft.com/office/drawing/2014/main" id="{930295E0-AD01-4DB0-9829-AD91BED608F7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21">
              <a:extLst>
                <a:ext uri="{FF2B5EF4-FFF2-40B4-BE49-F238E27FC236}">
                  <a16:creationId xmlns:a16="http://schemas.microsoft.com/office/drawing/2014/main" id="{29807E74-6BFD-4EA7-B3F3-92C0728A7D8A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22">
              <a:extLst>
                <a:ext uri="{FF2B5EF4-FFF2-40B4-BE49-F238E27FC236}">
                  <a16:creationId xmlns:a16="http://schemas.microsoft.com/office/drawing/2014/main" id="{C9EDBF49-4B87-4B6F-BEE6-DDC4A63CE60D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23">
              <a:extLst>
                <a:ext uri="{FF2B5EF4-FFF2-40B4-BE49-F238E27FC236}">
                  <a16:creationId xmlns:a16="http://schemas.microsoft.com/office/drawing/2014/main" id="{7738C468-1405-4ED9-8392-F93FA995EE04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24">
              <a:extLst>
                <a:ext uri="{FF2B5EF4-FFF2-40B4-BE49-F238E27FC236}">
                  <a16:creationId xmlns:a16="http://schemas.microsoft.com/office/drawing/2014/main" id="{F16402CF-F511-450A-8584-8C8A5B7E9D9A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25">
              <a:extLst>
                <a:ext uri="{FF2B5EF4-FFF2-40B4-BE49-F238E27FC236}">
                  <a16:creationId xmlns:a16="http://schemas.microsoft.com/office/drawing/2014/main" id="{85E5B49A-CFC2-4019-9BA6-528095F788CC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9" name="Rectangle 68">
            <a:extLst>
              <a:ext uri="{FF2B5EF4-FFF2-40B4-BE49-F238E27FC236}">
                <a16:creationId xmlns:a16="http://schemas.microsoft.com/office/drawing/2014/main" id="{E972DE0D-2E53-4159-ABD3-C601524262C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7720" y="795527"/>
            <a:ext cx="5970638" cy="5248847"/>
          </a:xfrm>
          <a:prstGeom prst="rect">
            <a:avLst/>
          </a:prstGeom>
          <a:solidFill>
            <a:schemeClr val="bg1"/>
          </a:solidFill>
          <a:ln>
            <a:solidFill>
              <a:srgbClr val="FAD3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http://www.nejm.org/slideshows/2005/20050804/images/s5.jpg">
            <a:extLst>
              <a:ext uri="{FF2B5EF4-FFF2-40B4-BE49-F238E27FC236}">
                <a16:creationId xmlns:a16="http://schemas.microsoft.com/office/drawing/2014/main" id="{561A26A5-B8AB-4791-80D0-FF475077A5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6136" r="5392" b="-1"/>
          <a:stretch/>
        </p:blipFill>
        <p:spPr bwMode="auto">
          <a:xfrm>
            <a:off x="972115" y="960214"/>
            <a:ext cx="5641848" cy="4919472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1A5D54-14B0-4C75-BFAA-8F903B8C9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8896" y="0"/>
            <a:ext cx="4123738" cy="1433323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>
                <a:solidFill>
                  <a:schemeClr val="tx2"/>
                </a:solidFill>
              </a:rPr>
              <a:t>Keratocytes “Helmet Cells”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85D0E3-B3B5-49D1-ACD6-424FBBBEC9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6849" y="1070517"/>
            <a:ext cx="5129251" cy="5464097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buClr>
                <a:srgbClr val="FAD39B"/>
              </a:buClr>
            </a:pPr>
            <a:r>
              <a:rPr lang="en-US" sz="2400" dirty="0"/>
              <a:t>Also called “Bite cells”</a:t>
            </a:r>
          </a:p>
          <a:p>
            <a:pPr>
              <a:lnSpc>
                <a:spcPct val="110000"/>
              </a:lnSpc>
              <a:buClr>
                <a:srgbClr val="FAD39B"/>
              </a:buClr>
            </a:pPr>
            <a:r>
              <a:rPr lang="en-US" sz="2400" dirty="0"/>
              <a:t>What is their precursor called? </a:t>
            </a:r>
            <a:r>
              <a:rPr lang="en-US" sz="2400" dirty="0" err="1" smtClean="0"/>
              <a:t>Prekeratorcyte</a:t>
            </a:r>
            <a:r>
              <a:rPr lang="en-US" sz="2400" dirty="0" smtClean="0"/>
              <a:t> or blister cell</a:t>
            </a:r>
            <a:endParaRPr lang="en-US" sz="2400" dirty="0"/>
          </a:p>
          <a:p>
            <a:pPr>
              <a:lnSpc>
                <a:spcPct val="110000"/>
              </a:lnSpc>
              <a:buClr>
                <a:srgbClr val="FAD39B"/>
              </a:buClr>
            </a:pPr>
            <a:r>
              <a:rPr lang="en-US" sz="2400" dirty="0"/>
              <a:t>Keratocytes are believed to result from intravascular trauma</a:t>
            </a:r>
          </a:p>
          <a:p>
            <a:pPr>
              <a:lnSpc>
                <a:spcPct val="110000"/>
              </a:lnSpc>
              <a:buClr>
                <a:srgbClr val="FAD39B"/>
              </a:buClr>
            </a:pPr>
            <a:r>
              <a:rPr lang="en-US" sz="2400" dirty="0"/>
              <a:t>Can also result from oxidative injury found with iron deficiency</a:t>
            </a:r>
          </a:p>
          <a:p>
            <a:pPr>
              <a:lnSpc>
                <a:spcPct val="110000"/>
              </a:lnSpc>
              <a:buClr>
                <a:srgbClr val="FAD39B"/>
              </a:buClr>
            </a:pPr>
            <a:r>
              <a:rPr lang="en-US" sz="2400" dirty="0"/>
              <a:t>Presence of keratocytes has also been associated with hemangiosarcoma, neoplasia, glomerulonephritis, and various hepatic diseases</a:t>
            </a:r>
          </a:p>
        </p:txBody>
      </p:sp>
    </p:spTree>
    <p:extLst>
      <p:ext uri="{BB962C8B-B14F-4D97-AF65-F5344CB8AC3E}">
        <p14:creationId xmlns:p14="http://schemas.microsoft.com/office/powerpoint/2010/main" val="37846752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7D615BD-F761-402C-9FFB-C47F6F1108E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F339C06-755E-4B75-A9EF-348BE1C7A7AE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72B190B-8B0D-4004-B60E-EF20BD8F565A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B2DA77DC-B810-428E-A1CC-2FA9BD2A4244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1B0311D2-C06B-4E44-9731-6638A328783E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A773EEFA-F4D6-4080-9798-EB34A5E9D549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3CD4AEFD-ABA1-4BDD-AA06-587AC7042493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24F91B73-3E14-4924-8C86-0C2220CDC40C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2259BFDF-B4C8-472D-890F-E51D3327ADE8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2647038D-66B9-41C1-917E-322D6A6E864F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9B6284EB-3C71-4A05-B5C1-FB7A66760AE8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id="{51D60F0E-96C4-4851-96A0-6FBDBCDC90CC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13360417-75A4-4A7A-AD4E-01FB71AE9859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6">
              <a:extLst>
                <a:ext uri="{FF2B5EF4-FFF2-40B4-BE49-F238E27FC236}">
                  <a16:creationId xmlns:a16="http://schemas.microsoft.com/office/drawing/2014/main" id="{169EFC4A-1AFE-4136-B688-28E2713E146C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7">
              <a:extLst>
                <a:ext uri="{FF2B5EF4-FFF2-40B4-BE49-F238E27FC236}">
                  <a16:creationId xmlns:a16="http://schemas.microsoft.com/office/drawing/2014/main" id="{65E9F922-2BBA-4FC7-AA30-1FCB644EC6B5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8">
              <a:extLst>
                <a:ext uri="{FF2B5EF4-FFF2-40B4-BE49-F238E27FC236}">
                  <a16:creationId xmlns:a16="http://schemas.microsoft.com/office/drawing/2014/main" id="{D9EFB3D6-576F-4DD8-89C8-53B9EFBF051D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9">
              <a:extLst>
                <a:ext uri="{FF2B5EF4-FFF2-40B4-BE49-F238E27FC236}">
                  <a16:creationId xmlns:a16="http://schemas.microsoft.com/office/drawing/2014/main" id="{69A2F58E-003D-4106-8A53-12FD5B671EDD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0">
              <a:extLst>
                <a:ext uri="{FF2B5EF4-FFF2-40B4-BE49-F238E27FC236}">
                  <a16:creationId xmlns:a16="http://schemas.microsoft.com/office/drawing/2014/main" id="{78BBCD57-1744-4519-8DEF-4B4E4016CA80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1">
              <a:extLst>
                <a:ext uri="{FF2B5EF4-FFF2-40B4-BE49-F238E27FC236}">
                  <a16:creationId xmlns:a16="http://schemas.microsoft.com/office/drawing/2014/main" id="{CD541280-E3F7-431D-8B7C-32FE91C8255C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2">
              <a:extLst>
                <a:ext uri="{FF2B5EF4-FFF2-40B4-BE49-F238E27FC236}">
                  <a16:creationId xmlns:a16="http://schemas.microsoft.com/office/drawing/2014/main" id="{B9605BFB-55AA-451B-8375-7C78ED77AE2A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3">
              <a:extLst>
                <a:ext uri="{FF2B5EF4-FFF2-40B4-BE49-F238E27FC236}">
                  <a16:creationId xmlns:a16="http://schemas.microsoft.com/office/drawing/2014/main" id="{B93B191B-FA7F-4A8A-955E-3E03CA202A9C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24">
              <a:extLst>
                <a:ext uri="{FF2B5EF4-FFF2-40B4-BE49-F238E27FC236}">
                  <a16:creationId xmlns:a16="http://schemas.microsoft.com/office/drawing/2014/main" id="{3D879DF8-1B50-4C8F-81A7-887F63FECBE4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25">
              <a:extLst>
                <a:ext uri="{FF2B5EF4-FFF2-40B4-BE49-F238E27FC236}">
                  <a16:creationId xmlns:a16="http://schemas.microsoft.com/office/drawing/2014/main" id="{0726ECBE-53E3-4C32-B912-7056C3594F61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ED00603-AF66-483B-8A37-EF4FB27B5B8A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FF2716E-8C1F-4BFB-8314-F923DAE11F3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Isosceles Triangle 22">
              <a:extLst>
                <a:ext uri="{FF2B5EF4-FFF2-40B4-BE49-F238E27FC236}">
                  <a16:creationId xmlns:a16="http://schemas.microsoft.com/office/drawing/2014/main" id="{D57E0FA4-F289-4A4A-BFCA-0BAB4EBD914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784988A4-A6D5-42C6-9F65-B62AD07AEDF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B43E3F57-8521-4C38-8B54-70B06426C8E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12017" y="3097161"/>
            <a:ext cx="6272264" cy="29604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3" descr="th-1.jpeg">
            <a:extLst>
              <a:ext uri="{FF2B5EF4-FFF2-40B4-BE49-F238E27FC236}">
                <a16:creationId xmlns:a16="http://schemas.microsoft.com/office/drawing/2014/main" id="{53881313-7C5A-4860-8A80-92F5685BA1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612" r="79593" b="-15096"/>
          <a:stretch/>
        </p:blipFill>
        <p:spPr>
          <a:xfrm>
            <a:off x="5366433" y="3505200"/>
            <a:ext cx="1228043" cy="2542135"/>
          </a:xfrm>
          <a:prstGeom prst="rect">
            <a:avLst/>
          </a:prstGeom>
          <a:ln w="9525"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8ADA39-54E7-4A28-93F1-92344A20C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631" y="2358391"/>
            <a:ext cx="3498979" cy="2453676"/>
          </a:xfrm>
        </p:spPr>
        <p:txBody>
          <a:bodyPr>
            <a:normAutofit/>
          </a:bodyPr>
          <a:lstStyle/>
          <a:p>
            <a:r>
              <a:rPr lang="en-US" b="1" dirty="0"/>
              <a:t>Relative sizes of RBCs</a:t>
            </a:r>
            <a:endParaRPr lang="en-US" b="1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393580" y="0"/>
            <a:ext cx="7798419" cy="3082873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/>
              <a:t>Generally speaking, normal RBC size in order of size is: </a:t>
            </a:r>
          </a:p>
          <a:p>
            <a:pPr lvl="1"/>
            <a:r>
              <a:rPr lang="en-US" sz="2400" dirty="0"/>
              <a:t>Dog </a:t>
            </a:r>
            <a:r>
              <a:rPr lang="en-US" sz="2400" b="1" dirty="0"/>
              <a:t> ̴7 </a:t>
            </a:r>
            <a:r>
              <a:rPr lang="el-GR" sz="2400" b="1" dirty="0"/>
              <a:t>μ</a:t>
            </a:r>
            <a:r>
              <a:rPr lang="en-US" sz="2400" b="1" dirty="0"/>
              <a:t>m in diameter</a:t>
            </a:r>
          </a:p>
          <a:p>
            <a:pPr lvl="1"/>
            <a:r>
              <a:rPr lang="en-US" sz="2400" dirty="0"/>
              <a:t>Cat ~</a:t>
            </a:r>
            <a:r>
              <a:rPr lang="en-US" sz="2400" b="1" dirty="0"/>
              <a:t>5.8</a:t>
            </a:r>
            <a:r>
              <a:rPr lang="el-GR" sz="2400" b="1" dirty="0"/>
              <a:t> μ</a:t>
            </a:r>
            <a:r>
              <a:rPr lang="en-US" sz="2400" b="1" dirty="0"/>
              <a:t>m</a:t>
            </a:r>
          </a:p>
          <a:p>
            <a:pPr lvl="1"/>
            <a:r>
              <a:rPr lang="en-US" sz="2400" dirty="0"/>
              <a:t>Horse ~</a:t>
            </a:r>
            <a:r>
              <a:rPr lang="en-US" sz="2400" b="1" dirty="0"/>
              <a:t>5.7</a:t>
            </a:r>
            <a:r>
              <a:rPr lang="el-GR" sz="2400" b="1" dirty="0"/>
              <a:t> μ</a:t>
            </a:r>
            <a:r>
              <a:rPr lang="en-US" sz="2400" b="1" dirty="0"/>
              <a:t>m</a:t>
            </a:r>
            <a:endParaRPr lang="en-US" sz="2400" dirty="0"/>
          </a:p>
          <a:p>
            <a:pPr lvl="1"/>
            <a:r>
              <a:rPr lang="en-US" sz="2400" dirty="0"/>
              <a:t>Cattle  ~</a:t>
            </a:r>
            <a:r>
              <a:rPr lang="el-GR" sz="2400" b="1" dirty="0"/>
              <a:t>5</a:t>
            </a:r>
            <a:r>
              <a:rPr lang="en-US" sz="2400" b="1" dirty="0"/>
              <a:t>.5</a:t>
            </a:r>
            <a:r>
              <a:rPr lang="el-GR" sz="2400" b="1" dirty="0"/>
              <a:t> μ</a:t>
            </a:r>
            <a:r>
              <a:rPr lang="en-US" sz="2400" b="1" dirty="0"/>
              <a:t>m</a:t>
            </a:r>
            <a:endParaRPr lang="en-US" sz="2400" dirty="0"/>
          </a:p>
          <a:p>
            <a:pPr lvl="1"/>
            <a:r>
              <a:rPr lang="en-US" sz="2400" dirty="0"/>
              <a:t>Goat </a:t>
            </a:r>
            <a:r>
              <a:rPr lang="el-GR" sz="2400" b="1" dirty="0"/>
              <a:t>2.5-3.9 μ</a:t>
            </a:r>
            <a:r>
              <a:rPr lang="en-US" sz="2400" b="1" dirty="0"/>
              <a:t>m</a:t>
            </a: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0A235E-273F-4776-B70A-4C8725CEA9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66971" y="3589770"/>
            <a:ext cx="2170003" cy="21045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9326F7-ED0A-4F82-A0D2-66048060156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3712" y="3772973"/>
            <a:ext cx="1270261" cy="22944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73E73ED-FA23-47A7-B9E8-26C23F724CC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91688" y="3458865"/>
            <a:ext cx="1292893" cy="2230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6458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17C4610E-9C18-467B-BF10-BE6A974CC364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296DF307-344E-4E9B-A7AA-8139E450D1BE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E263CC2D-ACFB-4EB3-ADF9-CD82BC8422F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C5366E2F-9BA0-485A-B1CA-A5E6E2E379A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1803051E-7C26-4F53-8293-B4EAED4212B9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D10888CD-E496-4116-9C45-CF4F17ADE64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0A42DA8F-DA3D-43E9-A184-E0F6C133A1D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473EAD31-7AA3-49B7-ADD6-C13FF0F141A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2BBB7CDF-BA2E-451F-9201-CF2B6FEAEAE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84809EF2-CD0D-4BC3-ABC7-E7E312A1D74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11D2D6C5-637B-4AFE-97F4-D4E48A61348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F841B2C5-57F5-4FE6-B4D4-EBB3F3088119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B4822A39-2A52-4B2C-9319-BEFC526DB0A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4E469692-E783-4950-8DEC-3A1FD3978B0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012909CD-3254-41E5-B8BB-0F2D7CE0D89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93E7648E-861E-4503-AEDC-56C4EC50729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20">
              <a:extLst>
                <a:ext uri="{FF2B5EF4-FFF2-40B4-BE49-F238E27FC236}">
                  <a16:creationId xmlns:a16="http://schemas.microsoft.com/office/drawing/2014/main" id="{F9C72257-EBD0-4D1C-A32C-D846446872C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87BB2CBB-9C22-4E28-AB86-DC92AEE2DBD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2">
              <a:extLst>
                <a:ext uri="{FF2B5EF4-FFF2-40B4-BE49-F238E27FC236}">
                  <a16:creationId xmlns:a16="http://schemas.microsoft.com/office/drawing/2014/main" id="{F85B3053-8D9F-410A-80C2-7960DDEA6A6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3">
              <a:extLst>
                <a:ext uri="{FF2B5EF4-FFF2-40B4-BE49-F238E27FC236}">
                  <a16:creationId xmlns:a16="http://schemas.microsoft.com/office/drawing/2014/main" id="{E8FF5DA7-6E72-41F1-A54C-EAF440A274F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899734C-500F-4274-9854-8BFA14A1D7EE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FF07BF51-2934-47AD-A415-7400882F147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DD6E3DF0-EDC0-458B-9C5B-911814F0A68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5D0824B1-47C9-4504-99FB-CB15051979C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DE28C9F8-8367-429B-810E-46844E2AFDA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EF9FB73-C99A-4D3F-878F-394C68842DFA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38" name="Freeform 5">
              <a:extLst>
                <a:ext uri="{FF2B5EF4-FFF2-40B4-BE49-F238E27FC236}">
                  <a16:creationId xmlns:a16="http://schemas.microsoft.com/office/drawing/2014/main" id="{9F20DB81-6D9A-4C4F-8238-2E0E4457ADA9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>
                <a:gd name="T0" fmla="*/ 1752 w 2038"/>
                <a:gd name="T1" fmla="*/ 1169 h 1169"/>
                <a:gd name="T2" fmla="*/ 1487 w 2038"/>
                <a:gd name="T3" fmla="*/ 334 h 1169"/>
                <a:gd name="T4" fmla="*/ 860 w 2038"/>
                <a:gd name="T5" fmla="*/ 22 h 1169"/>
                <a:gd name="T6" fmla="*/ 199 w 2038"/>
                <a:gd name="T7" fmla="*/ 318 h 1169"/>
                <a:gd name="T8" fmla="*/ 399 w 2038"/>
                <a:gd name="T9" fmla="*/ 1165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6">
              <a:extLst>
                <a:ext uri="{FF2B5EF4-FFF2-40B4-BE49-F238E27FC236}">
                  <a16:creationId xmlns:a16="http://schemas.microsoft.com/office/drawing/2014/main" id="{742FDB0A-DE87-4953-8190-171E3DB23775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>
                <a:gd name="T0" fmla="*/ 1025 w 1549"/>
                <a:gd name="T1" fmla="*/ 1016 h 1017"/>
                <a:gd name="T2" fmla="*/ 1443 w 1549"/>
                <a:gd name="T3" fmla="*/ 592 h 1017"/>
                <a:gd name="T4" fmla="*/ 782 w 1549"/>
                <a:gd name="T5" fmla="*/ 53 h 1017"/>
                <a:gd name="T6" fmla="*/ 150 w 1549"/>
                <a:gd name="T7" fmla="*/ 329 h 1017"/>
                <a:gd name="T8" fmla="*/ 477 w 1549"/>
                <a:gd name="T9" fmla="*/ 1017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7">
              <a:extLst>
                <a:ext uri="{FF2B5EF4-FFF2-40B4-BE49-F238E27FC236}">
                  <a16:creationId xmlns:a16="http://schemas.microsoft.com/office/drawing/2014/main" id="{9FC53584-BAEA-4F1D-8A0D-4632DCA5BFCC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>
                <a:gd name="T0" fmla="*/ 1302 w 1688"/>
                <a:gd name="T1" fmla="*/ 1066 h 1066"/>
                <a:gd name="T2" fmla="*/ 1613 w 1688"/>
                <a:gd name="T3" fmla="*/ 850 h 1066"/>
                <a:gd name="T4" fmla="*/ 1517 w 1688"/>
                <a:gd name="T5" fmla="*/ 471 h 1066"/>
                <a:gd name="T6" fmla="*/ 798 w 1688"/>
                <a:gd name="T7" fmla="*/ 28 h 1066"/>
                <a:gd name="T8" fmla="*/ 181 w 1688"/>
                <a:gd name="T9" fmla="*/ 333 h 1066"/>
                <a:gd name="T10" fmla="*/ 420 w 1688"/>
                <a:gd name="T11" fmla="*/ 1066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8">
              <a:extLst>
                <a:ext uri="{FF2B5EF4-FFF2-40B4-BE49-F238E27FC236}">
                  <a16:creationId xmlns:a16="http://schemas.microsoft.com/office/drawing/2014/main" id="{098D9987-F0C6-45B7-9871-F7A60584E9EC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>
                <a:gd name="T0" fmla="*/ 1873 w 2171"/>
                <a:gd name="T1" fmla="*/ 1326 h 1326"/>
                <a:gd name="T2" fmla="*/ 1609 w 2171"/>
                <a:gd name="T3" fmla="*/ 473 h 1326"/>
                <a:gd name="T4" fmla="*/ 880 w 2171"/>
                <a:gd name="T5" fmla="*/ 63 h 1326"/>
                <a:gd name="T6" fmla="*/ 0 w 2171"/>
                <a:gd name="T7" fmla="*/ 423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9">
              <a:extLst>
                <a:ext uri="{FF2B5EF4-FFF2-40B4-BE49-F238E27FC236}">
                  <a16:creationId xmlns:a16="http://schemas.microsoft.com/office/drawing/2014/main" id="{B31737D3-6C9F-4E83-83D1-C42DC632ACB1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>
                <a:gd name="T0" fmla="*/ 0 w 106"/>
                <a:gd name="T1" fmla="*/ 0 h 143"/>
                <a:gd name="T2" fmla="*/ 106 w 106"/>
                <a:gd name="T3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0">
              <a:extLst>
                <a:ext uri="{FF2B5EF4-FFF2-40B4-BE49-F238E27FC236}">
                  <a16:creationId xmlns:a16="http://schemas.microsoft.com/office/drawing/2014/main" id="{AA446777-3E10-4129-9333-C6D3957EE2D6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>
                <a:gd name="T0" fmla="*/ 2046 w 2330"/>
                <a:gd name="T1" fmla="*/ 1452 h 1452"/>
                <a:gd name="T2" fmla="*/ 1813 w 2330"/>
                <a:gd name="T3" fmla="*/ 601 h 1452"/>
                <a:gd name="T4" fmla="*/ 956 w 2330"/>
                <a:gd name="T5" fmla="*/ 97 h 1452"/>
                <a:gd name="T6" fmla="*/ 0 w 2330"/>
                <a:gd name="T7" fmla="*/ 366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1">
              <a:extLst>
                <a:ext uri="{FF2B5EF4-FFF2-40B4-BE49-F238E27FC236}">
                  <a16:creationId xmlns:a16="http://schemas.microsoft.com/office/drawing/2014/main" id="{32EE1966-ACB0-4E48-97D5-E418EAD766D4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>
                <a:gd name="T0" fmla="*/ 1094 w 1216"/>
                <a:gd name="T1" fmla="*/ 1436 h 1436"/>
                <a:gd name="T2" fmla="*/ 709 w 1216"/>
                <a:gd name="T3" fmla="*/ 551 h 1436"/>
                <a:gd name="T4" fmla="*/ 0 w 1216"/>
                <a:gd name="T5" fmla="*/ 0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2">
              <a:extLst>
                <a:ext uri="{FF2B5EF4-FFF2-40B4-BE49-F238E27FC236}">
                  <a16:creationId xmlns:a16="http://schemas.microsoft.com/office/drawing/2014/main" id="{ADD3C03D-ECBF-45B9-8114-22B88CA9ED1C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>
                <a:gd name="T0" fmla="*/ 222 w 222"/>
                <a:gd name="T1" fmla="*/ 0 h 129"/>
                <a:gd name="T2" fmla="*/ 0 w 222"/>
                <a:gd name="T3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13">
              <a:extLst>
                <a:ext uri="{FF2B5EF4-FFF2-40B4-BE49-F238E27FC236}">
                  <a16:creationId xmlns:a16="http://schemas.microsoft.com/office/drawing/2014/main" id="{7EB0BC62-8255-45AE-BA21-BCC7705540B6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>
                <a:gd name="T0" fmla="*/ 1067 w 1174"/>
                <a:gd name="T1" fmla="*/ 1440 h 1440"/>
                <a:gd name="T2" fmla="*/ 698 w 1174"/>
                <a:gd name="T3" fmla="*/ 577 h 1440"/>
                <a:gd name="T4" fmla="*/ 0 w 1174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14">
              <a:extLst>
                <a:ext uri="{FF2B5EF4-FFF2-40B4-BE49-F238E27FC236}">
                  <a16:creationId xmlns:a16="http://schemas.microsoft.com/office/drawing/2014/main" id="{FF9BAD66-4573-4073-8310-13CD7481F04E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>
                <a:gd name="T0" fmla="*/ 125 w 125"/>
                <a:gd name="T1" fmla="*/ 0 h 74"/>
                <a:gd name="T2" fmla="*/ 0 w 125"/>
                <a:gd name="T3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15">
              <a:extLst>
                <a:ext uri="{FF2B5EF4-FFF2-40B4-BE49-F238E27FC236}">
                  <a16:creationId xmlns:a16="http://schemas.microsoft.com/office/drawing/2014/main" id="{0A1D4E49-6934-40C6-B071-3BBD2E099B2C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>
                <a:gd name="T0" fmla="*/ 1056 w 1155"/>
                <a:gd name="T1" fmla="*/ 1440 h 1440"/>
                <a:gd name="T2" fmla="*/ 686 w 1155"/>
                <a:gd name="T3" fmla="*/ 580 h 1440"/>
                <a:gd name="T4" fmla="*/ 0 w 1155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16">
              <a:extLst>
                <a:ext uri="{FF2B5EF4-FFF2-40B4-BE49-F238E27FC236}">
                  <a16:creationId xmlns:a16="http://schemas.microsoft.com/office/drawing/2014/main" id="{A23E1910-E385-4702-82DE-2ED5AB56670E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>
                <a:gd name="T0" fmla="*/ 75 w 75"/>
                <a:gd name="T1" fmla="*/ 0 h 45"/>
                <a:gd name="T2" fmla="*/ 0 w 75"/>
                <a:gd name="T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17">
              <a:extLst>
                <a:ext uri="{FF2B5EF4-FFF2-40B4-BE49-F238E27FC236}">
                  <a16:creationId xmlns:a16="http://schemas.microsoft.com/office/drawing/2014/main" id="{E0DEC839-CA95-42EF-9883-6767EEDD6864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>
                <a:gd name="T0" fmla="*/ 1053 w 1160"/>
                <a:gd name="T1" fmla="*/ 1441 h 1441"/>
                <a:gd name="T2" fmla="*/ 705 w 1160"/>
                <a:gd name="T3" fmla="*/ 599 h 1441"/>
                <a:gd name="T4" fmla="*/ 0 w 1160"/>
                <a:gd name="T5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18">
              <a:extLst>
                <a:ext uri="{FF2B5EF4-FFF2-40B4-BE49-F238E27FC236}">
                  <a16:creationId xmlns:a16="http://schemas.microsoft.com/office/drawing/2014/main" id="{2A70F79B-848E-4456-80D9-C3128308117A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>
                <a:gd name="T0" fmla="*/ 1040 w 1137"/>
                <a:gd name="T1" fmla="*/ 1440 h 1440"/>
                <a:gd name="T2" fmla="*/ 698 w 1137"/>
                <a:gd name="T3" fmla="*/ 611 h 1440"/>
                <a:gd name="T4" fmla="*/ 0 w 1137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19">
              <a:extLst>
                <a:ext uri="{FF2B5EF4-FFF2-40B4-BE49-F238E27FC236}">
                  <a16:creationId xmlns:a16="http://schemas.microsoft.com/office/drawing/2014/main" id="{FC9F970F-C0CF-48F2-A579-87A176BFFBFD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>
                <a:gd name="T0" fmla="*/ 1011 w 1058"/>
                <a:gd name="T1" fmla="*/ 1439 h 1439"/>
                <a:gd name="T2" fmla="*/ 648 w 1058"/>
                <a:gd name="T3" fmla="*/ 617 h 1439"/>
                <a:gd name="T4" fmla="*/ 0 w 1058"/>
                <a:gd name="T5" fmla="*/ 0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20">
              <a:extLst>
                <a:ext uri="{FF2B5EF4-FFF2-40B4-BE49-F238E27FC236}">
                  <a16:creationId xmlns:a16="http://schemas.microsoft.com/office/drawing/2014/main" id="{3B83F100-95D6-4F03-A6F8-6F974518DBCD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>
                <a:gd name="T0" fmla="*/ 718 w 718"/>
                <a:gd name="T1" fmla="*/ 575 h 575"/>
                <a:gd name="T2" fmla="*/ 0 w 718"/>
                <a:gd name="T3" fmla="*/ 0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21">
              <a:extLst>
                <a:ext uri="{FF2B5EF4-FFF2-40B4-BE49-F238E27FC236}">
                  <a16:creationId xmlns:a16="http://schemas.microsoft.com/office/drawing/2014/main" id="{65A78EC4-71E4-4F4E-857D-12D4491A08F4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>
                <a:gd name="T0" fmla="*/ 620 w 620"/>
                <a:gd name="T1" fmla="*/ 536 h 536"/>
                <a:gd name="T2" fmla="*/ 0 w 620"/>
                <a:gd name="T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22">
              <a:extLst>
                <a:ext uri="{FF2B5EF4-FFF2-40B4-BE49-F238E27FC236}">
                  <a16:creationId xmlns:a16="http://schemas.microsoft.com/office/drawing/2014/main" id="{D772DE32-174E-42E9-8AA2-AE7F835F6780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>
                <a:gd name="T0" fmla="*/ 0 w 455"/>
                <a:gd name="T1" fmla="*/ 0 h 285"/>
                <a:gd name="T2" fmla="*/ 455 w 455"/>
                <a:gd name="T3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23">
              <a:extLst>
                <a:ext uri="{FF2B5EF4-FFF2-40B4-BE49-F238E27FC236}">
                  <a16:creationId xmlns:a16="http://schemas.microsoft.com/office/drawing/2014/main" id="{FDC74201-E301-45B8-8AC7-05E1B675D3E2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>
                <a:gd name="T0" fmla="*/ 0 w 188"/>
                <a:gd name="T1" fmla="*/ 0 h 112"/>
                <a:gd name="T2" fmla="*/ 188 w 188"/>
                <a:gd name="T3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8" name="Rectangle 57">
            <a:extLst>
              <a:ext uri="{FF2B5EF4-FFF2-40B4-BE49-F238E27FC236}">
                <a16:creationId xmlns:a16="http://schemas.microsoft.com/office/drawing/2014/main" id="{13E924A0-FE7E-45DB-BD41-FBEAB0A6305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7850" y="-6706"/>
            <a:ext cx="6104149" cy="68711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http://www.vet.uga.edu/vpp/CLERK/boggs/Fig1.jpg">
            <a:extLst>
              <a:ext uri="{FF2B5EF4-FFF2-40B4-BE49-F238E27FC236}">
                <a16:creationId xmlns:a16="http://schemas.microsoft.com/office/drawing/2014/main" id="{3588DF5F-C324-4604-B41B-2E2D8D98028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7889" y="1391375"/>
            <a:ext cx="5464072" cy="408439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C59D380F-850C-43F1-80D1-1A782C6B40C8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7084" y="1186483"/>
            <a:ext cx="4473771" cy="4477933"/>
            <a:chOff x="807084" y="1186483"/>
            <a:chExt cx="4473771" cy="4477933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8D18A657-441D-4BCB-860E-108687894D3E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7607" y="1186483"/>
              <a:ext cx="4472724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Isosceles Triangle 39">
              <a:extLst>
                <a:ext uri="{FF2B5EF4-FFF2-40B4-BE49-F238E27FC236}">
                  <a16:creationId xmlns:a16="http://schemas.microsoft.com/office/drawing/2014/main" id="{B4A47755-0FF2-471E-80D4-7E0A81728B15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840353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2FE8B1AC-8B3F-49DC-9A9D-4EEE540B71B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7084" y="1991156"/>
              <a:ext cx="4473771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3F25920-77B3-40B5-BF03-1120ADB68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415" y="2075504"/>
            <a:ext cx="4299456" cy="2042725"/>
          </a:xfrm>
        </p:spPr>
        <p:txBody>
          <a:bodyPr vert="horz" lIns="228600" tIns="228600" rIns="228600" bIns="0" rtlCol="0" anchor="b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5000" dirty="0"/>
              <a:t>Keratocytes and Pre-keratocytes</a:t>
            </a:r>
          </a:p>
        </p:txBody>
      </p:sp>
    </p:spTree>
    <p:extLst>
      <p:ext uri="{BB962C8B-B14F-4D97-AF65-F5344CB8AC3E}">
        <p14:creationId xmlns:p14="http://schemas.microsoft.com/office/powerpoint/2010/main" val="102579842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B5AC6-4D49-4C44-9A08-1A343DB0C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/>
              <a:t>Anulocytes</a:t>
            </a:r>
            <a:r>
              <a:rPr lang="en-US" b="1" dirty="0"/>
              <a:t> “Punched-out cells”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04A144-FC59-4177-A74C-189008D129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How to identify: </a:t>
            </a:r>
          </a:p>
          <a:p>
            <a:pPr lvl="1"/>
            <a:r>
              <a:rPr lang="en-US" sz="3200" dirty="0"/>
              <a:t>Bowl shaped RBCs that form as a result of a loss of the membrane flexibility</a:t>
            </a:r>
          </a:p>
          <a:p>
            <a:r>
              <a:rPr lang="en-US" sz="3600" dirty="0"/>
              <a:t>Cell cannot return to normal shape after passing through a narrow capillary</a:t>
            </a:r>
          </a:p>
        </p:txBody>
      </p:sp>
    </p:spTree>
    <p:extLst>
      <p:ext uri="{BB962C8B-B14F-4D97-AF65-F5344CB8AC3E}">
        <p14:creationId xmlns:p14="http://schemas.microsoft.com/office/powerpoint/2010/main" val="327908354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12BD2-0E64-4F44-A8D1-B18FD3215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Anulocytes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3C1AFC-4E6F-4090-9613-829758174F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4000" dirty="0"/>
              <a:t>What can cause </a:t>
            </a:r>
            <a:r>
              <a:rPr lang="en-US" sz="4000" dirty="0" err="1"/>
              <a:t>anulocytes</a:t>
            </a:r>
            <a:r>
              <a:rPr lang="en-US" sz="4000" dirty="0"/>
              <a:t>?</a:t>
            </a:r>
          </a:p>
          <a:p>
            <a:pPr lvl="1"/>
            <a:r>
              <a:rPr lang="en-US" sz="3600" dirty="0"/>
              <a:t>May be seen in any acute disease</a:t>
            </a:r>
          </a:p>
          <a:p>
            <a:pPr lvl="1"/>
            <a:r>
              <a:rPr lang="en-US" sz="3600" dirty="0"/>
              <a:t>Can also occur due to low hemoglobin concentration or as an artifact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07055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9A517D76-CE12-47A5-BD95-9A8F05070B27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A2F2F994-D93C-4552-B9AD-DA9E8C94BFB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502B8064-B713-4DB8-AC36-3E576B348AB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1D700A84-AE55-4EDE-A656-62806F504E1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E04FC3D0-B839-4900-B5C8-86C79445733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731A8D63-72B9-496F-BB43-DDD90FC7E25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5B167ED7-B36F-4DDE-B273-7A309BD0F77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1178D32B-E32A-4691-84EB-5FE693D3B1F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AB800FF0-63F8-4B30-96F4-E9601D0267E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A4616F81-02F6-4A18-949C-FB6CBA2006AE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D31D2123-B363-42F3-8A04-43048C7BACC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C60973D3-0B9D-465C-8FD3-266BBA49EDD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C6655AC3-A1D6-4A0B-861F-F94CB5F0D1A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E8850C4A-AFA5-499E-8E1C-176A59C88B0E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8C06F8D4-97B5-4836-AD19-2151421B0315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89A2942D-1C1B-4AFF-9818-DA7B73EA488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2B61C5D3-5852-403F-B4BA-A64B9331207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EF62A1A7-26C1-4804-93CB-A07F356CA33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id="{490A1082-3E3A-4C61-9613-910BB024AD4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id="{5F452D69-A1DB-4A06-B933-896AED8619D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45D6626-A6F2-4475-922C-BE42D3365F27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ECFEB13-5D98-43DB-8DFF-78327AE1384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29DA4AFD-8D10-4660-A842-40F4D14347E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2DBAFF0-48F5-43BB-87C6-CE56A16B633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970A98CA-71CF-41CD-937B-850795886A5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F326EE7-A508-4EF7-AFBF-63D7A596E9EA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E5D2B1BD-1F12-4523-A9CC-D3186D5426C9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>
                <a:gd name="T0" fmla="*/ 1752 w 2038"/>
                <a:gd name="T1" fmla="*/ 1169 h 1169"/>
                <a:gd name="T2" fmla="*/ 1487 w 2038"/>
                <a:gd name="T3" fmla="*/ 334 h 1169"/>
                <a:gd name="T4" fmla="*/ 860 w 2038"/>
                <a:gd name="T5" fmla="*/ 22 h 1169"/>
                <a:gd name="T6" fmla="*/ 199 w 2038"/>
                <a:gd name="T7" fmla="*/ 318 h 1169"/>
                <a:gd name="T8" fmla="*/ 399 w 2038"/>
                <a:gd name="T9" fmla="*/ 1165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741741D2-ED67-4813-83F3-5EB418BB692B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>
                <a:gd name="T0" fmla="*/ 1025 w 1549"/>
                <a:gd name="T1" fmla="*/ 1016 h 1017"/>
                <a:gd name="T2" fmla="*/ 1443 w 1549"/>
                <a:gd name="T3" fmla="*/ 592 h 1017"/>
                <a:gd name="T4" fmla="*/ 782 w 1549"/>
                <a:gd name="T5" fmla="*/ 53 h 1017"/>
                <a:gd name="T6" fmla="*/ 150 w 1549"/>
                <a:gd name="T7" fmla="*/ 329 h 1017"/>
                <a:gd name="T8" fmla="*/ 477 w 1549"/>
                <a:gd name="T9" fmla="*/ 1017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FF2A87CA-AEEF-44CB-AE35-AA98FE9B442B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>
                <a:gd name="T0" fmla="*/ 1302 w 1688"/>
                <a:gd name="T1" fmla="*/ 1066 h 1066"/>
                <a:gd name="T2" fmla="*/ 1613 w 1688"/>
                <a:gd name="T3" fmla="*/ 850 h 1066"/>
                <a:gd name="T4" fmla="*/ 1517 w 1688"/>
                <a:gd name="T5" fmla="*/ 471 h 1066"/>
                <a:gd name="T6" fmla="*/ 798 w 1688"/>
                <a:gd name="T7" fmla="*/ 28 h 1066"/>
                <a:gd name="T8" fmla="*/ 181 w 1688"/>
                <a:gd name="T9" fmla="*/ 333 h 1066"/>
                <a:gd name="T10" fmla="*/ 420 w 1688"/>
                <a:gd name="T11" fmla="*/ 1066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651423C2-A694-4809-8972-E7C432E60E94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>
                <a:gd name="T0" fmla="*/ 1873 w 2171"/>
                <a:gd name="T1" fmla="*/ 1326 h 1326"/>
                <a:gd name="T2" fmla="*/ 1609 w 2171"/>
                <a:gd name="T3" fmla="*/ 473 h 1326"/>
                <a:gd name="T4" fmla="*/ 880 w 2171"/>
                <a:gd name="T5" fmla="*/ 63 h 1326"/>
                <a:gd name="T6" fmla="*/ 0 w 2171"/>
                <a:gd name="T7" fmla="*/ 423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B49B31D5-A22A-4C8A-8516-3DEEFAF46984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>
                <a:gd name="T0" fmla="*/ 0 w 106"/>
                <a:gd name="T1" fmla="*/ 0 h 143"/>
                <a:gd name="T2" fmla="*/ 106 w 106"/>
                <a:gd name="T3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177DF76B-4383-4F06-8125-43E9162D275D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>
                <a:gd name="T0" fmla="*/ 2046 w 2330"/>
                <a:gd name="T1" fmla="*/ 1452 h 1452"/>
                <a:gd name="T2" fmla="*/ 1813 w 2330"/>
                <a:gd name="T3" fmla="*/ 601 h 1452"/>
                <a:gd name="T4" fmla="*/ 956 w 2330"/>
                <a:gd name="T5" fmla="*/ 97 h 1452"/>
                <a:gd name="T6" fmla="*/ 0 w 2330"/>
                <a:gd name="T7" fmla="*/ 366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1">
              <a:extLst>
                <a:ext uri="{FF2B5EF4-FFF2-40B4-BE49-F238E27FC236}">
                  <a16:creationId xmlns:a16="http://schemas.microsoft.com/office/drawing/2014/main" id="{1F488673-3613-4D34-BF97-A4B6ADA63CA8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>
                <a:gd name="T0" fmla="*/ 1094 w 1216"/>
                <a:gd name="T1" fmla="*/ 1436 h 1436"/>
                <a:gd name="T2" fmla="*/ 709 w 1216"/>
                <a:gd name="T3" fmla="*/ 551 h 1436"/>
                <a:gd name="T4" fmla="*/ 0 w 1216"/>
                <a:gd name="T5" fmla="*/ 0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12">
              <a:extLst>
                <a:ext uri="{FF2B5EF4-FFF2-40B4-BE49-F238E27FC236}">
                  <a16:creationId xmlns:a16="http://schemas.microsoft.com/office/drawing/2014/main" id="{26877494-71D4-4879-8E63-55A8239AB4EF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>
                <a:gd name="T0" fmla="*/ 222 w 222"/>
                <a:gd name="T1" fmla="*/ 0 h 129"/>
                <a:gd name="T2" fmla="*/ 0 w 222"/>
                <a:gd name="T3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13">
              <a:extLst>
                <a:ext uri="{FF2B5EF4-FFF2-40B4-BE49-F238E27FC236}">
                  <a16:creationId xmlns:a16="http://schemas.microsoft.com/office/drawing/2014/main" id="{8DC06A40-DE2B-41AF-A528-2E900DD560FA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>
                <a:gd name="T0" fmla="*/ 1067 w 1174"/>
                <a:gd name="T1" fmla="*/ 1440 h 1440"/>
                <a:gd name="T2" fmla="*/ 698 w 1174"/>
                <a:gd name="T3" fmla="*/ 577 h 1440"/>
                <a:gd name="T4" fmla="*/ 0 w 1174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14">
              <a:extLst>
                <a:ext uri="{FF2B5EF4-FFF2-40B4-BE49-F238E27FC236}">
                  <a16:creationId xmlns:a16="http://schemas.microsoft.com/office/drawing/2014/main" id="{768B663C-FBC1-4556-9328-EAF4995DC273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>
                <a:gd name="T0" fmla="*/ 125 w 125"/>
                <a:gd name="T1" fmla="*/ 0 h 74"/>
                <a:gd name="T2" fmla="*/ 0 w 125"/>
                <a:gd name="T3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15">
              <a:extLst>
                <a:ext uri="{FF2B5EF4-FFF2-40B4-BE49-F238E27FC236}">
                  <a16:creationId xmlns:a16="http://schemas.microsoft.com/office/drawing/2014/main" id="{2BD7EBB2-5F33-4651-9A8D-22BB0EFEC6C8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>
                <a:gd name="T0" fmla="*/ 1056 w 1155"/>
                <a:gd name="T1" fmla="*/ 1440 h 1440"/>
                <a:gd name="T2" fmla="*/ 686 w 1155"/>
                <a:gd name="T3" fmla="*/ 580 h 1440"/>
                <a:gd name="T4" fmla="*/ 0 w 1155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16">
              <a:extLst>
                <a:ext uri="{FF2B5EF4-FFF2-40B4-BE49-F238E27FC236}">
                  <a16:creationId xmlns:a16="http://schemas.microsoft.com/office/drawing/2014/main" id="{515B1D80-2CCA-480A-9E73-5AE4D385DC3F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>
                <a:gd name="T0" fmla="*/ 75 w 75"/>
                <a:gd name="T1" fmla="*/ 0 h 45"/>
                <a:gd name="T2" fmla="*/ 0 w 75"/>
                <a:gd name="T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17">
              <a:extLst>
                <a:ext uri="{FF2B5EF4-FFF2-40B4-BE49-F238E27FC236}">
                  <a16:creationId xmlns:a16="http://schemas.microsoft.com/office/drawing/2014/main" id="{FDBE8DEF-819D-4AA7-8815-52EB22ACF07C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>
                <a:gd name="T0" fmla="*/ 1053 w 1160"/>
                <a:gd name="T1" fmla="*/ 1441 h 1441"/>
                <a:gd name="T2" fmla="*/ 705 w 1160"/>
                <a:gd name="T3" fmla="*/ 599 h 1441"/>
                <a:gd name="T4" fmla="*/ 0 w 1160"/>
                <a:gd name="T5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18">
              <a:extLst>
                <a:ext uri="{FF2B5EF4-FFF2-40B4-BE49-F238E27FC236}">
                  <a16:creationId xmlns:a16="http://schemas.microsoft.com/office/drawing/2014/main" id="{AE90681D-42FE-4C0F-80CA-EA05785E0B16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>
                <a:gd name="T0" fmla="*/ 1040 w 1137"/>
                <a:gd name="T1" fmla="*/ 1440 h 1440"/>
                <a:gd name="T2" fmla="*/ 698 w 1137"/>
                <a:gd name="T3" fmla="*/ 611 h 1440"/>
                <a:gd name="T4" fmla="*/ 0 w 1137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19">
              <a:extLst>
                <a:ext uri="{FF2B5EF4-FFF2-40B4-BE49-F238E27FC236}">
                  <a16:creationId xmlns:a16="http://schemas.microsoft.com/office/drawing/2014/main" id="{FA86AD07-319B-411F-AC45-AA52F8D3C3BB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>
                <a:gd name="T0" fmla="*/ 1011 w 1058"/>
                <a:gd name="T1" fmla="*/ 1439 h 1439"/>
                <a:gd name="T2" fmla="*/ 648 w 1058"/>
                <a:gd name="T3" fmla="*/ 617 h 1439"/>
                <a:gd name="T4" fmla="*/ 0 w 1058"/>
                <a:gd name="T5" fmla="*/ 0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20">
              <a:extLst>
                <a:ext uri="{FF2B5EF4-FFF2-40B4-BE49-F238E27FC236}">
                  <a16:creationId xmlns:a16="http://schemas.microsoft.com/office/drawing/2014/main" id="{C859D20C-F34C-48EB-BE36-9CEE77C2C010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>
                <a:gd name="T0" fmla="*/ 718 w 718"/>
                <a:gd name="T1" fmla="*/ 575 h 575"/>
                <a:gd name="T2" fmla="*/ 0 w 718"/>
                <a:gd name="T3" fmla="*/ 0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21">
              <a:extLst>
                <a:ext uri="{FF2B5EF4-FFF2-40B4-BE49-F238E27FC236}">
                  <a16:creationId xmlns:a16="http://schemas.microsoft.com/office/drawing/2014/main" id="{E65C4ECC-A417-4C0C-B0DA-45536454BAE0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>
                <a:gd name="T0" fmla="*/ 620 w 620"/>
                <a:gd name="T1" fmla="*/ 536 h 536"/>
                <a:gd name="T2" fmla="*/ 0 w 620"/>
                <a:gd name="T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22">
              <a:extLst>
                <a:ext uri="{FF2B5EF4-FFF2-40B4-BE49-F238E27FC236}">
                  <a16:creationId xmlns:a16="http://schemas.microsoft.com/office/drawing/2014/main" id="{CC6F4AC2-FAA9-45AD-A4BC-8237BCE702AD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>
                <a:gd name="T0" fmla="*/ 0 w 455"/>
                <a:gd name="T1" fmla="*/ 0 h 285"/>
                <a:gd name="T2" fmla="*/ 455 w 455"/>
                <a:gd name="T3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23">
              <a:extLst>
                <a:ext uri="{FF2B5EF4-FFF2-40B4-BE49-F238E27FC236}">
                  <a16:creationId xmlns:a16="http://schemas.microsoft.com/office/drawing/2014/main" id="{4A9DE6F0-4620-4084-B281-FE044DB2C889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>
                <a:gd name="T0" fmla="*/ 0 w 188"/>
                <a:gd name="T1" fmla="*/ 0 h 112"/>
                <a:gd name="T2" fmla="*/ 188 w 188"/>
                <a:gd name="T3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9" name="Rectangle 58">
            <a:extLst>
              <a:ext uri="{FF2B5EF4-FFF2-40B4-BE49-F238E27FC236}">
                <a16:creationId xmlns:a16="http://schemas.microsoft.com/office/drawing/2014/main" id="{57FEE73E-FB69-4E9E-BF08-78CA1886256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339" y="0"/>
            <a:ext cx="12191695" cy="419792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th-4.jpeg">
            <a:extLst>
              <a:ext uri="{FF2B5EF4-FFF2-40B4-BE49-F238E27FC236}">
                <a16:creationId xmlns:a16="http://schemas.microsoft.com/office/drawing/2014/main" id="{64D833ED-983F-499F-B806-BA25B7E1A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5011" y="80815"/>
            <a:ext cx="4670739" cy="4040190"/>
          </a:xfrm>
          <a:prstGeom prst="rect">
            <a:avLst/>
          </a:prstGeom>
          <a:ln w="12700">
            <a:noFill/>
          </a:ln>
        </p:spPr>
      </p:pic>
      <p:pic>
        <p:nvPicPr>
          <p:cNvPr id="4" name="Content Placeholder 3" descr="http://atlas.arabslab.com/data/17/12-%20ANULOCYTES.jpg">
            <a:extLst>
              <a:ext uri="{FF2B5EF4-FFF2-40B4-BE49-F238E27FC236}">
                <a16:creationId xmlns:a16="http://schemas.microsoft.com/office/drawing/2014/main" id="{53679294-3358-459E-B56D-33FBC6C72F5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635" y="80815"/>
            <a:ext cx="5050237" cy="4040190"/>
          </a:xfrm>
          <a:prstGeom prst="rect">
            <a:avLst/>
          </a:prstGeom>
          <a:noFill/>
          <a:ln w="12700">
            <a:noFill/>
          </a:ln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9D45FA45-1472-4C71-BA56-6BFB628AD0C5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4206292"/>
            <a:ext cx="12192755" cy="1771275"/>
            <a:chOff x="1" y="3893141"/>
            <a:chExt cx="12192755" cy="1771275"/>
          </a:xfrm>
        </p:grpSpPr>
        <p:sp>
          <p:nvSpPr>
            <p:cNvPr id="62" name="Isosceles Triangle 39">
              <a:extLst>
                <a:ext uri="{FF2B5EF4-FFF2-40B4-BE49-F238E27FC236}">
                  <a16:creationId xmlns:a16="http://schemas.microsoft.com/office/drawing/2014/main" id="{72B03240-6F06-45A1-9634-C4D45839D30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43366D9C-D995-48FE-B2BD-ECE2EE2A4CC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3893141"/>
              <a:ext cx="12192755" cy="142021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91DDA4B-5595-4912-9128-9431ACA59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3982" y="4293388"/>
            <a:ext cx="8833655" cy="727748"/>
          </a:xfrm>
        </p:spPr>
        <p:txBody>
          <a:bodyPr vert="horz" lIns="228600" tIns="228600" rIns="228600" bIns="0" rtlCol="0" anchor="b">
            <a:normAutofit/>
          </a:bodyPr>
          <a:lstStyle/>
          <a:p>
            <a:pPr>
              <a:lnSpc>
                <a:spcPct val="80000"/>
              </a:lnSpc>
            </a:pPr>
            <a:r>
              <a:rPr lang="en-US"/>
              <a:t>Anulocytes (Punched-out cells)</a:t>
            </a:r>
          </a:p>
        </p:txBody>
      </p:sp>
    </p:spTree>
    <p:extLst>
      <p:ext uri="{BB962C8B-B14F-4D97-AF65-F5344CB8AC3E}">
        <p14:creationId xmlns:p14="http://schemas.microsoft.com/office/powerpoint/2010/main" val="172511974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DE491-B087-4A16-B2C0-70C129772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/>
              <a:t>Dacryocyte</a:t>
            </a:r>
            <a:r>
              <a:rPr lang="en-US" b="1" dirty="0"/>
              <a:t> “Teardrop cells”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91FD9-8011-40AA-ACCF-28F0DC939A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4000" dirty="0"/>
              <a:t>How to identify: </a:t>
            </a:r>
          </a:p>
          <a:p>
            <a:pPr lvl="1"/>
            <a:r>
              <a:rPr lang="en-US" sz="3600" dirty="0"/>
              <a:t>Teardrop shaped RBCs with a single elongated or pointed ends</a:t>
            </a:r>
          </a:p>
          <a:p>
            <a:r>
              <a:rPr lang="en-US" sz="4000" dirty="0"/>
              <a:t>Can be an artifact; check to see if the “tails” are all pointing in the same direction</a:t>
            </a:r>
          </a:p>
        </p:txBody>
      </p:sp>
    </p:spTree>
    <p:extLst>
      <p:ext uri="{BB962C8B-B14F-4D97-AF65-F5344CB8AC3E}">
        <p14:creationId xmlns:p14="http://schemas.microsoft.com/office/powerpoint/2010/main" val="365322031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713EAC-C640-4AEB-B9AC-09FEF91A0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Dacryocytes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84C75C-FFA9-4698-8F2E-D4954094E4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000" dirty="0"/>
              <a:t>Diseases that can cause Dacryocytes</a:t>
            </a:r>
          </a:p>
          <a:p>
            <a:pPr lvl="1"/>
            <a:r>
              <a:rPr lang="en-US" sz="3600" dirty="0" smtClean="0"/>
              <a:t>Kidney and splenic disorders</a:t>
            </a:r>
            <a:endParaRPr lang="en-US" sz="3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868809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B4075-7CE5-4E07-B9F2-56C55AFE3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3987" y="215420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Dacrocytes (Tear-drop cells)</a:t>
            </a:r>
          </a:p>
        </p:txBody>
      </p:sp>
      <p:pic>
        <p:nvPicPr>
          <p:cNvPr id="4" name="Content Placeholder 3" descr="http://bp2.blogger.com/_as7Ap63dYXM/SHO_VK6dieI/AAAAAAAAAMA/jYXVxRops3Q/s400/teardropcell_dacrocyte_rbc.jpg">
            <a:extLst>
              <a:ext uri="{FF2B5EF4-FFF2-40B4-BE49-F238E27FC236}">
                <a16:creationId xmlns:a16="http://schemas.microsoft.com/office/drawing/2014/main" id="{8AAFA16E-547B-46D8-885C-3D5886C097D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77316" y="1173253"/>
            <a:ext cx="6780700" cy="45091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1590429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63D2D-5CEE-4F58-A7DC-92C457F3E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631" y="2371696"/>
            <a:ext cx="3498979" cy="2456442"/>
          </a:xfrm>
        </p:spPr>
        <p:txBody>
          <a:bodyPr/>
          <a:lstStyle/>
          <a:p>
            <a:pPr algn="ctr"/>
            <a:r>
              <a:rPr lang="en-US" b="1" dirty="0" err="1"/>
              <a:t>Codocyte</a:t>
            </a:r>
            <a:r>
              <a:rPr lang="en-US" b="1" dirty="0"/>
              <a:t> (target cell)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7F8B62-D53E-4D69-B94C-CAC42BA007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4000" dirty="0"/>
              <a:t>How to identify: </a:t>
            </a:r>
          </a:p>
          <a:p>
            <a:pPr lvl="1"/>
            <a:r>
              <a:rPr lang="en-US" sz="3600" dirty="0"/>
              <a:t>Resembles a target with a bulls-eye</a:t>
            </a:r>
          </a:p>
          <a:p>
            <a:pPr lvl="1"/>
            <a:r>
              <a:rPr lang="en-US" sz="3600" dirty="0"/>
              <a:t>Have central area of hemoglobin surrounded by area of pallor</a:t>
            </a:r>
          </a:p>
          <a:p>
            <a:pPr lvl="1"/>
            <a:r>
              <a:rPr lang="en-US" sz="3600" dirty="0"/>
              <a:t>Periphery of cell contains band of hemoglobin</a:t>
            </a:r>
          </a:p>
        </p:txBody>
      </p:sp>
    </p:spTree>
    <p:extLst>
      <p:ext uri="{BB962C8B-B14F-4D97-AF65-F5344CB8AC3E}">
        <p14:creationId xmlns:p14="http://schemas.microsoft.com/office/powerpoint/2010/main" val="327245870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FFD4E-A41A-404D-9FEA-435983063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Codocytes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134344-0C31-4CF8-AB9C-98349AD045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8447" y="379141"/>
            <a:ext cx="6568031" cy="6155473"/>
          </a:xfrm>
        </p:spPr>
        <p:txBody>
          <a:bodyPr/>
          <a:lstStyle/>
          <a:p>
            <a:pPr lvl="1"/>
            <a:r>
              <a:rPr lang="en-US" sz="3600" dirty="0"/>
              <a:t>What diseases will codocytes be present in:</a:t>
            </a:r>
          </a:p>
          <a:p>
            <a:pPr lvl="2"/>
            <a:r>
              <a:rPr lang="en-US" sz="3200" dirty="0"/>
              <a:t>A few may be seen in normal smears</a:t>
            </a:r>
          </a:p>
          <a:p>
            <a:pPr lvl="2"/>
            <a:r>
              <a:rPr lang="en-US" sz="3200" dirty="0"/>
              <a:t>May be associated with iron deficiency</a:t>
            </a:r>
          </a:p>
          <a:p>
            <a:pPr lvl="2"/>
            <a:r>
              <a:rPr lang="en-US" sz="3200" dirty="0"/>
              <a:t> IMHA</a:t>
            </a:r>
          </a:p>
          <a:p>
            <a:pPr lvl="2"/>
            <a:r>
              <a:rPr lang="en-US" sz="3200" dirty="0"/>
              <a:t> Liver diseases</a:t>
            </a:r>
          </a:p>
          <a:p>
            <a:pPr lvl="2"/>
            <a:r>
              <a:rPr lang="en-US" sz="3200" dirty="0"/>
              <a:t>Some inherited disorders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36409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9A517D76-CE12-47A5-BD95-9A8F05070B27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A2F2F994-D93C-4552-B9AD-DA9E8C94BFB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502B8064-B713-4DB8-AC36-3E576B348AB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1D700A84-AE55-4EDE-A656-62806F504E1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E04FC3D0-B839-4900-B5C8-86C79445733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731A8D63-72B9-496F-BB43-DDD90FC7E25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5B167ED7-B36F-4DDE-B273-7A309BD0F77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1178D32B-E32A-4691-84EB-5FE693D3B1F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AB800FF0-63F8-4B30-96F4-E9601D0267E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A4616F81-02F6-4A18-949C-FB6CBA2006AE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D31D2123-B363-42F3-8A04-43048C7BACC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5">
              <a:extLst>
                <a:ext uri="{FF2B5EF4-FFF2-40B4-BE49-F238E27FC236}">
                  <a16:creationId xmlns:a16="http://schemas.microsoft.com/office/drawing/2014/main" id="{C60973D3-0B9D-465C-8FD3-266BBA49EDD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6">
              <a:extLst>
                <a:ext uri="{FF2B5EF4-FFF2-40B4-BE49-F238E27FC236}">
                  <a16:creationId xmlns:a16="http://schemas.microsoft.com/office/drawing/2014/main" id="{C6655AC3-A1D6-4A0B-861F-F94CB5F0D1A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17">
              <a:extLst>
                <a:ext uri="{FF2B5EF4-FFF2-40B4-BE49-F238E27FC236}">
                  <a16:creationId xmlns:a16="http://schemas.microsoft.com/office/drawing/2014/main" id="{E8850C4A-AFA5-499E-8E1C-176A59C88B0E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18">
              <a:extLst>
                <a:ext uri="{FF2B5EF4-FFF2-40B4-BE49-F238E27FC236}">
                  <a16:creationId xmlns:a16="http://schemas.microsoft.com/office/drawing/2014/main" id="{8C06F8D4-97B5-4836-AD19-2151421B0315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19">
              <a:extLst>
                <a:ext uri="{FF2B5EF4-FFF2-40B4-BE49-F238E27FC236}">
                  <a16:creationId xmlns:a16="http://schemas.microsoft.com/office/drawing/2014/main" id="{89A2942D-1C1B-4AFF-9818-DA7B73EA488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0">
              <a:extLst>
                <a:ext uri="{FF2B5EF4-FFF2-40B4-BE49-F238E27FC236}">
                  <a16:creationId xmlns:a16="http://schemas.microsoft.com/office/drawing/2014/main" id="{2B61C5D3-5852-403F-B4BA-A64B9331207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1">
              <a:extLst>
                <a:ext uri="{FF2B5EF4-FFF2-40B4-BE49-F238E27FC236}">
                  <a16:creationId xmlns:a16="http://schemas.microsoft.com/office/drawing/2014/main" id="{EF62A1A7-26C1-4804-93CB-A07F356CA33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22">
              <a:extLst>
                <a:ext uri="{FF2B5EF4-FFF2-40B4-BE49-F238E27FC236}">
                  <a16:creationId xmlns:a16="http://schemas.microsoft.com/office/drawing/2014/main" id="{490A1082-3E3A-4C61-9613-910BB024AD4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" name="Freeform 23">
              <a:extLst>
                <a:ext uri="{FF2B5EF4-FFF2-40B4-BE49-F238E27FC236}">
                  <a16:creationId xmlns:a16="http://schemas.microsoft.com/office/drawing/2014/main" id="{5F452D69-A1DB-4A06-B933-896AED8619D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45D6626-A6F2-4475-922C-BE42D3365F27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0ECFEB13-5D98-43DB-8DFF-78327AE1384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29DA4AFD-8D10-4660-A842-40F4D14347E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F2DBAFF0-48F5-43BB-87C6-CE56A16B633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970A98CA-71CF-41CD-937B-850795886A5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F326EE7-A508-4EF7-AFBF-63D7A596E9EA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42" name="Freeform 5">
              <a:extLst>
                <a:ext uri="{FF2B5EF4-FFF2-40B4-BE49-F238E27FC236}">
                  <a16:creationId xmlns:a16="http://schemas.microsoft.com/office/drawing/2014/main" id="{E5D2B1BD-1F12-4523-A9CC-D3186D5426C9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>
                <a:gd name="T0" fmla="*/ 1752 w 2038"/>
                <a:gd name="T1" fmla="*/ 1169 h 1169"/>
                <a:gd name="T2" fmla="*/ 1487 w 2038"/>
                <a:gd name="T3" fmla="*/ 334 h 1169"/>
                <a:gd name="T4" fmla="*/ 860 w 2038"/>
                <a:gd name="T5" fmla="*/ 22 h 1169"/>
                <a:gd name="T6" fmla="*/ 199 w 2038"/>
                <a:gd name="T7" fmla="*/ 318 h 1169"/>
                <a:gd name="T8" fmla="*/ 399 w 2038"/>
                <a:gd name="T9" fmla="*/ 1165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6">
              <a:extLst>
                <a:ext uri="{FF2B5EF4-FFF2-40B4-BE49-F238E27FC236}">
                  <a16:creationId xmlns:a16="http://schemas.microsoft.com/office/drawing/2014/main" id="{741741D2-ED67-4813-83F3-5EB418BB692B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>
                <a:gd name="T0" fmla="*/ 1025 w 1549"/>
                <a:gd name="T1" fmla="*/ 1016 h 1017"/>
                <a:gd name="T2" fmla="*/ 1443 w 1549"/>
                <a:gd name="T3" fmla="*/ 592 h 1017"/>
                <a:gd name="T4" fmla="*/ 782 w 1549"/>
                <a:gd name="T5" fmla="*/ 53 h 1017"/>
                <a:gd name="T6" fmla="*/ 150 w 1549"/>
                <a:gd name="T7" fmla="*/ 329 h 1017"/>
                <a:gd name="T8" fmla="*/ 477 w 1549"/>
                <a:gd name="T9" fmla="*/ 1017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7">
              <a:extLst>
                <a:ext uri="{FF2B5EF4-FFF2-40B4-BE49-F238E27FC236}">
                  <a16:creationId xmlns:a16="http://schemas.microsoft.com/office/drawing/2014/main" id="{FF2A87CA-AEEF-44CB-AE35-AA98FE9B442B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>
                <a:gd name="T0" fmla="*/ 1302 w 1688"/>
                <a:gd name="T1" fmla="*/ 1066 h 1066"/>
                <a:gd name="T2" fmla="*/ 1613 w 1688"/>
                <a:gd name="T3" fmla="*/ 850 h 1066"/>
                <a:gd name="T4" fmla="*/ 1517 w 1688"/>
                <a:gd name="T5" fmla="*/ 471 h 1066"/>
                <a:gd name="T6" fmla="*/ 798 w 1688"/>
                <a:gd name="T7" fmla="*/ 28 h 1066"/>
                <a:gd name="T8" fmla="*/ 181 w 1688"/>
                <a:gd name="T9" fmla="*/ 333 h 1066"/>
                <a:gd name="T10" fmla="*/ 420 w 1688"/>
                <a:gd name="T11" fmla="*/ 1066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8">
              <a:extLst>
                <a:ext uri="{FF2B5EF4-FFF2-40B4-BE49-F238E27FC236}">
                  <a16:creationId xmlns:a16="http://schemas.microsoft.com/office/drawing/2014/main" id="{651423C2-A694-4809-8972-E7C432E60E94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>
                <a:gd name="T0" fmla="*/ 1873 w 2171"/>
                <a:gd name="T1" fmla="*/ 1326 h 1326"/>
                <a:gd name="T2" fmla="*/ 1609 w 2171"/>
                <a:gd name="T3" fmla="*/ 473 h 1326"/>
                <a:gd name="T4" fmla="*/ 880 w 2171"/>
                <a:gd name="T5" fmla="*/ 63 h 1326"/>
                <a:gd name="T6" fmla="*/ 0 w 2171"/>
                <a:gd name="T7" fmla="*/ 423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9">
              <a:extLst>
                <a:ext uri="{FF2B5EF4-FFF2-40B4-BE49-F238E27FC236}">
                  <a16:creationId xmlns:a16="http://schemas.microsoft.com/office/drawing/2014/main" id="{B49B31D5-A22A-4C8A-8516-3DEEFAF46984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>
                <a:gd name="T0" fmla="*/ 0 w 106"/>
                <a:gd name="T1" fmla="*/ 0 h 143"/>
                <a:gd name="T2" fmla="*/ 106 w 106"/>
                <a:gd name="T3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10">
              <a:extLst>
                <a:ext uri="{FF2B5EF4-FFF2-40B4-BE49-F238E27FC236}">
                  <a16:creationId xmlns:a16="http://schemas.microsoft.com/office/drawing/2014/main" id="{177DF76B-4383-4F06-8125-43E9162D275D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>
                <a:gd name="T0" fmla="*/ 2046 w 2330"/>
                <a:gd name="T1" fmla="*/ 1452 h 1452"/>
                <a:gd name="T2" fmla="*/ 1813 w 2330"/>
                <a:gd name="T3" fmla="*/ 601 h 1452"/>
                <a:gd name="T4" fmla="*/ 956 w 2330"/>
                <a:gd name="T5" fmla="*/ 97 h 1452"/>
                <a:gd name="T6" fmla="*/ 0 w 2330"/>
                <a:gd name="T7" fmla="*/ 366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11">
              <a:extLst>
                <a:ext uri="{FF2B5EF4-FFF2-40B4-BE49-F238E27FC236}">
                  <a16:creationId xmlns:a16="http://schemas.microsoft.com/office/drawing/2014/main" id="{1F488673-3613-4D34-BF97-A4B6ADA63CA8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>
                <a:gd name="T0" fmla="*/ 1094 w 1216"/>
                <a:gd name="T1" fmla="*/ 1436 h 1436"/>
                <a:gd name="T2" fmla="*/ 709 w 1216"/>
                <a:gd name="T3" fmla="*/ 551 h 1436"/>
                <a:gd name="T4" fmla="*/ 0 w 1216"/>
                <a:gd name="T5" fmla="*/ 0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12">
              <a:extLst>
                <a:ext uri="{FF2B5EF4-FFF2-40B4-BE49-F238E27FC236}">
                  <a16:creationId xmlns:a16="http://schemas.microsoft.com/office/drawing/2014/main" id="{26877494-71D4-4879-8E63-55A8239AB4EF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>
                <a:gd name="T0" fmla="*/ 222 w 222"/>
                <a:gd name="T1" fmla="*/ 0 h 129"/>
                <a:gd name="T2" fmla="*/ 0 w 222"/>
                <a:gd name="T3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13">
              <a:extLst>
                <a:ext uri="{FF2B5EF4-FFF2-40B4-BE49-F238E27FC236}">
                  <a16:creationId xmlns:a16="http://schemas.microsoft.com/office/drawing/2014/main" id="{8DC06A40-DE2B-41AF-A528-2E900DD560FA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>
                <a:gd name="T0" fmla="*/ 1067 w 1174"/>
                <a:gd name="T1" fmla="*/ 1440 h 1440"/>
                <a:gd name="T2" fmla="*/ 698 w 1174"/>
                <a:gd name="T3" fmla="*/ 577 h 1440"/>
                <a:gd name="T4" fmla="*/ 0 w 1174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14">
              <a:extLst>
                <a:ext uri="{FF2B5EF4-FFF2-40B4-BE49-F238E27FC236}">
                  <a16:creationId xmlns:a16="http://schemas.microsoft.com/office/drawing/2014/main" id="{768B663C-FBC1-4556-9328-EAF4995DC273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>
                <a:gd name="T0" fmla="*/ 125 w 125"/>
                <a:gd name="T1" fmla="*/ 0 h 74"/>
                <a:gd name="T2" fmla="*/ 0 w 125"/>
                <a:gd name="T3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15">
              <a:extLst>
                <a:ext uri="{FF2B5EF4-FFF2-40B4-BE49-F238E27FC236}">
                  <a16:creationId xmlns:a16="http://schemas.microsoft.com/office/drawing/2014/main" id="{2BD7EBB2-5F33-4651-9A8D-22BB0EFEC6C8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>
                <a:gd name="T0" fmla="*/ 1056 w 1155"/>
                <a:gd name="T1" fmla="*/ 1440 h 1440"/>
                <a:gd name="T2" fmla="*/ 686 w 1155"/>
                <a:gd name="T3" fmla="*/ 580 h 1440"/>
                <a:gd name="T4" fmla="*/ 0 w 1155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16">
              <a:extLst>
                <a:ext uri="{FF2B5EF4-FFF2-40B4-BE49-F238E27FC236}">
                  <a16:creationId xmlns:a16="http://schemas.microsoft.com/office/drawing/2014/main" id="{515B1D80-2CCA-480A-9E73-5AE4D385DC3F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>
                <a:gd name="T0" fmla="*/ 75 w 75"/>
                <a:gd name="T1" fmla="*/ 0 h 45"/>
                <a:gd name="T2" fmla="*/ 0 w 75"/>
                <a:gd name="T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17">
              <a:extLst>
                <a:ext uri="{FF2B5EF4-FFF2-40B4-BE49-F238E27FC236}">
                  <a16:creationId xmlns:a16="http://schemas.microsoft.com/office/drawing/2014/main" id="{FDBE8DEF-819D-4AA7-8815-52EB22ACF07C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>
                <a:gd name="T0" fmla="*/ 1053 w 1160"/>
                <a:gd name="T1" fmla="*/ 1441 h 1441"/>
                <a:gd name="T2" fmla="*/ 705 w 1160"/>
                <a:gd name="T3" fmla="*/ 599 h 1441"/>
                <a:gd name="T4" fmla="*/ 0 w 1160"/>
                <a:gd name="T5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18">
              <a:extLst>
                <a:ext uri="{FF2B5EF4-FFF2-40B4-BE49-F238E27FC236}">
                  <a16:creationId xmlns:a16="http://schemas.microsoft.com/office/drawing/2014/main" id="{AE90681D-42FE-4C0F-80CA-EA05785E0B16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>
                <a:gd name="T0" fmla="*/ 1040 w 1137"/>
                <a:gd name="T1" fmla="*/ 1440 h 1440"/>
                <a:gd name="T2" fmla="*/ 698 w 1137"/>
                <a:gd name="T3" fmla="*/ 611 h 1440"/>
                <a:gd name="T4" fmla="*/ 0 w 1137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19">
              <a:extLst>
                <a:ext uri="{FF2B5EF4-FFF2-40B4-BE49-F238E27FC236}">
                  <a16:creationId xmlns:a16="http://schemas.microsoft.com/office/drawing/2014/main" id="{FA86AD07-319B-411F-AC45-AA52F8D3C3BB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>
                <a:gd name="T0" fmla="*/ 1011 w 1058"/>
                <a:gd name="T1" fmla="*/ 1439 h 1439"/>
                <a:gd name="T2" fmla="*/ 648 w 1058"/>
                <a:gd name="T3" fmla="*/ 617 h 1439"/>
                <a:gd name="T4" fmla="*/ 0 w 1058"/>
                <a:gd name="T5" fmla="*/ 0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20">
              <a:extLst>
                <a:ext uri="{FF2B5EF4-FFF2-40B4-BE49-F238E27FC236}">
                  <a16:creationId xmlns:a16="http://schemas.microsoft.com/office/drawing/2014/main" id="{C859D20C-F34C-48EB-BE36-9CEE77C2C010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>
                <a:gd name="T0" fmla="*/ 718 w 718"/>
                <a:gd name="T1" fmla="*/ 575 h 575"/>
                <a:gd name="T2" fmla="*/ 0 w 718"/>
                <a:gd name="T3" fmla="*/ 0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21">
              <a:extLst>
                <a:ext uri="{FF2B5EF4-FFF2-40B4-BE49-F238E27FC236}">
                  <a16:creationId xmlns:a16="http://schemas.microsoft.com/office/drawing/2014/main" id="{E65C4ECC-A417-4C0C-B0DA-45536454BAE0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>
                <a:gd name="T0" fmla="*/ 620 w 620"/>
                <a:gd name="T1" fmla="*/ 536 h 536"/>
                <a:gd name="T2" fmla="*/ 0 w 620"/>
                <a:gd name="T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22">
              <a:extLst>
                <a:ext uri="{FF2B5EF4-FFF2-40B4-BE49-F238E27FC236}">
                  <a16:creationId xmlns:a16="http://schemas.microsoft.com/office/drawing/2014/main" id="{CC6F4AC2-FAA9-45AD-A4BC-8237BCE702AD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>
                <a:gd name="T0" fmla="*/ 0 w 455"/>
                <a:gd name="T1" fmla="*/ 0 h 285"/>
                <a:gd name="T2" fmla="*/ 455 w 455"/>
                <a:gd name="T3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23">
              <a:extLst>
                <a:ext uri="{FF2B5EF4-FFF2-40B4-BE49-F238E27FC236}">
                  <a16:creationId xmlns:a16="http://schemas.microsoft.com/office/drawing/2014/main" id="{4A9DE6F0-4620-4084-B281-FE044DB2C889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>
                <a:gd name="T0" fmla="*/ 0 w 188"/>
                <a:gd name="T1" fmla="*/ 0 h 112"/>
                <a:gd name="T2" fmla="*/ 188 w 188"/>
                <a:gd name="T3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2" name="Rectangle 61">
            <a:extLst>
              <a:ext uri="{FF2B5EF4-FFF2-40B4-BE49-F238E27FC236}">
                <a16:creationId xmlns:a16="http://schemas.microsoft.com/office/drawing/2014/main" id="{57FEE73E-FB69-4E9E-BF08-78CA1886256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339" y="0"/>
            <a:ext cx="12191695" cy="419792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Content Placeholder 7" descr="A close up of a piece of paper&#10;&#10;Description generated with high confidence">
            <a:extLst>
              <a:ext uri="{FF2B5EF4-FFF2-40B4-BE49-F238E27FC236}">
                <a16:creationId xmlns:a16="http://schemas.microsoft.com/office/drawing/2014/main" id="{65D18805-8DA1-4A16-9394-2A6A9EC0B2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26920" y="80815"/>
            <a:ext cx="5386920" cy="4040190"/>
          </a:xfrm>
          <a:prstGeom prst="rect">
            <a:avLst/>
          </a:prstGeom>
          <a:ln w="12700">
            <a:noFill/>
          </a:ln>
        </p:spPr>
      </p:pic>
      <p:pic>
        <p:nvPicPr>
          <p:cNvPr id="5" name="Content Placeholder 4" descr="GreatTargetCell.jpeg">
            <a:extLst>
              <a:ext uri="{FF2B5EF4-FFF2-40B4-BE49-F238E27FC236}">
                <a16:creationId xmlns:a16="http://schemas.microsoft.com/office/drawing/2014/main" id="{74A0ACD8-1ADD-44B9-858E-DE92A6A83386}"/>
              </a:ext>
            </a:extLst>
          </p:cNvPr>
          <p:cNvPicPr>
            <a:picLocks noGrp="1" noChangeAspect="1"/>
          </p:cNvPicPr>
          <p:nvPr/>
        </p:nvPicPr>
        <p:blipFill>
          <a:blip r:embed="rId3"/>
          <a:srcRect l="-11449" r="-11449"/>
          <a:stretch>
            <a:fillRect/>
          </a:stretch>
        </p:blipFill>
        <p:spPr>
          <a:xfrm>
            <a:off x="80960" y="415900"/>
            <a:ext cx="5973588" cy="3370020"/>
          </a:xfrm>
          <a:prstGeom prst="rect">
            <a:avLst/>
          </a:prstGeom>
          <a:ln w="12700">
            <a:noFill/>
          </a:ln>
        </p:spPr>
      </p:pic>
      <p:grpSp>
        <p:nvGrpSpPr>
          <p:cNvPr id="64" name="Group 63">
            <a:extLst>
              <a:ext uri="{FF2B5EF4-FFF2-40B4-BE49-F238E27FC236}">
                <a16:creationId xmlns:a16="http://schemas.microsoft.com/office/drawing/2014/main" id="{9D45FA45-1472-4C71-BA56-6BFB628AD0C5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4206292"/>
            <a:ext cx="12192755" cy="1771275"/>
            <a:chOff x="1" y="3893141"/>
            <a:chExt cx="12192755" cy="1771275"/>
          </a:xfrm>
        </p:grpSpPr>
        <p:sp>
          <p:nvSpPr>
            <p:cNvPr id="65" name="Isosceles Triangle 39">
              <a:extLst>
                <a:ext uri="{FF2B5EF4-FFF2-40B4-BE49-F238E27FC236}">
                  <a16:creationId xmlns:a16="http://schemas.microsoft.com/office/drawing/2014/main" id="{72B03240-6F06-45A1-9634-C4D45839D30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43366D9C-D995-48FE-B2BD-ECE2EE2A4CC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3893141"/>
              <a:ext cx="12192755" cy="142021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2E9514A-BC43-4B25-9862-02B2E6C8C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3982" y="4293388"/>
            <a:ext cx="8833655" cy="727748"/>
          </a:xfrm>
        </p:spPr>
        <p:txBody>
          <a:bodyPr vert="horz" lIns="228600" tIns="228600" rIns="228600" bIns="0" rtlCol="0" anchor="b">
            <a:normAutofit/>
          </a:bodyPr>
          <a:lstStyle/>
          <a:p>
            <a:pPr>
              <a:lnSpc>
                <a:spcPct val="80000"/>
              </a:lnSpc>
            </a:pPr>
            <a:r>
              <a:rPr lang="en-US" dirty="0"/>
              <a:t>Codocytes (Target Cells)</a:t>
            </a:r>
          </a:p>
        </p:txBody>
      </p:sp>
    </p:spTree>
    <p:extLst>
      <p:ext uri="{BB962C8B-B14F-4D97-AF65-F5344CB8AC3E}">
        <p14:creationId xmlns:p14="http://schemas.microsoft.com/office/powerpoint/2010/main" val="2779851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32DC8-5EE7-4CAE-8830-A5C26DFAF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Classification of Erythrocytes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B6DD7A-12B9-4406-A8D6-5AEDB5D57E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9068" y="526474"/>
            <a:ext cx="6654800" cy="55253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What were the five ways we learned how to classify erythrocytes as normal or abnormal??</a:t>
            </a:r>
          </a:p>
          <a:p>
            <a:pPr marL="342900" indent="-342900">
              <a:buAutoNum type="arabicPeriod"/>
            </a:pPr>
            <a:r>
              <a:rPr lang="en-US" dirty="0" err="1" smtClean="0"/>
              <a:t>Arrangment</a:t>
            </a:r>
            <a:r>
              <a:rPr lang="en-US" dirty="0" smtClean="0"/>
              <a:t> on a blood film</a:t>
            </a:r>
          </a:p>
          <a:p>
            <a:pPr marL="342900" indent="-342900">
              <a:buAutoNum type="arabicPeriod"/>
            </a:pPr>
            <a:r>
              <a:rPr lang="en-US" dirty="0" smtClean="0"/>
              <a:t>Color</a:t>
            </a:r>
          </a:p>
          <a:p>
            <a:pPr marL="342900" indent="-342900">
              <a:buAutoNum type="arabicPeriod"/>
            </a:pPr>
            <a:r>
              <a:rPr lang="en-US" dirty="0" smtClean="0"/>
              <a:t>Size</a:t>
            </a:r>
          </a:p>
          <a:p>
            <a:pPr marL="342900" indent="-342900">
              <a:buAutoNum type="arabicPeriod"/>
            </a:pPr>
            <a:r>
              <a:rPr lang="en-US" dirty="0" smtClean="0"/>
              <a:t>Shape</a:t>
            </a:r>
          </a:p>
          <a:p>
            <a:pPr marL="342900" indent="-342900">
              <a:buAutoNum type="arabicPeriod"/>
            </a:pPr>
            <a:r>
              <a:rPr lang="en-US" dirty="0" smtClean="0"/>
              <a:t>Structures in/on the erythrocyte</a:t>
            </a:r>
            <a:endParaRPr lang="en-US" dirty="0"/>
          </a:p>
        </p:txBody>
      </p:sp>
      <p:pic>
        <p:nvPicPr>
          <p:cNvPr id="5" name="Picture 4" descr="A drawing of a cartoon character&#10;&#10;Description generated with high confidence">
            <a:extLst>
              <a:ext uri="{FF2B5EF4-FFF2-40B4-BE49-F238E27FC236}">
                <a16:creationId xmlns:a16="http://schemas.microsoft.com/office/drawing/2014/main" id="{217895CD-B055-4081-A986-804E3E6791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76153" y="5044254"/>
            <a:ext cx="1622914" cy="1813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15304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D6E56CF3-26B9-4D5A-96C0-31E3E53BB56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7E61D94F-EA5C-4330-8A35-483A7E58937F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7" name="Freeform 5">
              <a:extLst>
                <a:ext uri="{FF2B5EF4-FFF2-40B4-BE49-F238E27FC236}">
                  <a16:creationId xmlns:a16="http://schemas.microsoft.com/office/drawing/2014/main" id="{8BF6168A-9E65-4524-A92C-534967CC9BCE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6">
              <a:extLst>
                <a:ext uri="{FF2B5EF4-FFF2-40B4-BE49-F238E27FC236}">
                  <a16:creationId xmlns:a16="http://schemas.microsoft.com/office/drawing/2014/main" id="{03494CE7-F2DE-46D5-AC7D-30071BCCB597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7">
              <a:extLst>
                <a:ext uri="{FF2B5EF4-FFF2-40B4-BE49-F238E27FC236}">
                  <a16:creationId xmlns:a16="http://schemas.microsoft.com/office/drawing/2014/main" id="{91F5A2CE-439D-4922-961F-6A986BDF2C52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8">
              <a:extLst>
                <a:ext uri="{FF2B5EF4-FFF2-40B4-BE49-F238E27FC236}">
                  <a16:creationId xmlns:a16="http://schemas.microsoft.com/office/drawing/2014/main" id="{DC9BAAB3-1FB8-4A81-863E-A05ED782885D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9">
              <a:extLst>
                <a:ext uri="{FF2B5EF4-FFF2-40B4-BE49-F238E27FC236}">
                  <a16:creationId xmlns:a16="http://schemas.microsoft.com/office/drawing/2014/main" id="{FA50AFC3-F23E-4058-8D71-9BD07AEA2832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10">
              <a:extLst>
                <a:ext uri="{FF2B5EF4-FFF2-40B4-BE49-F238E27FC236}">
                  <a16:creationId xmlns:a16="http://schemas.microsoft.com/office/drawing/2014/main" id="{182B2B33-19FD-402E-8E35-A8E867FB9268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11">
              <a:extLst>
                <a:ext uri="{FF2B5EF4-FFF2-40B4-BE49-F238E27FC236}">
                  <a16:creationId xmlns:a16="http://schemas.microsoft.com/office/drawing/2014/main" id="{0FA38FB1-0238-4631-84CC-766DC76EE8F7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12">
              <a:extLst>
                <a:ext uri="{FF2B5EF4-FFF2-40B4-BE49-F238E27FC236}">
                  <a16:creationId xmlns:a16="http://schemas.microsoft.com/office/drawing/2014/main" id="{4516460F-0122-450D-8257-E27F8E553B41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13">
              <a:extLst>
                <a:ext uri="{FF2B5EF4-FFF2-40B4-BE49-F238E27FC236}">
                  <a16:creationId xmlns:a16="http://schemas.microsoft.com/office/drawing/2014/main" id="{95CF39E3-8AA8-482D-9C7E-B472D289F4A8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14">
              <a:extLst>
                <a:ext uri="{FF2B5EF4-FFF2-40B4-BE49-F238E27FC236}">
                  <a16:creationId xmlns:a16="http://schemas.microsoft.com/office/drawing/2014/main" id="{297A3F66-FF49-4C69-91A4-018DFDCA4D80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15">
              <a:extLst>
                <a:ext uri="{FF2B5EF4-FFF2-40B4-BE49-F238E27FC236}">
                  <a16:creationId xmlns:a16="http://schemas.microsoft.com/office/drawing/2014/main" id="{EF2CA154-6FAF-4F24-833A-C327B10303A9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16">
              <a:extLst>
                <a:ext uri="{FF2B5EF4-FFF2-40B4-BE49-F238E27FC236}">
                  <a16:creationId xmlns:a16="http://schemas.microsoft.com/office/drawing/2014/main" id="{45E949B0-6D59-4E0C-A2F6-6D9884204922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17">
              <a:extLst>
                <a:ext uri="{FF2B5EF4-FFF2-40B4-BE49-F238E27FC236}">
                  <a16:creationId xmlns:a16="http://schemas.microsoft.com/office/drawing/2014/main" id="{AE77593D-3B3D-4BEC-9B83-C7556559CFF1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18">
              <a:extLst>
                <a:ext uri="{FF2B5EF4-FFF2-40B4-BE49-F238E27FC236}">
                  <a16:creationId xmlns:a16="http://schemas.microsoft.com/office/drawing/2014/main" id="{FB8550CF-4B41-4509-9CBF-E0EEFEB94D4A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19">
              <a:extLst>
                <a:ext uri="{FF2B5EF4-FFF2-40B4-BE49-F238E27FC236}">
                  <a16:creationId xmlns:a16="http://schemas.microsoft.com/office/drawing/2014/main" id="{50DA9124-2618-4DA7-AE4A-B228BD9CFACD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20">
              <a:extLst>
                <a:ext uri="{FF2B5EF4-FFF2-40B4-BE49-F238E27FC236}">
                  <a16:creationId xmlns:a16="http://schemas.microsoft.com/office/drawing/2014/main" id="{6741AAD5-45BA-4FDA-AEDF-3337296BC558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21">
              <a:extLst>
                <a:ext uri="{FF2B5EF4-FFF2-40B4-BE49-F238E27FC236}">
                  <a16:creationId xmlns:a16="http://schemas.microsoft.com/office/drawing/2014/main" id="{BB56D020-0FBC-4705-9EF0-009EE9E7BD61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22">
              <a:extLst>
                <a:ext uri="{FF2B5EF4-FFF2-40B4-BE49-F238E27FC236}">
                  <a16:creationId xmlns:a16="http://schemas.microsoft.com/office/drawing/2014/main" id="{5DD03962-6BCE-4284-B97A-851C4BC69218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23">
              <a:extLst>
                <a:ext uri="{FF2B5EF4-FFF2-40B4-BE49-F238E27FC236}">
                  <a16:creationId xmlns:a16="http://schemas.microsoft.com/office/drawing/2014/main" id="{BFC97152-3801-4E0D-B746-0F7DFBC6DCBD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24">
              <a:extLst>
                <a:ext uri="{FF2B5EF4-FFF2-40B4-BE49-F238E27FC236}">
                  <a16:creationId xmlns:a16="http://schemas.microsoft.com/office/drawing/2014/main" id="{19FFD9BF-F64C-425B-8E0B-CA0F1B466A5C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25">
              <a:extLst>
                <a:ext uri="{FF2B5EF4-FFF2-40B4-BE49-F238E27FC236}">
                  <a16:creationId xmlns:a16="http://schemas.microsoft.com/office/drawing/2014/main" id="{C6ED711B-36ED-4173-AB44-8C86ADF0F64F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9" name="Rectangle 68">
            <a:extLst>
              <a:ext uri="{FF2B5EF4-FFF2-40B4-BE49-F238E27FC236}">
                <a16:creationId xmlns:a16="http://schemas.microsoft.com/office/drawing/2014/main" id="{8D8E6E23-45CE-445A-904E-62F785DA436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9557" y="0"/>
            <a:ext cx="4640799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picture containing doughnut, photo, indoor, apple&#10;&#10;Description generated with very high confidence">
            <a:extLst>
              <a:ext uri="{FF2B5EF4-FFF2-40B4-BE49-F238E27FC236}">
                <a16:creationId xmlns:a16="http://schemas.microsoft.com/office/drawing/2014/main" id="{9EF9DF34-3F50-4D42-AD98-CBAC103073C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49875" y="3587191"/>
            <a:ext cx="2038866" cy="295487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4" name="Content Placeholder 3" descr="Stomatocyte.jpeg">
            <a:extLst>
              <a:ext uri="{FF2B5EF4-FFF2-40B4-BE49-F238E27FC236}">
                <a16:creationId xmlns:a16="http://schemas.microsoft.com/office/drawing/2014/main" id="{5DB4360F-5919-4DD8-B680-D0C8D68D6C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7902282" y="320041"/>
            <a:ext cx="3934360" cy="295077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256F45B4-234D-4F59-AF8D-9A8AFB94D70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1682" y="1047102"/>
            <a:ext cx="5936885" cy="5029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Isosceles Triangle 22">
            <a:extLst>
              <a:ext uri="{FF2B5EF4-FFF2-40B4-BE49-F238E27FC236}">
                <a16:creationId xmlns:a16="http://schemas.microsoft.com/office/drawing/2014/main" id="{E5FE8003-E652-491E-9169-0097F83C8FD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602131" y="5546507"/>
            <a:ext cx="315988" cy="272403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BDC66091-68FA-4006-8A27-64016814613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1682" y="1634393"/>
            <a:ext cx="5935796" cy="39173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D2BA1B-7191-40F5-859C-088A01ADE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978" y="1718735"/>
            <a:ext cx="5767566" cy="1072378"/>
          </a:xfrm>
        </p:spPr>
        <p:txBody>
          <a:bodyPr anchor="ctr">
            <a:normAutofit/>
          </a:bodyPr>
          <a:lstStyle/>
          <a:p>
            <a:r>
              <a:rPr lang="en-US" sz="3600" b="1"/>
              <a:t>Stomatocytes (Folded Cell)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316711-9C28-49F8-8C56-A4ECA1D18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3102" y="2789239"/>
            <a:ext cx="5768442" cy="2683606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FFFFFE"/>
                </a:solidFill>
              </a:rPr>
              <a:t>How to identify: </a:t>
            </a:r>
          </a:p>
          <a:p>
            <a:pPr lvl="1"/>
            <a:r>
              <a:rPr lang="en-US" sz="2000" dirty="0">
                <a:solidFill>
                  <a:srgbClr val="FFFFFE"/>
                </a:solidFill>
              </a:rPr>
              <a:t>Rectangular appearing central pallor</a:t>
            </a:r>
          </a:p>
          <a:p>
            <a:pPr lvl="1"/>
            <a:r>
              <a:rPr lang="en-US" sz="2000" dirty="0">
                <a:solidFill>
                  <a:srgbClr val="FFFFFE"/>
                </a:solidFill>
              </a:rPr>
              <a:t>Stomatocytes have a transverse, raised fold extending across the center of the cell and a clear, slit-like pale region in the center</a:t>
            </a:r>
          </a:p>
        </p:txBody>
      </p:sp>
    </p:spTree>
    <p:extLst>
      <p:ext uri="{BB962C8B-B14F-4D97-AF65-F5344CB8AC3E}">
        <p14:creationId xmlns:p14="http://schemas.microsoft.com/office/powerpoint/2010/main" val="18635595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867C2-F795-49C6-9E45-D9867D2CE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6509" y="215420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3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Stomatocytes</a:t>
            </a:r>
          </a:p>
        </p:txBody>
      </p:sp>
      <p:pic>
        <p:nvPicPr>
          <p:cNvPr id="4" name="Content Placeholder 3" descr="http://www.vghks.gov.tw/glab/images/Rstomatocyte.jpg">
            <a:extLst>
              <a:ext uri="{FF2B5EF4-FFF2-40B4-BE49-F238E27FC236}">
                <a16:creationId xmlns:a16="http://schemas.microsoft.com/office/drawing/2014/main" id="{A457E8FD-4719-47BD-8AFA-3DDA0557B7F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77316" y="978308"/>
            <a:ext cx="6780700" cy="48990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3451183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49BAE-014C-4A76-B153-81D137679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Knizocytes “Barr Cells”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DB9907-062E-40E6-8098-11C9EF53D1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How to identify</a:t>
            </a:r>
          </a:p>
          <a:p>
            <a:pPr lvl="1"/>
            <a:r>
              <a:rPr lang="en-US" sz="3600" dirty="0"/>
              <a:t>Appear to have a bar of Hb through the central pallor</a:t>
            </a:r>
          </a:p>
          <a:p>
            <a:r>
              <a:rPr lang="en-US" sz="4000" dirty="0"/>
              <a:t>Caused by an alteration in the lipid content of cell membrane</a:t>
            </a:r>
          </a:p>
        </p:txBody>
      </p:sp>
    </p:spTree>
    <p:extLst>
      <p:ext uri="{BB962C8B-B14F-4D97-AF65-F5344CB8AC3E}">
        <p14:creationId xmlns:p14="http://schemas.microsoft.com/office/powerpoint/2010/main" val="269222805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2E8CE-E529-453E-93AF-37CFA9276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Knizocytes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182FE5-595F-4F70-9801-5C308522F1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4400" dirty="0"/>
              <a:t>What diseases can Knizocytes be seen?</a:t>
            </a:r>
          </a:p>
          <a:p>
            <a:pPr lvl="1"/>
            <a:r>
              <a:rPr lang="en-US" sz="4000" dirty="0"/>
              <a:t>Commonly observed in chronic liver disease</a:t>
            </a:r>
          </a:p>
          <a:p>
            <a:pPr lvl="1"/>
            <a:r>
              <a:rPr lang="en-US" sz="4000" dirty="0"/>
              <a:t>May be observed in any acute liver dysfunction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399399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A94BE-7360-4EB1-A841-4711A6D33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/>
              <a:t>Presence of Structures on/in Erythrocytes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B43C7-87F2-47E0-A97D-60D6B9269C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8907" y="356839"/>
            <a:ext cx="7114478" cy="620007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200" i="1" dirty="0"/>
              <a:t>Many different abnormalities caused by variety of different conditions:</a:t>
            </a:r>
          </a:p>
          <a:p>
            <a:r>
              <a:rPr lang="en-US" sz="3200" dirty="0"/>
              <a:t>Howell-Jolly Bodies</a:t>
            </a:r>
          </a:p>
          <a:p>
            <a:r>
              <a:rPr lang="en-US" sz="3200" dirty="0"/>
              <a:t>Basophilic stippling</a:t>
            </a:r>
          </a:p>
          <a:p>
            <a:r>
              <a:rPr lang="en-US" sz="3200" dirty="0"/>
              <a:t>Heinz Bodies</a:t>
            </a:r>
          </a:p>
          <a:p>
            <a:r>
              <a:rPr lang="en-US" sz="3200" dirty="0"/>
              <a:t>Reticulocytes</a:t>
            </a:r>
          </a:p>
          <a:p>
            <a:r>
              <a:rPr lang="en-US" sz="3200" dirty="0"/>
              <a:t>Blood parasites</a:t>
            </a:r>
          </a:p>
          <a:p>
            <a:pPr lvl="1"/>
            <a:r>
              <a:rPr lang="en-US" sz="2800" dirty="0" err="1"/>
              <a:t>Babesia</a:t>
            </a:r>
            <a:r>
              <a:rPr lang="en-US" sz="2800" dirty="0"/>
              <a:t> spp.</a:t>
            </a:r>
          </a:p>
          <a:p>
            <a:pPr lvl="1"/>
            <a:r>
              <a:rPr lang="en-US" sz="2800" dirty="0"/>
              <a:t>Mycoplasma spp.</a:t>
            </a:r>
          </a:p>
          <a:p>
            <a:pPr lvl="1"/>
            <a:r>
              <a:rPr lang="en-US" sz="2800" dirty="0" err="1"/>
              <a:t>Cytauxoon</a:t>
            </a:r>
            <a:r>
              <a:rPr lang="en-US" sz="2800" dirty="0"/>
              <a:t> </a:t>
            </a:r>
            <a:r>
              <a:rPr lang="en-US" sz="2800" dirty="0" err="1"/>
              <a:t>felis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4114779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2DC3F-6A8C-4B2C-A4B3-415B61D19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Howell-Jolly Bodies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1F9783-568F-42E1-BF0E-F24F363970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1933" y="535259"/>
            <a:ext cx="6512311" cy="5887843"/>
          </a:xfrm>
        </p:spPr>
        <p:txBody>
          <a:bodyPr>
            <a:normAutofit fontScale="92500"/>
          </a:bodyPr>
          <a:lstStyle/>
          <a:p>
            <a:r>
              <a:rPr lang="en-US" sz="2800" dirty="0"/>
              <a:t>Basophilic nuclear remnants observed in young RBCs during their response to regenerative anemia</a:t>
            </a:r>
          </a:p>
          <a:p>
            <a:endParaRPr lang="en-US" sz="2800" dirty="0"/>
          </a:p>
          <a:p>
            <a:r>
              <a:rPr lang="en-US" sz="2800" dirty="0"/>
              <a:t>Normally, as cells containing nuclear remnants pass through the spleen, phagocytic cells remove the remnants</a:t>
            </a:r>
          </a:p>
          <a:p>
            <a:endParaRPr lang="en-US" sz="2800" dirty="0"/>
          </a:p>
          <a:p>
            <a:r>
              <a:rPr lang="en-US" sz="2800" dirty="0"/>
              <a:t>Therefore, HJBs may be seen with splenic disease or in an animal with the spleen removed</a:t>
            </a:r>
          </a:p>
        </p:txBody>
      </p:sp>
    </p:spTree>
    <p:extLst>
      <p:ext uri="{BB962C8B-B14F-4D97-AF65-F5344CB8AC3E}">
        <p14:creationId xmlns:p14="http://schemas.microsoft.com/office/powerpoint/2010/main" val="426285055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6" name="Rectangle 85">
            <a:extLst>
              <a:ext uri="{FF2B5EF4-FFF2-40B4-BE49-F238E27FC236}">
                <a16:creationId xmlns:a16="http://schemas.microsoft.com/office/drawing/2014/main" id="{A2027178-7D50-45EC-B6F1-B308D927D10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FBFB0784-3787-467E-A6EE-25169A9E3496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9" name="Freeform 5">
              <a:extLst>
                <a:ext uri="{FF2B5EF4-FFF2-40B4-BE49-F238E27FC236}">
                  <a16:creationId xmlns:a16="http://schemas.microsoft.com/office/drawing/2014/main" id="{6EFDEEA2-9104-45E6-AF84-02D4F2AF0938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6">
              <a:extLst>
                <a:ext uri="{FF2B5EF4-FFF2-40B4-BE49-F238E27FC236}">
                  <a16:creationId xmlns:a16="http://schemas.microsoft.com/office/drawing/2014/main" id="{6F06355B-DEC0-45C2-89B2-1A247E3B8AC5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7">
              <a:extLst>
                <a:ext uri="{FF2B5EF4-FFF2-40B4-BE49-F238E27FC236}">
                  <a16:creationId xmlns:a16="http://schemas.microsoft.com/office/drawing/2014/main" id="{569C34B8-F819-4420-B1A9-64D1B5B4B061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8">
              <a:extLst>
                <a:ext uri="{FF2B5EF4-FFF2-40B4-BE49-F238E27FC236}">
                  <a16:creationId xmlns:a16="http://schemas.microsoft.com/office/drawing/2014/main" id="{A5F616BE-1406-4447-A183-8EE3C7BD2AFE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9">
              <a:extLst>
                <a:ext uri="{FF2B5EF4-FFF2-40B4-BE49-F238E27FC236}">
                  <a16:creationId xmlns:a16="http://schemas.microsoft.com/office/drawing/2014/main" id="{2A37FA47-1FC3-4334-AC18-5B6ED741AAFC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10">
              <a:extLst>
                <a:ext uri="{FF2B5EF4-FFF2-40B4-BE49-F238E27FC236}">
                  <a16:creationId xmlns:a16="http://schemas.microsoft.com/office/drawing/2014/main" id="{7B04A83D-947D-46A6-8469-7BE0DF3D9FA8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11">
              <a:extLst>
                <a:ext uri="{FF2B5EF4-FFF2-40B4-BE49-F238E27FC236}">
                  <a16:creationId xmlns:a16="http://schemas.microsoft.com/office/drawing/2014/main" id="{906C381D-DFD2-47A1-AA8D-815909213470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12">
              <a:extLst>
                <a:ext uri="{FF2B5EF4-FFF2-40B4-BE49-F238E27FC236}">
                  <a16:creationId xmlns:a16="http://schemas.microsoft.com/office/drawing/2014/main" id="{A1433A25-4155-4825-B971-1D074BD07357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13">
              <a:extLst>
                <a:ext uri="{FF2B5EF4-FFF2-40B4-BE49-F238E27FC236}">
                  <a16:creationId xmlns:a16="http://schemas.microsoft.com/office/drawing/2014/main" id="{E01A32C9-289C-421C-B41D-016905655234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14">
              <a:extLst>
                <a:ext uri="{FF2B5EF4-FFF2-40B4-BE49-F238E27FC236}">
                  <a16:creationId xmlns:a16="http://schemas.microsoft.com/office/drawing/2014/main" id="{53463A9E-88CC-4811-BB2D-5778FA9C03D3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15">
              <a:extLst>
                <a:ext uri="{FF2B5EF4-FFF2-40B4-BE49-F238E27FC236}">
                  <a16:creationId xmlns:a16="http://schemas.microsoft.com/office/drawing/2014/main" id="{7F4D8BF6-631F-4175-9011-8D40AC236D4E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16">
              <a:extLst>
                <a:ext uri="{FF2B5EF4-FFF2-40B4-BE49-F238E27FC236}">
                  <a16:creationId xmlns:a16="http://schemas.microsoft.com/office/drawing/2014/main" id="{EAE207AB-C806-428E-93DC-6B56AFA94A0F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17">
              <a:extLst>
                <a:ext uri="{FF2B5EF4-FFF2-40B4-BE49-F238E27FC236}">
                  <a16:creationId xmlns:a16="http://schemas.microsoft.com/office/drawing/2014/main" id="{32DD6688-FAE4-4C88-A2D2-06E78EEC7EAF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18">
              <a:extLst>
                <a:ext uri="{FF2B5EF4-FFF2-40B4-BE49-F238E27FC236}">
                  <a16:creationId xmlns:a16="http://schemas.microsoft.com/office/drawing/2014/main" id="{38F11FA6-F020-4212-9F82-3FD3620F8C60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19">
              <a:extLst>
                <a:ext uri="{FF2B5EF4-FFF2-40B4-BE49-F238E27FC236}">
                  <a16:creationId xmlns:a16="http://schemas.microsoft.com/office/drawing/2014/main" id="{40C14816-DF20-412B-950D-FE7633961B3A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20">
              <a:extLst>
                <a:ext uri="{FF2B5EF4-FFF2-40B4-BE49-F238E27FC236}">
                  <a16:creationId xmlns:a16="http://schemas.microsoft.com/office/drawing/2014/main" id="{0AC1E853-8099-443B-A67A-1E376A20B7D1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21">
              <a:extLst>
                <a:ext uri="{FF2B5EF4-FFF2-40B4-BE49-F238E27FC236}">
                  <a16:creationId xmlns:a16="http://schemas.microsoft.com/office/drawing/2014/main" id="{028938CB-121E-4406-B8F9-BC7FF1B433D2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22">
              <a:extLst>
                <a:ext uri="{FF2B5EF4-FFF2-40B4-BE49-F238E27FC236}">
                  <a16:creationId xmlns:a16="http://schemas.microsoft.com/office/drawing/2014/main" id="{5ED914C0-4CD8-4F58-87E0-5D5F15CC853C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23">
              <a:extLst>
                <a:ext uri="{FF2B5EF4-FFF2-40B4-BE49-F238E27FC236}">
                  <a16:creationId xmlns:a16="http://schemas.microsoft.com/office/drawing/2014/main" id="{6D40C2DC-80E0-4AD7-87E2-18591B0AEF27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24">
              <a:extLst>
                <a:ext uri="{FF2B5EF4-FFF2-40B4-BE49-F238E27FC236}">
                  <a16:creationId xmlns:a16="http://schemas.microsoft.com/office/drawing/2014/main" id="{C037FE17-4C37-4F17-9CB2-07E73D211993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25">
              <a:extLst>
                <a:ext uri="{FF2B5EF4-FFF2-40B4-BE49-F238E27FC236}">
                  <a16:creationId xmlns:a16="http://schemas.microsoft.com/office/drawing/2014/main" id="{89DA310C-435C-4F9B-B5A8-AD646724ADC8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41" name="Group 110">
            <a:extLst>
              <a:ext uri="{FF2B5EF4-FFF2-40B4-BE49-F238E27FC236}">
                <a16:creationId xmlns:a16="http://schemas.microsoft.com/office/drawing/2014/main" id="{EB198604-08D7-456B-AE20-46A30AD512FD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3F1BE5B2-B6C9-4994-8846-E4B4DA3E4F7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Isosceles Triangle 22">
              <a:extLst>
                <a:ext uri="{FF2B5EF4-FFF2-40B4-BE49-F238E27FC236}">
                  <a16:creationId xmlns:a16="http://schemas.microsoft.com/office/drawing/2014/main" id="{5157B8F2-712A-40CD-937A-F89CFA9F63C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ED7B0AD3-0B85-4F09-91AF-61749A015825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 descr="http://media.jaapa.com/images/2009/07/15/J0709ReviewOPSI_f1_62719_62722.gif">
            <a:extLst>
              <a:ext uri="{FF2B5EF4-FFF2-40B4-BE49-F238E27FC236}">
                <a16:creationId xmlns:a16="http://schemas.microsoft.com/office/drawing/2014/main" id="{C2A4DDA2-C01A-4DAE-8AF2-0C9500B28C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r="3" b="6162"/>
          <a:stretch/>
        </p:blipFill>
        <p:spPr bwMode="auto">
          <a:xfrm>
            <a:off x="4342624" y="1503098"/>
            <a:ext cx="3966215" cy="3859765"/>
          </a:xfrm>
          <a:prstGeom prst="rect">
            <a:avLst/>
          </a:prstGeom>
          <a:noFill/>
          <a:ln w="9525">
            <a:solidFill>
              <a:schemeClr val="tx1">
                <a:alpha val="20000"/>
              </a:schemeClr>
            </a:solidFill>
          </a:ln>
        </p:spPr>
      </p:pic>
      <p:pic>
        <p:nvPicPr>
          <p:cNvPr id="81" name="Content Placeholder 3" descr="http://www.accessmedicine.com/loadBinary.aspx?name=licha&amp;filename=licha_I.C.109t.jpg">
            <a:extLst>
              <a:ext uri="{FF2B5EF4-FFF2-40B4-BE49-F238E27FC236}">
                <a16:creationId xmlns:a16="http://schemas.microsoft.com/office/drawing/2014/main" id="{E0B71710-9486-4EA7-9EF9-07FC496796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10867" r="8118" b="1"/>
          <a:stretch/>
        </p:blipFill>
        <p:spPr bwMode="auto">
          <a:xfrm rot="5400000">
            <a:off x="8309763" y="1501562"/>
            <a:ext cx="3668347" cy="3769518"/>
          </a:xfrm>
          <a:prstGeom prst="rect">
            <a:avLst/>
          </a:prstGeom>
          <a:noFill/>
          <a:ln w="9525">
            <a:solidFill>
              <a:schemeClr val="tx1">
                <a:alpha val="20000"/>
              </a:schemeClr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E62CCB-A1D0-4D0F-9459-2161AE8AF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631" y="2358391"/>
            <a:ext cx="3498979" cy="2453676"/>
          </a:xfrm>
        </p:spPr>
        <p:txBody>
          <a:bodyPr vert="horz" lIns="228600" tIns="228600" rIns="228600" bIns="0" rtlCol="0">
            <a:normAutofit/>
          </a:bodyPr>
          <a:lstStyle/>
          <a:p>
            <a:r>
              <a:rPr lang="en-US"/>
              <a:t>Howell-Jolly Bodies</a:t>
            </a:r>
          </a:p>
        </p:txBody>
      </p:sp>
      <p:sp>
        <p:nvSpPr>
          <p:cNvPr id="142" name="Content Placeholder 82"/>
          <p:cNvSpPr>
            <a:spLocks noGrp="1"/>
          </p:cNvSpPr>
          <p:nvPr>
            <p:ph idx="1"/>
          </p:nvPr>
        </p:nvSpPr>
        <p:spPr>
          <a:xfrm>
            <a:off x="5118447" y="4267830"/>
            <a:ext cx="6281873" cy="1783977"/>
          </a:xfrm>
        </p:spPr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21974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116F6-C9C3-44C0-A686-395C45E01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Basophilic Stippling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41549B-35BF-4A4F-A1CF-7D8B0C3FAC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How to identify:</a:t>
            </a:r>
          </a:p>
          <a:p>
            <a:pPr lvl="1"/>
            <a:r>
              <a:rPr lang="en-US" sz="3600" dirty="0"/>
              <a:t>Observed in RBCs that contain abnormal, residual RNA.</a:t>
            </a:r>
          </a:p>
          <a:p>
            <a:pPr lvl="1"/>
            <a:r>
              <a:rPr lang="en-US" sz="3600" dirty="0"/>
              <a:t>Small, dark blue “freckles” within the RBC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750493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CF0CC-3AE4-4111-8B13-55520D984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Basophilic stippling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2B69E8-C836-440D-BF01-4CFB49A549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4000" dirty="0"/>
              <a:t>What diseases could you see basophilic stippling in?</a:t>
            </a:r>
          </a:p>
          <a:p>
            <a:pPr lvl="1"/>
            <a:r>
              <a:rPr lang="en-US" sz="3600" dirty="0"/>
              <a:t>Occasionally seen in immature RBCs in anemic cats</a:t>
            </a:r>
          </a:p>
          <a:p>
            <a:pPr lvl="1"/>
            <a:r>
              <a:rPr lang="en-US" sz="3600" dirty="0"/>
              <a:t>Characteristic finding </a:t>
            </a:r>
            <a:r>
              <a:rPr lang="en-US" sz="3600" dirty="0" smtClean="0"/>
              <a:t>with lead poisoning </a:t>
            </a:r>
            <a:r>
              <a:rPr lang="en-US" sz="3600" dirty="0"/>
              <a:t>in dogs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875054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9A517D76-CE12-47A5-BD95-9A8F05070B27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A2F2F994-D93C-4552-B9AD-DA9E8C94BFB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502B8064-B713-4DB8-AC36-3E576B348AB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1D700A84-AE55-4EDE-A656-62806F504E1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E04FC3D0-B839-4900-B5C8-86C79445733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731A8D63-72B9-496F-BB43-DDD90FC7E25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5B167ED7-B36F-4DDE-B273-7A309BD0F77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1178D32B-E32A-4691-84EB-5FE693D3B1F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AB800FF0-63F8-4B30-96F4-E9601D0267E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A4616F81-02F6-4A18-949C-FB6CBA2006AE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D31D2123-B363-42F3-8A04-43048C7BACC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C60973D3-0B9D-465C-8FD3-266BBA49EDD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C6655AC3-A1D6-4A0B-861F-F94CB5F0D1A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E8850C4A-AFA5-499E-8E1C-176A59C88B0E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8C06F8D4-97B5-4836-AD19-2151421B0315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89A2942D-1C1B-4AFF-9818-DA7B73EA488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2B61C5D3-5852-403F-B4BA-A64B9331207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EF62A1A7-26C1-4804-93CB-A07F356CA33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id="{490A1082-3E3A-4C61-9613-910BB024AD4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id="{5F452D69-A1DB-4A06-B933-896AED8619D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45D6626-A6F2-4475-922C-BE42D3365F27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ECFEB13-5D98-43DB-8DFF-78327AE1384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29DA4AFD-8D10-4660-A842-40F4D14347E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2DBAFF0-48F5-43BB-87C6-CE56A16B633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33008093-012F-4D0C-BED4-BEEFF11CA0F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3DFFFD4-4F03-42EE-8CC9-6778E314773C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C313FA99-E955-492D-92DA-24BC187B0341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>
                <a:gd name="T0" fmla="*/ 1752 w 2038"/>
                <a:gd name="T1" fmla="*/ 1169 h 1169"/>
                <a:gd name="T2" fmla="*/ 1487 w 2038"/>
                <a:gd name="T3" fmla="*/ 334 h 1169"/>
                <a:gd name="T4" fmla="*/ 860 w 2038"/>
                <a:gd name="T5" fmla="*/ 22 h 1169"/>
                <a:gd name="T6" fmla="*/ 199 w 2038"/>
                <a:gd name="T7" fmla="*/ 318 h 1169"/>
                <a:gd name="T8" fmla="*/ 399 w 2038"/>
                <a:gd name="T9" fmla="*/ 1165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4B8565C6-CF59-4A25-979D-DCCB1EEFDBE5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>
                <a:gd name="T0" fmla="*/ 1025 w 1549"/>
                <a:gd name="T1" fmla="*/ 1016 h 1017"/>
                <a:gd name="T2" fmla="*/ 1443 w 1549"/>
                <a:gd name="T3" fmla="*/ 592 h 1017"/>
                <a:gd name="T4" fmla="*/ 782 w 1549"/>
                <a:gd name="T5" fmla="*/ 53 h 1017"/>
                <a:gd name="T6" fmla="*/ 150 w 1549"/>
                <a:gd name="T7" fmla="*/ 329 h 1017"/>
                <a:gd name="T8" fmla="*/ 477 w 1549"/>
                <a:gd name="T9" fmla="*/ 1017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2F0FB1C6-42CD-425D-8A1A-AC8D127AB1E9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>
                <a:gd name="T0" fmla="*/ 1302 w 1688"/>
                <a:gd name="T1" fmla="*/ 1066 h 1066"/>
                <a:gd name="T2" fmla="*/ 1613 w 1688"/>
                <a:gd name="T3" fmla="*/ 850 h 1066"/>
                <a:gd name="T4" fmla="*/ 1517 w 1688"/>
                <a:gd name="T5" fmla="*/ 471 h 1066"/>
                <a:gd name="T6" fmla="*/ 798 w 1688"/>
                <a:gd name="T7" fmla="*/ 28 h 1066"/>
                <a:gd name="T8" fmla="*/ 181 w 1688"/>
                <a:gd name="T9" fmla="*/ 333 h 1066"/>
                <a:gd name="T10" fmla="*/ 420 w 1688"/>
                <a:gd name="T11" fmla="*/ 1066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3613E37E-280F-4723-B802-492ECCC25D12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>
                <a:gd name="T0" fmla="*/ 1873 w 2171"/>
                <a:gd name="T1" fmla="*/ 1326 h 1326"/>
                <a:gd name="T2" fmla="*/ 1609 w 2171"/>
                <a:gd name="T3" fmla="*/ 473 h 1326"/>
                <a:gd name="T4" fmla="*/ 880 w 2171"/>
                <a:gd name="T5" fmla="*/ 63 h 1326"/>
                <a:gd name="T6" fmla="*/ 0 w 2171"/>
                <a:gd name="T7" fmla="*/ 423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3AB0F38B-9FFB-4015-925B-774507D93AEC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>
                <a:gd name="T0" fmla="*/ 0 w 106"/>
                <a:gd name="T1" fmla="*/ 0 h 143"/>
                <a:gd name="T2" fmla="*/ 106 w 106"/>
                <a:gd name="T3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73E1397C-E460-4547-BACF-15CBA15460A4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>
                <a:gd name="T0" fmla="*/ 2046 w 2330"/>
                <a:gd name="T1" fmla="*/ 1452 h 1452"/>
                <a:gd name="T2" fmla="*/ 1813 w 2330"/>
                <a:gd name="T3" fmla="*/ 601 h 1452"/>
                <a:gd name="T4" fmla="*/ 956 w 2330"/>
                <a:gd name="T5" fmla="*/ 97 h 1452"/>
                <a:gd name="T6" fmla="*/ 0 w 2330"/>
                <a:gd name="T7" fmla="*/ 366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1">
              <a:extLst>
                <a:ext uri="{FF2B5EF4-FFF2-40B4-BE49-F238E27FC236}">
                  <a16:creationId xmlns:a16="http://schemas.microsoft.com/office/drawing/2014/main" id="{5EB09F38-CDC1-423E-99F8-989B6E2AA76E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>
                <a:gd name="T0" fmla="*/ 1094 w 1216"/>
                <a:gd name="T1" fmla="*/ 1436 h 1436"/>
                <a:gd name="T2" fmla="*/ 709 w 1216"/>
                <a:gd name="T3" fmla="*/ 551 h 1436"/>
                <a:gd name="T4" fmla="*/ 0 w 1216"/>
                <a:gd name="T5" fmla="*/ 0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12">
              <a:extLst>
                <a:ext uri="{FF2B5EF4-FFF2-40B4-BE49-F238E27FC236}">
                  <a16:creationId xmlns:a16="http://schemas.microsoft.com/office/drawing/2014/main" id="{6259FE2B-139E-4BCA-81CB-F4D48D2DC5A4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>
                <a:gd name="T0" fmla="*/ 222 w 222"/>
                <a:gd name="T1" fmla="*/ 0 h 129"/>
                <a:gd name="T2" fmla="*/ 0 w 222"/>
                <a:gd name="T3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13">
              <a:extLst>
                <a:ext uri="{FF2B5EF4-FFF2-40B4-BE49-F238E27FC236}">
                  <a16:creationId xmlns:a16="http://schemas.microsoft.com/office/drawing/2014/main" id="{23E3972C-8468-41B2-B241-0432B96B7B6D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>
                <a:gd name="T0" fmla="*/ 1067 w 1174"/>
                <a:gd name="T1" fmla="*/ 1440 h 1440"/>
                <a:gd name="T2" fmla="*/ 698 w 1174"/>
                <a:gd name="T3" fmla="*/ 577 h 1440"/>
                <a:gd name="T4" fmla="*/ 0 w 1174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14">
              <a:extLst>
                <a:ext uri="{FF2B5EF4-FFF2-40B4-BE49-F238E27FC236}">
                  <a16:creationId xmlns:a16="http://schemas.microsoft.com/office/drawing/2014/main" id="{61B8080A-D3E1-4224-B047-BA6677A4DB99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>
                <a:gd name="T0" fmla="*/ 125 w 125"/>
                <a:gd name="T1" fmla="*/ 0 h 74"/>
                <a:gd name="T2" fmla="*/ 0 w 125"/>
                <a:gd name="T3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15">
              <a:extLst>
                <a:ext uri="{FF2B5EF4-FFF2-40B4-BE49-F238E27FC236}">
                  <a16:creationId xmlns:a16="http://schemas.microsoft.com/office/drawing/2014/main" id="{21D00F2A-8813-4FBE-8E21-A24F890D0248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>
                <a:gd name="T0" fmla="*/ 1056 w 1155"/>
                <a:gd name="T1" fmla="*/ 1440 h 1440"/>
                <a:gd name="T2" fmla="*/ 686 w 1155"/>
                <a:gd name="T3" fmla="*/ 580 h 1440"/>
                <a:gd name="T4" fmla="*/ 0 w 1155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16">
              <a:extLst>
                <a:ext uri="{FF2B5EF4-FFF2-40B4-BE49-F238E27FC236}">
                  <a16:creationId xmlns:a16="http://schemas.microsoft.com/office/drawing/2014/main" id="{AEF1E28D-7075-4659-9F37-C42F8C55B27A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>
                <a:gd name="T0" fmla="*/ 75 w 75"/>
                <a:gd name="T1" fmla="*/ 0 h 45"/>
                <a:gd name="T2" fmla="*/ 0 w 75"/>
                <a:gd name="T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17">
              <a:extLst>
                <a:ext uri="{FF2B5EF4-FFF2-40B4-BE49-F238E27FC236}">
                  <a16:creationId xmlns:a16="http://schemas.microsoft.com/office/drawing/2014/main" id="{45FE3553-E10B-4535-9B74-7E4E649F1D5E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>
                <a:gd name="T0" fmla="*/ 1053 w 1160"/>
                <a:gd name="T1" fmla="*/ 1441 h 1441"/>
                <a:gd name="T2" fmla="*/ 705 w 1160"/>
                <a:gd name="T3" fmla="*/ 599 h 1441"/>
                <a:gd name="T4" fmla="*/ 0 w 1160"/>
                <a:gd name="T5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18">
              <a:extLst>
                <a:ext uri="{FF2B5EF4-FFF2-40B4-BE49-F238E27FC236}">
                  <a16:creationId xmlns:a16="http://schemas.microsoft.com/office/drawing/2014/main" id="{BAA9E7B8-CF66-4BC0-BCD9-727746DC6F4D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>
                <a:gd name="T0" fmla="*/ 1040 w 1137"/>
                <a:gd name="T1" fmla="*/ 1440 h 1440"/>
                <a:gd name="T2" fmla="*/ 698 w 1137"/>
                <a:gd name="T3" fmla="*/ 611 h 1440"/>
                <a:gd name="T4" fmla="*/ 0 w 1137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19">
              <a:extLst>
                <a:ext uri="{FF2B5EF4-FFF2-40B4-BE49-F238E27FC236}">
                  <a16:creationId xmlns:a16="http://schemas.microsoft.com/office/drawing/2014/main" id="{722C08F1-FE1B-4B18-A004-0AF55A784ABC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>
                <a:gd name="T0" fmla="*/ 1011 w 1058"/>
                <a:gd name="T1" fmla="*/ 1439 h 1439"/>
                <a:gd name="T2" fmla="*/ 648 w 1058"/>
                <a:gd name="T3" fmla="*/ 617 h 1439"/>
                <a:gd name="T4" fmla="*/ 0 w 1058"/>
                <a:gd name="T5" fmla="*/ 0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20">
              <a:extLst>
                <a:ext uri="{FF2B5EF4-FFF2-40B4-BE49-F238E27FC236}">
                  <a16:creationId xmlns:a16="http://schemas.microsoft.com/office/drawing/2014/main" id="{B5E231E3-4C94-46DF-8D77-6F72D38CC4F3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>
                <a:gd name="T0" fmla="*/ 718 w 718"/>
                <a:gd name="T1" fmla="*/ 575 h 575"/>
                <a:gd name="T2" fmla="*/ 0 w 718"/>
                <a:gd name="T3" fmla="*/ 0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21">
              <a:extLst>
                <a:ext uri="{FF2B5EF4-FFF2-40B4-BE49-F238E27FC236}">
                  <a16:creationId xmlns:a16="http://schemas.microsoft.com/office/drawing/2014/main" id="{672D5C99-E811-4763-8050-D7D4C174CB42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>
                <a:gd name="T0" fmla="*/ 620 w 620"/>
                <a:gd name="T1" fmla="*/ 536 h 536"/>
                <a:gd name="T2" fmla="*/ 0 w 620"/>
                <a:gd name="T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22">
              <a:extLst>
                <a:ext uri="{FF2B5EF4-FFF2-40B4-BE49-F238E27FC236}">
                  <a16:creationId xmlns:a16="http://schemas.microsoft.com/office/drawing/2014/main" id="{89D237C5-85B2-4D92-95E3-C5175B7E1226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>
                <a:gd name="T0" fmla="*/ 0 w 455"/>
                <a:gd name="T1" fmla="*/ 0 h 285"/>
                <a:gd name="T2" fmla="*/ 455 w 455"/>
                <a:gd name="T3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23">
              <a:extLst>
                <a:ext uri="{FF2B5EF4-FFF2-40B4-BE49-F238E27FC236}">
                  <a16:creationId xmlns:a16="http://schemas.microsoft.com/office/drawing/2014/main" id="{D0F16AC1-6E3F-4AF8-B35B-BD160A278C42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>
                <a:gd name="T0" fmla="*/ 0 w 188"/>
                <a:gd name="T1" fmla="*/ 0 h 112"/>
                <a:gd name="T2" fmla="*/ 188 w 188"/>
                <a:gd name="T3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9" name="Rectangle 58">
            <a:extLst>
              <a:ext uri="{FF2B5EF4-FFF2-40B4-BE49-F238E27FC236}">
                <a16:creationId xmlns:a16="http://schemas.microsoft.com/office/drawing/2014/main" id="{88E45477-FC3F-489E-8195-02E95852F62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40151" y="0"/>
            <a:ext cx="6750205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 descr="http://home.ccr.cancer.gov/oncology/oncogenomics/WEBHemOncFiles/Review%20of%20Terms_files/image070.jpg">
            <a:extLst>
              <a:ext uri="{FF2B5EF4-FFF2-40B4-BE49-F238E27FC236}">
                <a16:creationId xmlns:a16="http://schemas.microsoft.com/office/drawing/2014/main" id="{27DAA075-5C1B-475D-9E2D-F34D122ED37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91936" y="3593650"/>
            <a:ext cx="4450445" cy="29484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 descr="s13">
            <a:extLst>
              <a:ext uri="{FF2B5EF4-FFF2-40B4-BE49-F238E27FC236}">
                <a16:creationId xmlns:a16="http://schemas.microsoft.com/office/drawing/2014/main" id="{5E16739B-ECC0-4381-A76B-284307A4A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00144" y="320039"/>
            <a:ext cx="3834030" cy="2957681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D228103D-FF59-416F-98F7-7B395C02B44B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7084" y="1186483"/>
            <a:ext cx="3822597" cy="4477933"/>
            <a:chOff x="807084" y="1186483"/>
            <a:chExt cx="3822597" cy="4477933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D2F75B55-D4EB-49CE-A9CE-877D32D9D24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7531" y="1186483"/>
              <a:ext cx="3821702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Isosceles Triangle 39">
              <a:extLst>
                <a:ext uri="{FF2B5EF4-FFF2-40B4-BE49-F238E27FC236}">
                  <a16:creationId xmlns:a16="http://schemas.microsoft.com/office/drawing/2014/main" id="{85079DB7-0E49-4E26-A993-236F835B6CFE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514766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0D6013A5-52E9-408D-B488-26B68CA05C5D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7084" y="1991156"/>
              <a:ext cx="382259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5AE706D-0549-44F1-82B6-76D9C096A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415" y="2075504"/>
            <a:ext cx="3654569" cy="2042725"/>
          </a:xfrm>
        </p:spPr>
        <p:txBody>
          <a:bodyPr vert="horz" lIns="228600" tIns="228600" rIns="228600" bIns="0" rtlCol="0" anchor="b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5400"/>
              <a:t>Basophilic stippling</a:t>
            </a:r>
          </a:p>
        </p:txBody>
      </p:sp>
    </p:spTree>
    <p:extLst>
      <p:ext uri="{BB962C8B-B14F-4D97-AF65-F5344CB8AC3E}">
        <p14:creationId xmlns:p14="http://schemas.microsoft.com/office/powerpoint/2010/main" val="26552103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8">
            <a:extLst>
              <a:ext uri="{FF2B5EF4-FFF2-40B4-BE49-F238E27FC236}">
                <a16:creationId xmlns:a16="http://schemas.microsoft.com/office/drawing/2014/main" id="{17D615BD-F761-402C-9FFB-C47F6F1108E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10">
            <a:extLst>
              <a:ext uri="{FF2B5EF4-FFF2-40B4-BE49-F238E27FC236}">
                <a16:creationId xmlns:a16="http://schemas.microsoft.com/office/drawing/2014/main" id="{7F339C06-755E-4B75-A9EF-348BE1C7A7AE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C72B190B-8B0D-4004-B60E-EF20BD8F565A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B2DA77DC-B810-428E-A1CC-2FA9BD2A4244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1B0311D2-C06B-4E44-9731-6638A328783E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A773EEFA-F4D6-4080-9798-EB34A5E9D549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3CD4AEFD-ABA1-4BDD-AA06-587AC7042493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24F91B73-3E14-4924-8C86-0C2220CDC40C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2259BFDF-B4C8-472D-890F-E51D3327ADE8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2647038D-66B9-41C1-917E-322D6A6E864F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9B6284EB-3C71-4A05-B5C1-FB7A66760AE8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51D60F0E-96C4-4851-96A0-6FBDBCDC90CC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13360417-75A4-4A7A-AD4E-01FB71AE9859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169EFC4A-1AFE-4136-B688-28E2713E146C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id="{65E9F922-2BBA-4FC7-AA30-1FCB644EC6B5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id="{D9EFB3D6-576F-4DD8-89C8-53B9EFBF051D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id="{69A2F58E-003D-4106-8A53-12FD5B671EDD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78BBCD57-1744-4519-8DEF-4B4E4016CA80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1">
              <a:extLst>
                <a:ext uri="{FF2B5EF4-FFF2-40B4-BE49-F238E27FC236}">
                  <a16:creationId xmlns:a16="http://schemas.microsoft.com/office/drawing/2014/main" id="{CD541280-E3F7-431D-8B7C-32FE91C8255C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B9605BFB-55AA-451B-8375-7C78ED77AE2A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id="{B93B191B-FA7F-4A8A-955E-3E03CA202A9C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4">
              <a:extLst>
                <a:ext uri="{FF2B5EF4-FFF2-40B4-BE49-F238E27FC236}">
                  <a16:creationId xmlns:a16="http://schemas.microsoft.com/office/drawing/2014/main" id="{3D879DF8-1B50-4C8F-81A7-887F63FECBE4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5">
              <a:extLst>
                <a:ext uri="{FF2B5EF4-FFF2-40B4-BE49-F238E27FC236}">
                  <a16:creationId xmlns:a16="http://schemas.microsoft.com/office/drawing/2014/main" id="{0726ECBE-53E3-4C32-B912-7056C3594F61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1" name="Group 33">
            <a:extLst>
              <a:ext uri="{FF2B5EF4-FFF2-40B4-BE49-F238E27FC236}">
                <a16:creationId xmlns:a16="http://schemas.microsoft.com/office/drawing/2014/main" id="{7ED00603-AF66-483B-8A37-EF4FB27B5B8A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5FF2716E-8C1F-4BFB-8314-F923DAE11F3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Isosceles Triangle 22">
              <a:extLst>
                <a:ext uri="{FF2B5EF4-FFF2-40B4-BE49-F238E27FC236}">
                  <a16:creationId xmlns:a16="http://schemas.microsoft.com/office/drawing/2014/main" id="{D57E0FA4-F289-4A4A-BFCA-0BAB4EBD914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784988A4-A6D5-42C6-9F65-B62AD07AEDF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B43E3F57-8521-4C38-8B54-70B06426C8E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12017" y="3097161"/>
            <a:ext cx="6272264" cy="29604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clothing&#10;&#10;Description generated with high confidence">
            <a:extLst>
              <a:ext uri="{FF2B5EF4-FFF2-40B4-BE49-F238E27FC236}">
                <a16:creationId xmlns:a16="http://schemas.microsoft.com/office/drawing/2014/main" id="{E903407B-7FF5-424E-829D-7AE211FEF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403" y="3271186"/>
            <a:ext cx="4148137" cy="2623697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61F9D95-78E2-4C1A-A422-71BDBCE83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631" y="2358391"/>
            <a:ext cx="3498979" cy="2453676"/>
          </a:xfrm>
        </p:spPr>
        <p:txBody>
          <a:bodyPr>
            <a:normAutofit/>
          </a:bodyPr>
          <a:lstStyle/>
          <a:p>
            <a:r>
              <a:rPr lang="en-US" b="1" dirty="0"/>
              <a:t>Arrangement on a Blood Film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609E4E-D955-47AA-A15C-ACCA10BD53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5024" y="0"/>
            <a:ext cx="6891453" cy="3055433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3200" dirty="0"/>
              <a:t>How cells should appear on a film</a:t>
            </a:r>
          </a:p>
          <a:p>
            <a:pPr>
              <a:lnSpc>
                <a:spcPct val="110000"/>
              </a:lnSpc>
            </a:pPr>
            <a:r>
              <a:rPr lang="en-US" sz="3200" dirty="0"/>
              <a:t>Abnormal </a:t>
            </a:r>
            <a:r>
              <a:rPr lang="en-US" sz="3200" dirty="0" smtClean="0"/>
              <a:t>formation</a:t>
            </a:r>
          </a:p>
          <a:p>
            <a:pPr>
              <a:lnSpc>
                <a:spcPct val="110000"/>
              </a:lnSpc>
            </a:pPr>
            <a:r>
              <a:rPr lang="en-US" sz="3200" dirty="0" err="1" smtClean="0"/>
              <a:t>Rouleaux</a:t>
            </a:r>
            <a:r>
              <a:rPr lang="en-US" sz="3200" dirty="0" smtClean="0"/>
              <a:t> formation</a:t>
            </a:r>
          </a:p>
          <a:p>
            <a:pPr>
              <a:lnSpc>
                <a:spcPct val="110000"/>
              </a:lnSpc>
            </a:pPr>
            <a:r>
              <a:rPr lang="en-US" sz="3200" dirty="0" smtClean="0"/>
              <a:t>Agglutination</a:t>
            </a:r>
          </a:p>
          <a:p>
            <a:pPr>
              <a:lnSpc>
                <a:spcPct val="110000"/>
              </a:lnSpc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88595899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E2ABD-3965-4E79-A457-ECD0FF103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Heinz Bodies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0090EA-CEA4-42BC-9688-8DA70C3974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2654" y="691376"/>
            <a:ext cx="6291146" cy="5485587"/>
          </a:xfrm>
        </p:spPr>
        <p:txBody>
          <a:bodyPr>
            <a:normAutofit fontScale="92500" lnSpcReduction="20000"/>
          </a:bodyPr>
          <a:lstStyle/>
          <a:p>
            <a:r>
              <a:rPr lang="en-US" sz="4200" dirty="0"/>
              <a:t>Particles of denatured hemoglobin resulting from oxidative injury; attach to RBC membrane</a:t>
            </a:r>
          </a:p>
          <a:p>
            <a:pPr marL="0" indent="0">
              <a:buNone/>
            </a:pPr>
            <a:endParaRPr lang="en-US" sz="4200" dirty="0"/>
          </a:p>
          <a:p>
            <a:r>
              <a:rPr lang="en-US" sz="4200" dirty="0"/>
              <a:t>Stain blue with NMB and appear as a pale area with Diff-</a:t>
            </a:r>
            <a:r>
              <a:rPr lang="en-US" sz="4200" dirty="0" err="1"/>
              <a:t>quik</a:t>
            </a:r>
            <a:r>
              <a:rPr lang="en-US" sz="4200" dirty="0"/>
              <a:t> stain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103302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511C5-63D6-4554-AEA1-EBC9E73BE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Heinz bodies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104912-140F-4538-B194-682347B851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1933" y="803185"/>
            <a:ext cx="6538388" cy="5530707"/>
          </a:xfrm>
        </p:spPr>
        <p:txBody>
          <a:bodyPr>
            <a:normAutofit fontScale="85000" lnSpcReduction="20000"/>
          </a:bodyPr>
          <a:lstStyle/>
          <a:p>
            <a:r>
              <a:rPr lang="en-US" sz="3900" dirty="0"/>
              <a:t>When might you see Heinz bodies?</a:t>
            </a:r>
          </a:p>
          <a:p>
            <a:pPr lvl="1"/>
            <a:r>
              <a:rPr lang="en-US" sz="3500" dirty="0"/>
              <a:t>Seen in </a:t>
            </a:r>
            <a:r>
              <a:rPr lang="en-US" sz="3500" i="1" u="sng" dirty="0"/>
              <a:t>acetaminophen</a:t>
            </a:r>
            <a:r>
              <a:rPr lang="en-US" sz="3500" dirty="0"/>
              <a:t> and </a:t>
            </a:r>
            <a:r>
              <a:rPr lang="en-US" sz="3500" i="1" u="sng" dirty="0"/>
              <a:t>onion ingestion </a:t>
            </a:r>
            <a:r>
              <a:rPr lang="en-US" sz="3500" dirty="0"/>
              <a:t>in cats and dogs</a:t>
            </a:r>
          </a:p>
          <a:p>
            <a:pPr lvl="1"/>
            <a:r>
              <a:rPr lang="en-US" sz="3500" dirty="0"/>
              <a:t>Are often increased in concentration with diseases such as lymphosarcoma, hyperthyroidism, and diabetes mellitus in cats</a:t>
            </a:r>
          </a:p>
          <a:p>
            <a:pPr lvl="1"/>
            <a:r>
              <a:rPr lang="en-US" sz="3500" dirty="0"/>
              <a:t>Normal cat blood may have up to 5%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491218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9A517D76-CE12-47A5-BD95-9A8F05070B27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A2F2F994-D93C-4552-B9AD-DA9E8C94BFB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502B8064-B713-4DB8-AC36-3E576B348AB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1D700A84-AE55-4EDE-A656-62806F504E1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E04FC3D0-B839-4900-B5C8-86C79445733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731A8D63-72B9-496F-BB43-DDD90FC7E25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5B167ED7-B36F-4DDE-B273-7A309BD0F77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1178D32B-E32A-4691-84EB-5FE693D3B1F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AB800FF0-63F8-4B30-96F4-E9601D0267E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A4616F81-02F6-4A18-949C-FB6CBA2006AE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D31D2123-B363-42F3-8A04-43048C7BACC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C60973D3-0B9D-465C-8FD3-266BBA49EDD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C6655AC3-A1D6-4A0B-861F-F94CB5F0D1A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E8850C4A-AFA5-499E-8E1C-176A59C88B0E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8C06F8D4-97B5-4836-AD19-2151421B0315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89A2942D-1C1B-4AFF-9818-DA7B73EA488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2B61C5D3-5852-403F-B4BA-A64B9331207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EF62A1A7-26C1-4804-93CB-A07F356CA33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id="{490A1082-3E3A-4C61-9613-910BB024AD4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id="{5F452D69-A1DB-4A06-B933-896AED8619D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45D6626-A6F2-4475-922C-BE42D3365F27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ECFEB13-5D98-43DB-8DFF-78327AE1384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29DA4AFD-8D10-4660-A842-40F4D14347E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2DBAFF0-48F5-43BB-87C6-CE56A16B633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970A98CA-71CF-41CD-937B-850795886A5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F326EE7-A508-4EF7-AFBF-63D7A596E9EA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E5D2B1BD-1F12-4523-A9CC-D3186D5426C9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>
                <a:gd name="T0" fmla="*/ 1752 w 2038"/>
                <a:gd name="T1" fmla="*/ 1169 h 1169"/>
                <a:gd name="T2" fmla="*/ 1487 w 2038"/>
                <a:gd name="T3" fmla="*/ 334 h 1169"/>
                <a:gd name="T4" fmla="*/ 860 w 2038"/>
                <a:gd name="T5" fmla="*/ 22 h 1169"/>
                <a:gd name="T6" fmla="*/ 199 w 2038"/>
                <a:gd name="T7" fmla="*/ 318 h 1169"/>
                <a:gd name="T8" fmla="*/ 399 w 2038"/>
                <a:gd name="T9" fmla="*/ 1165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741741D2-ED67-4813-83F3-5EB418BB692B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>
                <a:gd name="T0" fmla="*/ 1025 w 1549"/>
                <a:gd name="T1" fmla="*/ 1016 h 1017"/>
                <a:gd name="T2" fmla="*/ 1443 w 1549"/>
                <a:gd name="T3" fmla="*/ 592 h 1017"/>
                <a:gd name="T4" fmla="*/ 782 w 1549"/>
                <a:gd name="T5" fmla="*/ 53 h 1017"/>
                <a:gd name="T6" fmla="*/ 150 w 1549"/>
                <a:gd name="T7" fmla="*/ 329 h 1017"/>
                <a:gd name="T8" fmla="*/ 477 w 1549"/>
                <a:gd name="T9" fmla="*/ 1017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FF2A87CA-AEEF-44CB-AE35-AA98FE9B442B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>
                <a:gd name="T0" fmla="*/ 1302 w 1688"/>
                <a:gd name="T1" fmla="*/ 1066 h 1066"/>
                <a:gd name="T2" fmla="*/ 1613 w 1688"/>
                <a:gd name="T3" fmla="*/ 850 h 1066"/>
                <a:gd name="T4" fmla="*/ 1517 w 1688"/>
                <a:gd name="T5" fmla="*/ 471 h 1066"/>
                <a:gd name="T6" fmla="*/ 798 w 1688"/>
                <a:gd name="T7" fmla="*/ 28 h 1066"/>
                <a:gd name="T8" fmla="*/ 181 w 1688"/>
                <a:gd name="T9" fmla="*/ 333 h 1066"/>
                <a:gd name="T10" fmla="*/ 420 w 1688"/>
                <a:gd name="T11" fmla="*/ 1066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651423C2-A694-4809-8972-E7C432E60E94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>
                <a:gd name="T0" fmla="*/ 1873 w 2171"/>
                <a:gd name="T1" fmla="*/ 1326 h 1326"/>
                <a:gd name="T2" fmla="*/ 1609 w 2171"/>
                <a:gd name="T3" fmla="*/ 473 h 1326"/>
                <a:gd name="T4" fmla="*/ 880 w 2171"/>
                <a:gd name="T5" fmla="*/ 63 h 1326"/>
                <a:gd name="T6" fmla="*/ 0 w 2171"/>
                <a:gd name="T7" fmla="*/ 423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B49B31D5-A22A-4C8A-8516-3DEEFAF46984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>
                <a:gd name="T0" fmla="*/ 0 w 106"/>
                <a:gd name="T1" fmla="*/ 0 h 143"/>
                <a:gd name="T2" fmla="*/ 106 w 106"/>
                <a:gd name="T3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177DF76B-4383-4F06-8125-43E9162D275D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>
                <a:gd name="T0" fmla="*/ 2046 w 2330"/>
                <a:gd name="T1" fmla="*/ 1452 h 1452"/>
                <a:gd name="T2" fmla="*/ 1813 w 2330"/>
                <a:gd name="T3" fmla="*/ 601 h 1452"/>
                <a:gd name="T4" fmla="*/ 956 w 2330"/>
                <a:gd name="T5" fmla="*/ 97 h 1452"/>
                <a:gd name="T6" fmla="*/ 0 w 2330"/>
                <a:gd name="T7" fmla="*/ 366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1">
              <a:extLst>
                <a:ext uri="{FF2B5EF4-FFF2-40B4-BE49-F238E27FC236}">
                  <a16:creationId xmlns:a16="http://schemas.microsoft.com/office/drawing/2014/main" id="{1F488673-3613-4D34-BF97-A4B6ADA63CA8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>
                <a:gd name="T0" fmla="*/ 1094 w 1216"/>
                <a:gd name="T1" fmla="*/ 1436 h 1436"/>
                <a:gd name="T2" fmla="*/ 709 w 1216"/>
                <a:gd name="T3" fmla="*/ 551 h 1436"/>
                <a:gd name="T4" fmla="*/ 0 w 1216"/>
                <a:gd name="T5" fmla="*/ 0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12">
              <a:extLst>
                <a:ext uri="{FF2B5EF4-FFF2-40B4-BE49-F238E27FC236}">
                  <a16:creationId xmlns:a16="http://schemas.microsoft.com/office/drawing/2014/main" id="{26877494-71D4-4879-8E63-55A8239AB4EF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>
                <a:gd name="T0" fmla="*/ 222 w 222"/>
                <a:gd name="T1" fmla="*/ 0 h 129"/>
                <a:gd name="T2" fmla="*/ 0 w 222"/>
                <a:gd name="T3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13">
              <a:extLst>
                <a:ext uri="{FF2B5EF4-FFF2-40B4-BE49-F238E27FC236}">
                  <a16:creationId xmlns:a16="http://schemas.microsoft.com/office/drawing/2014/main" id="{8DC06A40-DE2B-41AF-A528-2E900DD560FA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>
                <a:gd name="T0" fmla="*/ 1067 w 1174"/>
                <a:gd name="T1" fmla="*/ 1440 h 1440"/>
                <a:gd name="T2" fmla="*/ 698 w 1174"/>
                <a:gd name="T3" fmla="*/ 577 h 1440"/>
                <a:gd name="T4" fmla="*/ 0 w 1174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14">
              <a:extLst>
                <a:ext uri="{FF2B5EF4-FFF2-40B4-BE49-F238E27FC236}">
                  <a16:creationId xmlns:a16="http://schemas.microsoft.com/office/drawing/2014/main" id="{768B663C-FBC1-4556-9328-EAF4995DC273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>
                <a:gd name="T0" fmla="*/ 125 w 125"/>
                <a:gd name="T1" fmla="*/ 0 h 74"/>
                <a:gd name="T2" fmla="*/ 0 w 125"/>
                <a:gd name="T3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15">
              <a:extLst>
                <a:ext uri="{FF2B5EF4-FFF2-40B4-BE49-F238E27FC236}">
                  <a16:creationId xmlns:a16="http://schemas.microsoft.com/office/drawing/2014/main" id="{2BD7EBB2-5F33-4651-9A8D-22BB0EFEC6C8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>
                <a:gd name="T0" fmla="*/ 1056 w 1155"/>
                <a:gd name="T1" fmla="*/ 1440 h 1440"/>
                <a:gd name="T2" fmla="*/ 686 w 1155"/>
                <a:gd name="T3" fmla="*/ 580 h 1440"/>
                <a:gd name="T4" fmla="*/ 0 w 1155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16">
              <a:extLst>
                <a:ext uri="{FF2B5EF4-FFF2-40B4-BE49-F238E27FC236}">
                  <a16:creationId xmlns:a16="http://schemas.microsoft.com/office/drawing/2014/main" id="{515B1D80-2CCA-480A-9E73-5AE4D385DC3F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>
                <a:gd name="T0" fmla="*/ 75 w 75"/>
                <a:gd name="T1" fmla="*/ 0 h 45"/>
                <a:gd name="T2" fmla="*/ 0 w 75"/>
                <a:gd name="T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17">
              <a:extLst>
                <a:ext uri="{FF2B5EF4-FFF2-40B4-BE49-F238E27FC236}">
                  <a16:creationId xmlns:a16="http://schemas.microsoft.com/office/drawing/2014/main" id="{FDBE8DEF-819D-4AA7-8815-52EB22ACF07C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>
                <a:gd name="T0" fmla="*/ 1053 w 1160"/>
                <a:gd name="T1" fmla="*/ 1441 h 1441"/>
                <a:gd name="T2" fmla="*/ 705 w 1160"/>
                <a:gd name="T3" fmla="*/ 599 h 1441"/>
                <a:gd name="T4" fmla="*/ 0 w 1160"/>
                <a:gd name="T5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18">
              <a:extLst>
                <a:ext uri="{FF2B5EF4-FFF2-40B4-BE49-F238E27FC236}">
                  <a16:creationId xmlns:a16="http://schemas.microsoft.com/office/drawing/2014/main" id="{AE90681D-42FE-4C0F-80CA-EA05785E0B16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>
                <a:gd name="T0" fmla="*/ 1040 w 1137"/>
                <a:gd name="T1" fmla="*/ 1440 h 1440"/>
                <a:gd name="T2" fmla="*/ 698 w 1137"/>
                <a:gd name="T3" fmla="*/ 611 h 1440"/>
                <a:gd name="T4" fmla="*/ 0 w 1137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19">
              <a:extLst>
                <a:ext uri="{FF2B5EF4-FFF2-40B4-BE49-F238E27FC236}">
                  <a16:creationId xmlns:a16="http://schemas.microsoft.com/office/drawing/2014/main" id="{FA86AD07-319B-411F-AC45-AA52F8D3C3BB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>
                <a:gd name="T0" fmla="*/ 1011 w 1058"/>
                <a:gd name="T1" fmla="*/ 1439 h 1439"/>
                <a:gd name="T2" fmla="*/ 648 w 1058"/>
                <a:gd name="T3" fmla="*/ 617 h 1439"/>
                <a:gd name="T4" fmla="*/ 0 w 1058"/>
                <a:gd name="T5" fmla="*/ 0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20">
              <a:extLst>
                <a:ext uri="{FF2B5EF4-FFF2-40B4-BE49-F238E27FC236}">
                  <a16:creationId xmlns:a16="http://schemas.microsoft.com/office/drawing/2014/main" id="{C859D20C-F34C-48EB-BE36-9CEE77C2C010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>
                <a:gd name="T0" fmla="*/ 718 w 718"/>
                <a:gd name="T1" fmla="*/ 575 h 575"/>
                <a:gd name="T2" fmla="*/ 0 w 718"/>
                <a:gd name="T3" fmla="*/ 0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21">
              <a:extLst>
                <a:ext uri="{FF2B5EF4-FFF2-40B4-BE49-F238E27FC236}">
                  <a16:creationId xmlns:a16="http://schemas.microsoft.com/office/drawing/2014/main" id="{E65C4ECC-A417-4C0C-B0DA-45536454BAE0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>
                <a:gd name="T0" fmla="*/ 620 w 620"/>
                <a:gd name="T1" fmla="*/ 536 h 536"/>
                <a:gd name="T2" fmla="*/ 0 w 620"/>
                <a:gd name="T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22">
              <a:extLst>
                <a:ext uri="{FF2B5EF4-FFF2-40B4-BE49-F238E27FC236}">
                  <a16:creationId xmlns:a16="http://schemas.microsoft.com/office/drawing/2014/main" id="{CC6F4AC2-FAA9-45AD-A4BC-8237BCE702AD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>
                <a:gd name="T0" fmla="*/ 0 w 455"/>
                <a:gd name="T1" fmla="*/ 0 h 285"/>
                <a:gd name="T2" fmla="*/ 455 w 455"/>
                <a:gd name="T3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23">
              <a:extLst>
                <a:ext uri="{FF2B5EF4-FFF2-40B4-BE49-F238E27FC236}">
                  <a16:creationId xmlns:a16="http://schemas.microsoft.com/office/drawing/2014/main" id="{4A9DE6F0-4620-4084-B281-FE044DB2C889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>
                <a:gd name="T0" fmla="*/ 0 w 188"/>
                <a:gd name="T1" fmla="*/ 0 h 112"/>
                <a:gd name="T2" fmla="*/ 188 w 188"/>
                <a:gd name="T3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9" name="Rectangle 58">
            <a:extLst>
              <a:ext uri="{FF2B5EF4-FFF2-40B4-BE49-F238E27FC236}">
                <a16:creationId xmlns:a16="http://schemas.microsoft.com/office/drawing/2014/main" id="{57FEE73E-FB69-4E9E-BF08-78CA1886256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339" y="0"/>
            <a:ext cx="12191695" cy="419792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 descr="http://www.vet.uga.edu/vpp/clerk/Tarigo/NMBHzBad.jpg">
            <a:extLst>
              <a:ext uri="{FF2B5EF4-FFF2-40B4-BE49-F238E27FC236}">
                <a16:creationId xmlns:a16="http://schemas.microsoft.com/office/drawing/2014/main" id="{4FE81D58-9F5B-4571-8E80-1EAB768CC65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81269" y="80815"/>
            <a:ext cx="5478223" cy="4040190"/>
          </a:xfrm>
          <a:prstGeom prst="rect">
            <a:avLst/>
          </a:prstGeom>
          <a:noFill/>
          <a:ln w="12700">
            <a:noFill/>
          </a:ln>
        </p:spPr>
      </p:pic>
      <p:pic>
        <p:nvPicPr>
          <p:cNvPr id="5" name="Picture 4" descr="Heinz%2BBodies%2B(Bite%2BCells%2Bi">
            <a:extLst>
              <a:ext uri="{FF2B5EF4-FFF2-40B4-BE49-F238E27FC236}">
                <a16:creationId xmlns:a16="http://schemas.microsoft.com/office/drawing/2014/main" id="{44C7C744-261C-4131-88B1-9225F2E27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960" y="92291"/>
            <a:ext cx="5973588" cy="4017237"/>
          </a:xfrm>
          <a:prstGeom prst="rect">
            <a:avLst/>
          </a:prstGeom>
          <a:noFill/>
          <a:ln w="12700">
            <a:noFill/>
          </a:ln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9D45FA45-1472-4C71-BA56-6BFB628AD0C5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4206292"/>
            <a:ext cx="12192755" cy="1771275"/>
            <a:chOff x="1" y="3893141"/>
            <a:chExt cx="12192755" cy="1771275"/>
          </a:xfrm>
        </p:grpSpPr>
        <p:sp>
          <p:nvSpPr>
            <p:cNvPr id="62" name="Isosceles Triangle 39">
              <a:extLst>
                <a:ext uri="{FF2B5EF4-FFF2-40B4-BE49-F238E27FC236}">
                  <a16:creationId xmlns:a16="http://schemas.microsoft.com/office/drawing/2014/main" id="{72B03240-6F06-45A1-9634-C4D45839D30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43366D9C-D995-48FE-B2BD-ECE2EE2A4CC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3893141"/>
              <a:ext cx="12192755" cy="142021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032E9A1-182B-4C5B-AA56-AD58E6E6A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742" y="4648079"/>
            <a:ext cx="8833655" cy="823211"/>
          </a:xfrm>
        </p:spPr>
        <p:txBody>
          <a:bodyPr vert="horz" lIns="228600" tIns="228600" rIns="228600" bIns="0" rtlCol="0" anchor="b">
            <a:noAutofit/>
          </a:bodyPr>
          <a:lstStyle/>
          <a:p>
            <a:pPr>
              <a:lnSpc>
                <a:spcPct val="80000"/>
              </a:lnSpc>
            </a:pPr>
            <a:r>
              <a:rPr lang="en-US" sz="3200" dirty="0"/>
              <a:t>Heinz Bodies</a:t>
            </a:r>
            <a:br>
              <a:rPr lang="en-US" sz="3200" dirty="0"/>
            </a:br>
            <a:r>
              <a:rPr lang="en-US" sz="3200" dirty="0"/>
              <a:t>Which was stained with NMB and which was stained with </a:t>
            </a:r>
            <a:r>
              <a:rPr lang="en-US" sz="3200" dirty="0" err="1"/>
              <a:t>DiffQuick</a:t>
            </a:r>
            <a:r>
              <a:rPr lang="en-US" sz="32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3032882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C1338-3E56-4542-8169-D3B264726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Reticulocytes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A61CB2-57DD-432C-84A3-9FB9D58445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Immature RBCs; contain organelles (ribosomes) and residual RNA that are lost as the cell matures</a:t>
            </a:r>
          </a:p>
          <a:p>
            <a:endParaRPr lang="en-US" dirty="0"/>
          </a:p>
          <a:p>
            <a:r>
              <a:rPr lang="en-US" dirty="0"/>
              <a:t>AKA “polychromatophilic RBC” (when stained with </a:t>
            </a:r>
            <a:r>
              <a:rPr lang="en-US" dirty="0" err="1"/>
              <a:t>DiffQuik</a:t>
            </a:r>
            <a:r>
              <a:rPr lang="en-US" dirty="0"/>
              <a:t> and not NMB)</a:t>
            </a:r>
          </a:p>
          <a:p>
            <a:endParaRPr lang="en-US" dirty="0"/>
          </a:p>
          <a:p>
            <a:r>
              <a:rPr lang="en-US" dirty="0"/>
              <a:t>NMB causes clumping of residual organelles, referred to as </a:t>
            </a:r>
            <a:r>
              <a:rPr lang="en-US" i="1" u="sng" dirty="0"/>
              <a:t>reticulum</a:t>
            </a:r>
          </a:p>
          <a:p>
            <a:endParaRPr lang="en-US" i="1" u="sng" dirty="0"/>
          </a:p>
          <a:p>
            <a:r>
              <a:rPr lang="en-US" dirty="0"/>
              <a:t>Cats have two forms: </a:t>
            </a:r>
            <a:r>
              <a:rPr lang="en-US" b="1" i="1" dirty="0" smtClean="0"/>
              <a:t>Aggregate </a:t>
            </a:r>
            <a:r>
              <a:rPr lang="en-US" dirty="0" smtClean="0"/>
              <a:t>and </a:t>
            </a:r>
            <a:r>
              <a:rPr lang="en-US" b="1" i="1" dirty="0" smtClean="0"/>
              <a:t>Punctate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135827684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521AF-0DEF-459B-94B2-AD266AE6D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Reticulocytes</a:t>
            </a:r>
          </a:p>
        </p:txBody>
      </p:sp>
      <p:pic>
        <p:nvPicPr>
          <p:cNvPr id="4" name="Content Placeholder 3" descr="e:\New Projects\Hentrix\ppt\002055.jpg">
            <a:extLst>
              <a:ext uri="{FF2B5EF4-FFF2-40B4-BE49-F238E27FC236}">
                <a16:creationId xmlns:a16="http://schemas.microsoft.com/office/drawing/2014/main" id="{17F726FC-793B-4741-B091-ED8AB64FB43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118100" y="1069773"/>
            <a:ext cx="6281738" cy="47152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6595593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8FAA0-666C-4972-970E-FD1253B83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Blood Parasites that Affect RBCs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AD4996-81EC-4EEE-AC55-E0193B20DB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Parasites may be present </a:t>
            </a:r>
            <a:r>
              <a:rPr lang="en-US" sz="3200" u="sng" dirty="0"/>
              <a:t>within</a:t>
            </a:r>
            <a:r>
              <a:rPr lang="en-US" sz="3200" dirty="0"/>
              <a:t> or </a:t>
            </a:r>
            <a:r>
              <a:rPr lang="en-US" sz="3200" u="sng" dirty="0"/>
              <a:t>on</a:t>
            </a:r>
            <a:r>
              <a:rPr lang="en-US" sz="3200" dirty="0"/>
              <a:t> the surface of RBCs</a:t>
            </a:r>
          </a:p>
          <a:p>
            <a:endParaRPr lang="en-US" sz="3200" dirty="0"/>
          </a:p>
          <a:p>
            <a:r>
              <a:rPr lang="en-US" sz="3200" dirty="0"/>
              <a:t>Stain precipitate and drying artifacts are sometimes confused with RBC parasites</a:t>
            </a:r>
          </a:p>
        </p:txBody>
      </p:sp>
    </p:spTree>
    <p:extLst>
      <p:ext uri="{BB962C8B-B14F-4D97-AF65-F5344CB8AC3E}">
        <p14:creationId xmlns:p14="http://schemas.microsoft.com/office/powerpoint/2010/main" val="127634022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E0070-E5A3-4F61-90DF-C1F072FE4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/>
              <a:t>Babesia</a:t>
            </a:r>
            <a:r>
              <a:rPr lang="en-US" b="1" dirty="0"/>
              <a:t> spp.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2ED0A3-6DB5-45BF-863D-9CF92C378E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9698" y="446050"/>
            <a:ext cx="7047570" cy="5910146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/>
              <a:t>Tear-drop or ring shaped, intracellular, paired inclusions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Transmitted via </a:t>
            </a:r>
            <a:r>
              <a:rPr lang="en-US" sz="2800" dirty="0" smtClean="0"/>
              <a:t>ticks</a:t>
            </a: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Causes hemolytic anemia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Commonly identified at feathered edge of blood smears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Seen in dogs, cats, horses, cattle, and sheep</a:t>
            </a:r>
          </a:p>
        </p:txBody>
      </p:sp>
    </p:spTree>
    <p:extLst>
      <p:ext uri="{BB962C8B-B14F-4D97-AF65-F5344CB8AC3E}">
        <p14:creationId xmlns:p14="http://schemas.microsoft.com/office/powerpoint/2010/main" val="193626368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3DD37-1BF6-49DE-AECF-B11F8C4D9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Babesia spp.</a:t>
            </a:r>
          </a:p>
        </p:txBody>
      </p:sp>
      <p:pic>
        <p:nvPicPr>
          <p:cNvPr id="4" name="Content Placeholder 3" descr="Babesia spp.jpeg">
            <a:extLst>
              <a:ext uri="{FF2B5EF4-FFF2-40B4-BE49-F238E27FC236}">
                <a16:creationId xmlns:a16="http://schemas.microsoft.com/office/drawing/2014/main" id="{B9BA2211-698F-4FFB-9FE5-C9D74124D5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777316" y="902025"/>
            <a:ext cx="6780700" cy="5051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87137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82E6B-5DB6-463E-B519-502E959E0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713383" y="3108326"/>
            <a:ext cx="10515600" cy="81397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Mycoplasma 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 err="1">
                <a:solidFill>
                  <a:schemeClr val="bg1"/>
                </a:solidFill>
              </a:rPr>
              <a:t>Haemofelis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F28BEA-6BDF-4FFD-8DEE-76E9C42145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5093" y="0"/>
            <a:ext cx="7337502" cy="6490011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/>
              <a:t>Formerly known as: </a:t>
            </a:r>
            <a:r>
              <a:rPr lang="en-US" sz="2800" dirty="0" err="1"/>
              <a:t>Haemobartonella</a:t>
            </a:r>
            <a:r>
              <a:rPr lang="en-US" sz="2800" dirty="0"/>
              <a:t> felis</a:t>
            </a:r>
          </a:p>
          <a:p>
            <a:r>
              <a:rPr lang="en-US" sz="2800" dirty="0"/>
              <a:t>Disease = Feline Infectious Hemolytic Anemia</a:t>
            </a:r>
          </a:p>
          <a:p>
            <a:r>
              <a:rPr lang="en-US" sz="2800" dirty="0"/>
              <a:t>Small, coccoid, rod-shaped, or ring-like structures that usually appear as short, dark purple rods on the periphery of RBCs</a:t>
            </a:r>
          </a:p>
          <a:p>
            <a:r>
              <a:rPr lang="en-US" sz="2800" dirty="0"/>
              <a:t>Organisms usually detach from the RBC when placed in anticoagulant</a:t>
            </a:r>
          </a:p>
          <a:p>
            <a:r>
              <a:rPr lang="en-US" sz="2800" dirty="0"/>
              <a:t>Cyclic parasitemia: organisms may be numerous, scarce or not found in a given blood sample – examine blood at different times of the day</a:t>
            </a:r>
          </a:p>
          <a:p>
            <a:r>
              <a:rPr lang="en-US" sz="2800" dirty="0"/>
              <a:t>May be transmitted by </a:t>
            </a:r>
            <a:r>
              <a:rPr lang="en-US" sz="2800" dirty="0" smtClean="0"/>
              <a:t>fleas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2148658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A1107-13B0-4DD4-8FAA-50DF3C274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491" y="215420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Mycoplasma </a:t>
            </a:r>
            <a:r>
              <a:rPr lang="en-US" sz="36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haemofelis</a:t>
            </a:r>
            <a:endParaRPr lang="en-US" sz="36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Content Placeholder 3" descr="blood smear">
            <a:extLst>
              <a:ext uri="{FF2B5EF4-FFF2-40B4-BE49-F238E27FC236}">
                <a16:creationId xmlns:a16="http://schemas.microsoft.com/office/drawing/2014/main" id="{1E37072C-76A4-4066-B95C-31927956F30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77316" y="927452"/>
            <a:ext cx="6780700" cy="50007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794485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9CA81-064D-4795-B41B-B42BA981A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Rouleaux Formation</a:t>
            </a:r>
          </a:p>
        </p:txBody>
      </p:sp>
      <p:pic>
        <p:nvPicPr>
          <p:cNvPr id="4" name="Content Placeholder 3" descr="Rouleaux-EMScope Pic.tiff">
            <a:extLst>
              <a:ext uri="{FF2B5EF4-FFF2-40B4-BE49-F238E27FC236}">
                <a16:creationId xmlns:a16="http://schemas.microsoft.com/office/drawing/2014/main" id="{7DDC38D3-1175-463B-AAA7-8F0663FF49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18100" y="1292508"/>
            <a:ext cx="6281738" cy="4269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4725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D000C-A941-42D3-9962-378AFE4AD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516" y="1325218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Mycoplasma </a:t>
            </a:r>
            <a:r>
              <a:rPr lang="en-US" sz="48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haemocanis</a:t>
            </a:r>
            <a:endParaRPr lang="en-US" sz="48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Content Placeholder 3" descr="A close up of a clock&#10;&#10;Description generated with high confidence">
            <a:extLst>
              <a:ext uri="{FF2B5EF4-FFF2-40B4-BE49-F238E27FC236}">
                <a16:creationId xmlns:a16="http://schemas.microsoft.com/office/drawing/2014/main" id="{DEE3ED5D-7ACB-4837-99E0-D6E4B4D1240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05670" y="914400"/>
            <a:ext cx="4607373" cy="445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3947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DD841-8839-4CAE-8B8C-C62AB3FFD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/>
          <a:p>
            <a:pPr algn="ctr"/>
            <a:r>
              <a:rPr lang="en-US" b="1"/>
              <a:t>Rouleaux Formation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CE464D-494E-412A-A15A-2A4539809F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4301" y="267630"/>
            <a:ext cx="7159083" cy="6356194"/>
          </a:xfrm>
        </p:spPr>
        <p:txBody>
          <a:bodyPr>
            <a:normAutofit/>
          </a:bodyPr>
          <a:lstStyle/>
          <a:p>
            <a:r>
              <a:rPr lang="en-US" sz="2800" dirty="0"/>
              <a:t>What is it?</a:t>
            </a:r>
          </a:p>
          <a:p>
            <a:pPr lvl="1"/>
            <a:r>
              <a:rPr lang="en-US" sz="2400" dirty="0"/>
              <a:t>Grouping of RBCs that appear stacked</a:t>
            </a:r>
          </a:p>
          <a:p>
            <a:r>
              <a:rPr lang="en-US" sz="2800" dirty="0"/>
              <a:t>Normal in </a:t>
            </a:r>
            <a:r>
              <a:rPr lang="en-US" sz="2800" dirty="0" smtClean="0"/>
              <a:t>horses. When </a:t>
            </a:r>
            <a:r>
              <a:rPr lang="en-US" sz="2800" dirty="0"/>
              <a:t>might you see this in a dog or a cat? </a:t>
            </a:r>
            <a:r>
              <a:rPr lang="en-US" sz="2800" dirty="0" smtClean="0"/>
              <a:t>Seen with increases fibrinogen concentration.</a:t>
            </a:r>
            <a:endParaRPr lang="en-US" sz="2800" dirty="0"/>
          </a:p>
          <a:p>
            <a:r>
              <a:rPr lang="en-US" sz="2800" dirty="0"/>
              <a:t>May appear as an artifact.  How can this happen?</a:t>
            </a:r>
          </a:p>
          <a:p>
            <a:pPr lvl="1"/>
            <a:r>
              <a:rPr lang="en-US" sz="2400" dirty="0" smtClean="0"/>
              <a:t>If blood has been held too long before preparation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90114252"/>
      </p:ext>
    </p:extLst>
  </p:cSld>
  <p:clrMapOvr>
    <a:masterClrMapping/>
  </p:clrMapOvr>
</p:sld>
</file>

<file path=ppt/theme/theme1.xml><?xml version="1.0" encoding="utf-8"?>
<a:theme xmlns:a="http://schemas.openxmlformats.org/drawingml/2006/main" name="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F81B02"/>
      </a:accent1>
      <a:accent2>
        <a:srgbClr val="FC7715"/>
      </a:accent2>
      <a:accent3>
        <a:srgbClr val="AFBF41"/>
      </a:accent3>
      <a:accent4>
        <a:srgbClr val="50C49F"/>
      </a:accent4>
      <a:accent5>
        <a:srgbClr val="3B95C4"/>
      </a:accent5>
      <a:accent6>
        <a:srgbClr val="B560D4"/>
      </a:accent6>
      <a:hlink>
        <a:srgbClr val="FC5A1A"/>
      </a:hlink>
      <a:folHlink>
        <a:srgbClr val="B49E74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508F7963-D0B5-43F7-BB2C-FCE3009C08E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TM16401371[[fn=Atlas]]</Template>
  <TotalTime>4311</TotalTime>
  <Words>2073</Words>
  <Application>Microsoft Office PowerPoint</Application>
  <PresentationFormat>Widescreen</PresentationFormat>
  <Paragraphs>332</Paragraphs>
  <Slides>80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80</vt:i4>
      </vt:variant>
    </vt:vector>
  </HeadingPairs>
  <TitlesOfParts>
    <vt:vector size="85" baseType="lpstr">
      <vt:lpstr>Calibri</vt:lpstr>
      <vt:lpstr>Calibri Light</vt:lpstr>
      <vt:lpstr>Rockwell</vt:lpstr>
      <vt:lpstr>Wingdings</vt:lpstr>
      <vt:lpstr>Atlas</vt:lpstr>
      <vt:lpstr>Erythrocyte Morphology and Abnormalities</vt:lpstr>
      <vt:lpstr>Erythrocyte Morphology</vt:lpstr>
      <vt:lpstr>Erythrocyte Morphology</vt:lpstr>
      <vt:lpstr>Erythrocyte Morphology</vt:lpstr>
      <vt:lpstr>Relative sizes of RBCs</vt:lpstr>
      <vt:lpstr>Classification of Erythrocytes</vt:lpstr>
      <vt:lpstr>Arrangement on a Blood Film</vt:lpstr>
      <vt:lpstr>Rouleaux Formation</vt:lpstr>
      <vt:lpstr>Rouleaux Formation</vt:lpstr>
      <vt:lpstr>Rouleaux formation on a smear</vt:lpstr>
      <vt:lpstr>Agglutination/Auto-agglutination</vt:lpstr>
      <vt:lpstr>Agglutination/ Auto-agglutination</vt:lpstr>
      <vt:lpstr>Adding Saline to Confirm Rouleaux Formation</vt:lpstr>
      <vt:lpstr>What’s the difference???</vt:lpstr>
      <vt:lpstr>Question:  Can agglutination affect WBCs?</vt:lpstr>
      <vt:lpstr>When can WBCs agglutinate?</vt:lpstr>
      <vt:lpstr>Variation in Color</vt:lpstr>
      <vt:lpstr>So how do you calculate MCHC?</vt:lpstr>
      <vt:lpstr>Normal MCHC ranges</vt:lpstr>
      <vt:lpstr>MCHC calculation example</vt:lpstr>
      <vt:lpstr>MCHC calculation example</vt:lpstr>
      <vt:lpstr>Polychromasia</vt:lpstr>
      <vt:lpstr>Polychromasia</vt:lpstr>
      <vt:lpstr>Polychromasia</vt:lpstr>
      <vt:lpstr>Hypochromasia</vt:lpstr>
      <vt:lpstr>RBC size and what MCV means</vt:lpstr>
      <vt:lpstr>Remember anisocytosis?</vt:lpstr>
      <vt:lpstr>How do we calculate MCV?</vt:lpstr>
      <vt:lpstr>MCV calculation</vt:lpstr>
      <vt:lpstr>Hyperchromasia/Spherocytes</vt:lpstr>
      <vt:lpstr>Poikilocytosis</vt:lpstr>
      <vt:lpstr>Poikilocytosis</vt:lpstr>
      <vt:lpstr>Schistocytes</vt:lpstr>
      <vt:lpstr>Schistocytes “Fragment Cell”</vt:lpstr>
      <vt:lpstr>Acanthocytes</vt:lpstr>
      <vt:lpstr>Acanthocytes “Spur Cells”</vt:lpstr>
      <vt:lpstr>Acanthocytes</vt:lpstr>
      <vt:lpstr>Echinocytes ‘Burr Cells’</vt:lpstr>
      <vt:lpstr>Echinocytes “Burr Cells”</vt:lpstr>
      <vt:lpstr>Echinocyte formation due to fluid therapy</vt:lpstr>
      <vt:lpstr>Echinocytes</vt:lpstr>
      <vt:lpstr>Echinocytes</vt:lpstr>
      <vt:lpstr>Crenation</vt:lpstr>
      <vt:lpstr>Wait… So crenation looks like acanthocytes and echinocytes?</vt:lpstr>
      <vt:lpstr>Drepanocytes “Sickle Cells”</vt:lpstr>
      <vt:lpstr>Drepanocytes</vt:lpstr>
      <vt:lpstr>Drepanocytes</vt:lpstr>
      <vt:lpstr>What the Cell is Actually Doing</vt:lpstr>
      <vt:lpstr>Keratocytes “Helmet Cells”</vt:lpstr>
      <vt:lpstr>Keratocytes and Pre-keratocytes</vt:lpstr>
      <vt:lpstr>Anulocytes “Punched-out cells”</vt:lpstr>
      <vt:lpstr>Anulocytes</vt:lpstr>
      <vt:lpstr>Anulocytes (Punched-out cells)</vt:lpstr>
      <vt:lpstr>Dacryocyte “Teardrop cells”</vt:lpstr>
      <vt:lpstr>Dacryocytes</vt:lpstr>
      <vt:lpstr>Dacrocytes (Tear-drop cells)</vt:lpstr>
      <vt:lpstr>Codocyte (target cell)</vt:lpstr>
      <vt:lpstr>Codocytes</vt:lpstr>
      <vt:lpstr>Codocytes (Target Cells)</vt:lpstr>
      <vt:lpstr>Stomatocytes (Folded Cell)</vt:lpstr>
      <vt:lpstr>Stomatocytes</vt:lpstr>
      <vt:lpstr>Knizocytes “Barr Cells”</vt:lpstr>
      <vt:lpstr>Knizocytes</vt:lpstr>
      <vt:lpstr>Presence of Structures on/in Erythrocytes</vt:lpstr>
      <vt:lpstr>Howell-Jolly Bodies</vt:lpstr>
      <vt:lpstr>Howell-Jolly Bodies</vt:lpstr>
      <vt:lpstr>Basophilic Stippling</vt:lpstr>
      <vt:lpstr>Basophilic stippling</vt:lpstr>
      <vt:lpstr>Basophilic stippling</vt:lpstr>
      <vt:lpstr>Heinz Bodies</vt:lpstr>
      <vt:lpstr>Heinz bodies</vt:lpstr>
      <vt:lpstr>Heinz Bodies Which was stained with NMB and which was stained with DiffQuick?</vt:lpstr>
      <vt:lpstr>Reticulocytes</vt:lpstr>
      <vt:lpstr>Reticulocytes</vt:lpstr>
      <vt:lpstr>Blood Parasites that Affect RBCs</vt:lpstr>
      <vt:lpstr>Babesia spp.</vt:lpstr>
      <vt:lpstr>Babesia spp.</vt:lpstr>
      <vt:lpstr>Mycoplasma  Haemofelis</vt:lpstr>
      <vt:lpstr>Mycoplasma haemofelis</vt:lpstr>
      <vt:lpstr>Mycoplasma haemocanis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Hematology Continued</dc:title>
  <dc:creator>MRegaliaLVT@gmail.com</dc:creator>
  <cp:lastModifiedBy>Catherine Huff</cp:lastModifiedBy>
  <cp:revision>71</cp:revision>
  <cp:lastPrinted>2017-07-10T17:13:42Z</cp:lastPrinted>
  <dcterms:created xsi:type="dcterms:W3CDTF">2017-07-09T23:41:31Z</dcterms:created>
  <dcterms:modified xsi:type="dcterms:W3CDTF">2021-07-19T13:07:58Z</dcterms:modified>
</cp:coreProperties>
</file>