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3672" r:id="rId2"/>
    <p:sldMasterId id="2147483660" r:id="rId3"/>
    <p:sldMasterId id="2147483816" r:id="rId4"/>
  </p:sldMasterIdLst>
  <p:notesMasterIdLst>
    <p:notesMasterId r:id="rId55"/>
  </p:notesMasterIdLst>
  <p:sldIdLst>
    <p:sldId id="256" r:id="rId5"/>
    <p:sldId id="338" r:id="rId6"/>
    <p:sldId id="326" r:id="rId7"/>
    <p:sldId id="258" r:id="rId8"/>
    <p:sldId id="324" r:id="rId9"/>
    <p:sldId id="259" r:id="rId10"/>
    <p:sldId id="261" r:id="rId11"/>
    <p:sldId id="325" r:id="rId12"/>
    <p:sldId id="262" r:id="rId13"/>
    <p:sldId id="323" r:id="rId14"/>
    <p:sldId id="264" r:id="rId15"/>
    <p:sldId id="302" r:id="rId16"/>
    <p:sldId id="303" r:id="rId17"/>
    <p:sldId id="304" r:id="rId18"/>
    <p:sldId id="305" r:id="rId19"/>
    <p:sldId id="306" r:id="rId20"/>
    <p:sldId id="336" r:id="rId21"/>
    <p:sldId id="339" r:id="rId22"/>
    <p:sldId id="327" r:id="rId23"/>
    <p:sldId id="267" r:id="rId24"/>
    <p:sldId id="298" r:id="rId25"/>
    <p:sldId id="299" r:id="rId26"/>
    <p:sldId id="308" r:id="rId27"/>
    <p:sldId id="330" r:id="rId28"/>
    <p:sldId id="268" r:id="rId29"/>
    <p:sldId id="310" r:id="rId30"/>
    <p:sldId id="337" r:id="rId31"/>
    <p:sldId id="311" r:id="rId32"/>
    <p:sldId id="329" r:id="rId33"/>
    <p:sldId id="297" r:id="rId34"/>
    <p:sldId id="340" r:id="rId35"/>
    <p:sldId id="328" r:id="rId36"/>
    <p:sldId id="278" r:id="rId37"/>
    <p:sldId id="312" r:id="rId38"/>
    <p:sldId id="301" r:id="rId39"/>
    <p:sldId id="331" r:id="rId40"/>
    <p:sldId id="313" r:id="rId41"/>
    <p:sldId id="341" r:id="rId42"/>
    <p:sldId id="342" r:id="rId43"/>
    <p:sldId id="332" r:id="rId44"/>
    <p:sldId id="289" r:id="rId45"/>
    <p:sldId id="344" r:id="rId46"/>
    <p:sldId id="291" r:id="rId47"/>
    <p:sldId id="296" r:id="rId48"/>
    <p:sldId id="333" r:id="rId49"/>
    <p:sldId id="334" r:id="rId50"/>
    <p:sldId id="343" r:id="rId51"/>
    <p:sldId id="316" r:id="rId52"/>
    <p:sldId id="317" r:id="rId53"/>
    <p:sldId id="335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W" initials="TW" lastIdx="3" clrIdx="0"/>
  <p:cmAuthor id="1" name="beyondwordsMO" initials="MO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01" autoAdjust="0"/>
    <p:restoredTop sz="93049" autoAdjust="0"/>
  </p:normalViewPr>
  <p:slideViewPr>
    <p:cSldViewPr>
      <p:cViewPr varScale="1">
        <p:scale>
          <a:sx n="60" d="100"/>
          <a:sy n="60" d="100"/>
        </p:scale>
        <p:origin x="8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A1BAF-893F-4819-B4FA-13ADC61F36B0}" type="datetimeFigureOut">
              <a:rPr lang="en-US" smtClean="0"/>
              <a:pPr/>
              <a:t>4/27/2017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4D90F-A884-4A95-A88A-7D0B36F012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994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by Mosby, an imprint of Elsevier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4A2F-ADA7-463C-B925-0B4D421585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241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by Mosby, an imprint of Elsevier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4A2F-ADA7-463C-B925-0B4D421585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555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by Mosby, an imprint of Elsevier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4A2F-ADA7-463C-B925-0B4D421585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597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by Mosby, an imprint of Elsevier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AFE-14D6-4959-A9BE-6B5A8F5D8D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132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by Mosby, an imprint of Elsevier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AFE-14D6-4959-A9BE-6B5A8F5D8D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887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by Mosby, an imprint of Elsevier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AFE-14D6-4959-A9BE-6B5A8F5D8D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413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by Mosby, an imprint of Elsevier Inc.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AFE-14D6-4959-A9BE-6B5A8F5D8D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279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by Mosby, an imprint of Elsevier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AFE-14D6-4959-A9BE-6B5A8F5D8D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186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by Mosby, an imprint of Elsevier Inc.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AFE-14D6-4959-A9BE-6B5A8F5D8D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591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by Mosby, an imprint of Elsevier Inc.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AFE-14D6-4959-A9BE-6B5A8F5D8D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759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by Mosby, an imprint of Elsevier Inc.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AFE-14D6-4959-A9BE-6B5A8F5D8D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501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by Mosby, an imprint of Elsevier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4A2F-ADA7-463C-B925-0B4D421585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258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by Mosby, an imprint of Elsevier Inc.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AFE-14D6-4959-A9BE-6B5A8F5D8D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670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by Mosby, an imprint of Elsevier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AFE-14D6-4959-A9BE-6B5A8F5D8D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952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by Mosby, an imprint of Elsevier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AFE-14D6-4959-A9BE-6B5A8F5D8D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2919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by Mosby, an imprint of Elsevier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4A2F-ADA7-463C-B925-0B4D421585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2418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by Mosby, an imprint of Elsevier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4A2F-ADA7-463C-B925-0B4D421585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258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by Mosby, an imprint of Elsevier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4A2F-ADA7-463C-B925-0B4D421585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6123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by Mosby, an imprint of Elsevier Inc.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4A2F-ADA7-463C-B925-0B4D421585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4540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by Mosby, an imprint of Elsevier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4A2F-ADA7-463C-B925-0B4D421585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8413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by Mosby, an imprint of Elsevier Inc.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4A2F-ADA7-463C-B925-0B4D421585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6013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by Mosby, an imprint of Elsevier Inc.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4A2F-ADA7-463C-B925-0B4D421585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641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by Mosby, an imprint of Elsevier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4A2F-ADA7-463C-B925-0B4D421585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6123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by Mosby, an imprint of Elsevier Inc.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4A2F-ADA7-463C-B925-0B4D421585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9147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by Mosby, an imprint of Elsevier Inc.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4A2F-ADA7-463C-B925-0B4D421585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7286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by Mosby, an imprint of Elsevier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4A2F-ADA7-463C-B925-0B4D421585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555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by Mosby, an imprint of Elsevier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4A2F-ADA7-463C-B925-0B4D421585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5976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2/10/2014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Copyright © 2015 by Mosby, an imprint of Elsevier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FC44A2F-ADA7-463C-B925-0B4D421585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962284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by Mosby, an imprint of Elsevier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4A2F-ADA7-463C-B925-0B4D421585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8352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2/10/2014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© 2015 by Mosby, an imprint of Elsevier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FC44A2F-ADA7-463C-B925-0B4D421585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545198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by Mosby, an imprint of Elsevier Inc.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4A2F-ADA7-463C-B925-0B4D421585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03482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by Mosby, an imprint of Elsevier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4A2F-ADA7-463C-B925-0B4D421585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68352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by Mosby, an imprint of Elsevier Inc.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4A2F-ADA7-463C-B925-0B4D421585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969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by Mosby, an imprint of Elsevier Inc.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4A2F-ADA7-463C-B925-0B4D421585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4540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by Mosby, an imprint of Elsevier Inc.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4A2F-ADA7-463C-B925-0B4D421585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5874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r>
              <a:rPr lang="en-US" smtClean="0"/>
              <a:t>2/10/2014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r>
              <a:rPr lang="en-US" smtClean="0"/>
              <a:t>Copyright © 2015 by Mosby, an imprint of Elsevier Inc.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4FC44A2F-ADA7-463C-B925-0B4D421585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557759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r>
              <a:rPr lang="en-US" smtClean="0"/>
              <a:t>2/10/2014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r>
              <a:rPr lang="en-US" smtClean="0"/>
              <a:t>Copyright © 2015 by Mosby, an imprint of Elsevier Inc.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4FC44A2F-ADA7-463C-B925-0B4D421585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303195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by Mosby, an imprint of Elsevier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4A2F-ADA7-463C-B925-0B4D421585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884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by Mosby, an imprint of Elsevier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4A2F-ADA7-463C-B925-0B4D421585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649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by Mosby, an imprint of Elsevier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4A2F-ADA7-463C-B925-0B4D421585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841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by Mosby, an imprint of Elsevier Inc.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4A2F-ADA7-463C-B925-0B4D421585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601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by Mosby, an imprint of Elsevier Inc.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4A2F-ADA7-463C-B925-0B4D421585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641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by Mosby, an imprint of Elsevier Inc.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4A2F-ADA7-463C-B925-0B4D421585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914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by Mosby, an imprint of Elsevier Inc.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4A2F-ADA7-463C-B925-0B4D421585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728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2/10/2014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2015 by Mosby, an imprint of Elsevier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44A2F-ADA7-463C-B925-0B4D421585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62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2/10/2014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2015 by Mosby, an imprint of Elsevier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67AFE-14D6-4959-A9BE-6B5A8F5D8D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20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2/10/2014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2015 by Mosby, an imprint of Elsevier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44A2F-ADA7-463C-B925-0B4D421585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62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2/10/2014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Copyright © 2015 by Mosby, an imprint of Elsevier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FC44A2F-ADA7-463C-B925-0B4D421585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27722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94">
          <p15:clr>
            <a:srgbClr val="F26B43"/>
          </p15:clr>
        </p15:guide>
        <p15:guide id="4" pos="5400">
          <p15:clr>
            <a:srgbClr val="F26B43"/>
          </p15:clr>
        </p15:guide>
        <p15:guide id="5" orient="horz" pos="4008">
          <p15:clr>
            <a:srgbClr val="F26B43"/>
          </p15:clr>
        </p15:guide>
        <p15:guide id="6" orient="horz" pos="1440">
          <p15:clr>
            <a:srgbClr val="F26B43"/>
          </p15:clr>
        </p15:guide>
        <p15:guide id="7" orient="horz" pos="3720">
          <p15:clr>
            <a:srgbClr val="F26B43"/>
          </p15:clr>
        </p15:guide>
        <p15:guide id="8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Nematodes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2385"/>
            <a:ext cx="8597355" cy="6203323"/>
          </a:xfrm>
        </p:spPr>
      </p:pic>
    </p:spTree>
    <p:extLst>
      <p:ext uri="{BB962C8B-B14F-4D97-AF65-F5344CB8AC3E}">
        <p14:creationId xmlns:p14="http://schemas.microsoft.com/office/powerpoint/2010/main" val="1983663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Ascaroidea</a:t>
            </a:r>
            <a:r>
              <a:rPr lang="en-US" dirty="0" smtClean="0"/>
              <a:t> (AKA: Roundworms)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Ascarids of dogs and cats</a:t>
            </a:r>
          </a:p>
          <a:p>
            <a:pPr lvl="1"/>
            <a:r>
              <a:rPr lang="en-US" b="1" i="1" dirty="0" smtClean="0"/>
              <a:t>Toxocara canis, T. cati,</a:t>
            </a:r>
            <a:r>
              <a:rPr lang="en-US" b="1" dirty="0" smtClean="0"/>
              <a:t> </a:t>
            </a:r>
            <a:r>
              <a:rPr lang="en-US" b="1" i="1" dirty="0" smtClean="0"/>
              <a:t>and T. leonina </a:t>
            </a:r>
          </a:p>
          <a:p>
            <a:pPr lvl="1"/>
            <a:r>
              <a:rPr lang="en-US" dirty="0" smtClean="0"/>
              <a:t>Found in the </a:t>
            </a:r>
            <a:r>
              <a:rPr lang="en-US" b="1" dirty="0" smtClean="0"/>
              <a:t>intestinal tract </a:t>
            </a:r>
            <a:r>
              <a:rPr lang="en-US" dirty="0" smtClean="0"/>
              <a:t>of </a:t>
            </a:r>
            <a:r>
              <a:rPr lang="en-US" b="1" dirty="0" smtClean="0"/>
              <a:t>dogs</a:t>
            </a:r>
            <a:r>
              <a:rPr lang="en-US" dirty="0" smtClean="0"/>
              <a:t> and </a:t>
            </a:r>
            <a:r>
              <a:rPr lang="en-US" b="1" dirty="0" smtClean="0"/>
              <a:t>cats</a:t>
            </a:r>
            <a:r>
              <a:rPr lang="en-US" dirty="0" smtClean="0"/>
              <a:t> around the world</a:t>
            </a:r>
          </a:p>
          <a:p>
            <a:pPr lvl="1"/>
            <a:r>
              <a:rPr lang="en-US" dirty="0" err="1" smtClean="0"/>
              <a:t>Toxocara</a:t>
            </a:r>
            <a:r>
              <a:rPr lang="en-US" dirty="0" smtClean="0"/>
              <a:t> sp. common name is </a:t>
            </a:r>
            <a:r>
              <a:rPr lang="en-US" b="1" u="sng" dirty="0" smtClean="0">
                <a:solidFill>
                  <a:srgbClr val="FF0000"/>
                </a:solidFill>
              </a:rPr>
              <a:t>Roundworm</a:t>
            </a:r>
          </a:p>
          <a:p>
            <a:pPr lvl="1"/>
            <a:r>
              <a:rPr lang="en-US" dirty="0" smtClean="0"/>
              <a:t>All puppies and kittens should be examined for large robust nematodes	</a:t>
            </a:r>
          </a:p>
          <a:p>
            <a:pPr lvl="1"/>
            <a:r>
              <a:rPr lang="en-US" dirty="0" smtClean="0"/>
              <a:t>Adult ascarids – 3 to 18 cm in length</a:t>
            </a:r>
          </a:p>
          <a:p>
            <a:pPr lvl="1"/>
            <a:r>
              <a:rPr lang="en-US" dirty="0" smtClean="0"/>
              <a:t>Prepatent period for </a:t>
            </a:r>
            <a:r>
              <a:rPr lang="en-US" i="1" dirty="0" smtClean="0"/>
              <a:t>T. canis </a:t>
            </a:r>
            <a:r>
              <a:rPr lang="en-US" dirty="0" smtClean="0"/>
              <a:t>– 21 to 35 days; </a:t>
            </a:r>
            <a:r>
              <a:rPr lang="en-US" i="1" dirty="0" smtClean="0"/>
              <a:t>T. leonina </a:t>
            </a:r>
            <a:r>
              <a:rPr lang="en-US" dirty="0" smtClean="0"/>
              <a:t>is 74 days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Roundworms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Methods of transmission:</a:t>
            </a:r>
            <a:r>
              <a:rPr lang="en-US" dirty="0"/>
              <a:t>	</a:t>
            </a:r>
          </a:p>
          <a:p>
            <a:r>
              <a:rPr lang="en-US" dirty="0"/>
              <a:t>Direct (fecal/oral)</a:t>
            </a:r>
          </a:p>
          <a:p>
            <a:r>
              <a:rPr lang="en-US" dirty="0" err="1"/>
              <a:t>Transplacental</a:t>
            </a:r>
            <a:endParaRPr lang="en-US" dirty="0"/>
          </a:p>
          <a:p>
            <a:r>
              <a:rPr lang="en-US" dirty="0" err="1"/>
              <a:t>Transmammary</a:t>
            </a:r>
            <a:endParaRPr lang="en-US" dirty="0"/>
          </a:p>
          <a:p>
            <a:r>
              <a:rPr lang="en-US" dirty="0"/>
              <a:t>Predation of foreign </a:t>
            </a:r>
            <a:r>
              <a:rPr lang="en-US" dirty="0" smtClean="0"/>
              <a:t>hosts</a:t>
            </a:r>
          </a:p>
          <a:p>
            <a:r>
              <a:rPr lang="en-US" dirty="0" smtClean="0"/>
              <a:t>ZOONOTIC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33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169"/>
            <a:ext cx="8305800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Roundworm Patterns of Migration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Tracheal </a:t>
            </a:r>
            <a:r>
              <a:rPr lang="en-US" b="1" dirty="0"/>
              <a:t>Migration Route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Dog consumes </a:t>
            </a:r>
            <a:r>
              <a:rPr lang="en-US" b="1" dirty="0"/>
              <a:t>2nd</a:t>
            </a:r>
            <a:r>
              <a:rPr lang="en-US" dirty="0"/>
              <a:t> stage larvae (The eggs of </a:t>
            </a:r>
            <a:r>
              <a:rPr lang="en-US" dirty="0" err="1"/>
              <a:t>Toxocara</a:t>
            </a:r>
            <a:r>
              <a:rPr lang="en-US" dirty="0"/>
              <a:t> spp. can survive on the soil for several years.  (</a:t>
            </a:r>
            <a:r>
              <a:rPr lang="en-US" b="1" dirty="0"/>
              <a:t>Fresh feces are NOT infective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Larvae penetrates the stomach and enters the hepatic portal circulation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Larvae migrates through the liver tissue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Larvae enters the vena cava and goes to the lungs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Larvae will migrate up the trachea and are swallowed into the esophagus.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Molts to 3rd stage in stomach and matures in small intestine, copulates and produces eggs.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630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129" y="23446"/>
            <a:ext cx="7633742" cy="1492132"/>
          </a:xfrm>
        </p:spPr>
        <p:txBody>
          <a:bodyPr>
            <a:normAutofit/>
          </a:bodyPr>
          <a:lstStyle/>
          <a:p>
            <a:r>
              <a:rPr lang="en-US" dirty="0"/>
              <a:t>Roundworm Patterns of </a:t>
            </a:r>
            <a:r>
              <a:rPr lang="en-US" dirty="0" smtClean="0"/>
              <a:t>Migration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76962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Somatic Migration Route 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Dog </a:t>
            </a:r>
            <a:r>
              <a:rPr lang="en-US" dirty="0"/>
              <a:t>consumes </a:t>
            </a:r>
            <a:r>
              <a:rPr lang="en-US" b="1" dirty="0"/>
              <a:t>2nd stage larvae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Larvae penetrates the stomach and enters the hepatic portal circulation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Larvae migrates through the liver tissue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Larvae enters </a:t>
            </a:r>
            <a:r>
              <a:rPr lang="en-US" dirty="0"/>
              <a:t>the vena cava and goes to the lungs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Larvae will travel to assorted sites (muscles, kidneys, mammary glands, etc.) and encyst as a 2nd stage larvae.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653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Toxocara</a:t>
            </a:r>
            <a:r>
              <a:rPr lang="en-US" dirty="0"/>
              <a:t> sp. Clinical Signs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940169"/>
            <a:ext cx="7620000" cy="4953000"/>
          </a:xfrm>
        </p:spPr>
        <p:txBody>
          <a:bodyPr>
            <a:normAutofit/>
          </a:bodyPr>
          <a:lstStyle/>
          <a:p>
            <a:r>
              <a:rPr lang="en-US" dirty="0"/>
              <a:t>Heavy infections can produce abdominal cramps and distention, and obstruction of the intestinal tract.</a:t>
            </a:r>
          </a:p>
          <a:p>
            <a:r>
              <a:rPr lang="en-US" dirty="0"/>
              <a:t>Pulmonary edema, coughing, nasal discharge, and increased respiratory rates may also be seen.</a:t>
            </a:r>
          </a:p>
          <a:p>
            <a:r>
              <a:rPr lang="en-US" dirty="0"/>
              <a:t>Vomiting, diarrhea, emaciation, dull hair coat and restlessness are also often seen.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425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Toxocara</a:t>
            </a:r>
            <a:r>
              <a:rPr lang="en-US" dirty="0"/>
              <a:t> Zoonosis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Toxocara</a:t>
            </a:r>
            <a:r>
              <a:rPr lang="en-US" b="1" dirty="0"/>
              <a:t> larvae can cause:</a:t>
            </a:r>
          </a:p>
          <a:p>
            <a:r>
              <a:rPr lang="en-US" dirty="0"/>
              <a:t>Visceral larval </a:t>
            </a:r>
            <a:r>
              <a:rPr lang="en-US" dirty="0" err="1" smtClean="0"/>
              <a:t>migrans</a:t>
            </a:r>
            <a:r>
              <a:rPr lang="en-US" dirty="0" smtClean="0"/>
              <a:t> (VLM)</a:t>
            </a:r>
            <a:endParaRPr lang="en-US" dirty="0"/>
          </a:p>
          <a:p>
            <a:r>
              <a:rPr lang="en-US" dirty="0"/>
              <a:t>Ocular larval </a:t>
            </a:r>
            <a:r>
              <a:rPr lang="en-US" dirty="0" err="1" smtClean="0"/>
              <a:t>migrans</a:t>
            </a:r>
            <a:r>
              <a:rPr lang="en-US" dirty="0" smtClean="0"/>
              <a:t> (OLM)</a:t>
            </a:r>
            <a:endParaRPr lang="en-US" dirty="0"/>
          </a:p>
          <a:p>
            <a:r>
              <a:rPr lang="en-US" dirty="0"/>
              <a:t>Neural larval </a:t>
            </a:r>
            <a:r>
              <a:rPr lang="en-US" dirty="0" err="1"/>
              <a:t>migrans</a:t>
            </a:r>
            <a:r>
              <a:rPr lang="en-US" dirty="0"/>
              <a:t> (</a:t>
            </a:r>
            <a:r>
              <a:rPr lang="en-US" dirty="0" err="1"/>
              <a:t>Baylisascaris</a:t>
            </a:r>
            <a:r>
              <a:rPr lang="en-US" dirty="0"/>
              <a:t> </a:t>
            </a:r>
            <a:r>
              <a:rPr lang="en-US" dirty="0" err="1"/>
              <a:t>procyonis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460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Roundworm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vet can provide a quality </a:t>
            </a:r>
            <a:r>
              <a:rPr lang="en-US" dirty="0" err="1"/>
              <a:t>dewormer</a:t>
            </a:r>
            <a:r>
              <a:rPr lang="en-US" dirty="0"/>
              <a:t> that will safely and effectively get rid of the worms.</a:t>
            </a:r>
          </a:p>
          <a:p>
            <a:r>
              <a:rPr lang="en-US" dirty="0"/>
              <a:t>Your vet can provide a monthly heartworm medication for your dog that will also include ingredients to prevent and control roundworms on a continuing basis.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4A2F-ADA7-463C-B925-0B4D421585A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775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HOOKWORMS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51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Hookworm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772" y="1458935"/>
            <a:ext cx="5715714" cy="491674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4A2F-ADA7-463C-B925-0B4D421585A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077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ROUNDWORMS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74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Strongyloides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Small intestine nematode</a:t>
            </a:r>
          </a:p>
          <a:p>
            <a:pPr lvl="1">
              <a:spcBef>
                <a:spcPts val="0"/>
              </a:spcBef>
            </a:pPr>
            <a:r>
              <a:rPr lang="en-US" sz="2600" i="1" dirty="0" smtClean="0"/>
              <a:t>Ancylostoma caninum </a:t>
            </a:r>
            <a:r>
              <a:rPr lang="en-US" sz="2600" dirty="0" smtClean="0"/>
              <a:t>– canine hookworm</a:t>
            </a:r>
          </a:p>
          <a:p>
            <a:pPr lvl="1">
              <a:spcBef>
                <a:spcPts val="0"/>
              </a:spcBef>
            </a:pPr>
            <a:r>
              <a:rPr lang="en-US" sz="2600" i="1" dirty="0" smtClean="0"/>
              <a:t>Ancylostoma tubaeforme </a:t>
            </a:r>
            <a:r>
              <a:rPr lang="en-US" sz="2600" dirty="0" smtClean="0"/>
              <a:t>– feline hookworm</a:t>
            </a:r>
          </a:p>
          <a:p>
            <a:pPr lvl="1">
              <a:spcBef>
                <a:spcPts val="0"/>
              </a:spcBef>
            </a:pPr>
            <a:r>
              <a:rPr lang="en-US" sz="2600" i="1" dirty="0" smtClean="0"/>
              <a:t>Ancylostoma braziliense </a:t>
            </a:r>
            <a:r>
              <a:rPr lang="en-US" sz="2600" dirty="0" smtClean="0"/>
              <a:t>– canine and feline hookworm</a:t>
            </a:r>
          </a:p>
          <a:p>
            <a:pPr lvl="1">
              <a:spcBef>
                <a:spcPts val="0"/>
              </a:spcBef>
            </a:pPr>
            <a:r>
              <a:rPr lang="en-US" sz="2600" i="1" dirty="0" smtClean="0"/>
              <a:t>Uncinaria stenocephala </a:t>
            </a:r>
            <a:r>
              <a:rPr lang="en-US" sz="2600" dirty="0" smtClean="0"/>
              <a:t>– northern canine hookworm </a:t>
            </a:r>
          </a:p>
          <a:p>
            <a:pPr>
              <a:spcBef>
                <a:spcPts val="0"/>
              </a:spcBef>
            </a:pPr>
            <a:r>
              <a:rPr lang="en-US" sz="3000" dirty="0" smtClean="0"/>
              <a:t>Hookworms are found throughout the world and are common in tropical and subtropical areas of North America</a:t>
            </a:r>
          </a:p>
          <a:p>
            <a:pPr>
              <a:spcBef>
                <a:spcPts val="0"/>
              </a:spcBef>
            </a:pPr>
            <a:r>
              <a:rPr lang="en-US" sz="3000" dirty="0" smtClean="0"/>
              <a:t>Produce </a:t>
            </a:r>
            <a:r>
              <a:rPr lang="en-US" sz="3000" b="1" dirty="0" smtClean="0"/>
              <a:t>severe anemia </a:t>
            </a:r>
            <a:r>
              <a:rPr lang="en-US" sz="3000" dirty="0" smtClean="0"/>
              <a:t>in puppies and kittens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Hookworm Life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Live in the small intestine</a:t>
            </a:r>
          </a:p>
          <a:p>
            <a:r>
              <a:rPr lang="en-US" dirty="0"/>
              <a:t>Feeds on the mucosa blood </a:t>
            </a:r>
          </a:p>
          <a:p>
            <a:pPr marL="0" indent="0">
              <a:buNone/>
            </a:pPr>
            <a:r>
              <a:rPr lang="en-US" b="1" dirty="0"/>
              <a:t>Methods of transmission:</a:t>
            </a:r>
          </a:p>
          <a:p>
            <a:r>
              <a:rPr lang="en-US" dirty="0"/>
              <a:t>Skin penetration</a:t>
            </a:r>
          </a:p>
          <a:p>
            <a:r>
              <a:rPr lang="en-US" dirty="0"/>
              <a:t>Direct (fecal/oral)</a:t>
            </a:r>
          </a:p>
          <a:p>
            <a:r>
              <a:rPr lang="en-US" dirty="0" err="1"/>
              <a:t>Transplacental</a:t>
            </a:r>
            <a:endParaRPr lang="en-US" dirty="0"/>
          </a:p>
          <a:p>
            <a:r>
              <a:rPr lang="en-US" dirty="0" err="1"/>
              <a:t>Transmammary</a:t>
            </a:r>
            <a:endParaRPr lang="en-US" dirty="0"/>
          </a:p>
          <a:p>
            <a:r>
              <a:rPr lang="en-US" dirty="0"/>
              <a:t>Predation of foreign hosts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055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Hookworm Life Cycle cont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92102"/>
            <a:ext cx="7810500" cy="4965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Tracheal Migration Route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Dog consumes </a:t>
            </a:r>
            <a:r>
              <a:rPr lang="en-US" b="1" dirty="0"/>
              <a:t>3rd stage larvae </a:t>
            </a:r>
            <a:r>
              <a:rPr lang="en-US" dirty="0"/>
              <a:t>OR the </a:t>
            </a:r>
            <a:r>
              <a:rPr lang="en-US" b="1" dirty="0"/>
              <a:t>3rd stage larvae penetrates the skin of the animal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Larvae penetrates the stomach and enters the hepatic portal circulation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Larvae migrates through the liver tissue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Larvae enters the vena cava and goes to the lungs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Larvae will migrate up the trachea and are swallowed into the esophagus.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Matures to adult in the small intestine, copulates and produces eggs.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274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Hookworm Life Cycle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24" y="2057400"/>
            <a:ext cx="7541976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Somatic Migration </a:t>
            </a:r>
            <a:r>
              <a:rPr lang="en-US" b="1" dirty="0" smtClean="0"/>
              <a:t>Route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Dog consumes </a:t>
            </a:r>
            <a:r>
              <a:rPr lang="en-US" b="1" dirty="0"/>
              <a:t>3rd stage larvae </a:t>
            </a:r>
            <a:r>
              <a:rPr lang="en-US" dirty="0"/>
              <a:t>OR </a:t>
            </a:r>
            <a:r>
              <a:rPr lang="en-US" b="1" dirty="0"/>
              <a:t>3rd stage larvae penetrates the skin of the animal.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Larvae penetrates the stomach and enters the hepatic portal circulation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Larvae migrates through the liver tissue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Larvae enters the vena cava and goes to the lungs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Larvae will travel to assorted sites (muscles, kidneys, mammary glands, etc.) and encyst as a 3rd stage larvae.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468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1693"/>
            <a:ext cx="8315422" cy="5815694"/>
          </a:xfrm>
        </p:spPr>
      </p:pic>
    </p:spTree>
    <p:extLst>
      <p:ext uri="{BB962C8B-B14F-4D97-AF65-F5344CB8AC3E}">
        <p14:creationId xmlns:p14="http://schemas.microsoft.com/office/powerpoint/2010/main" val="36483449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Strongyloides</a:t>
            </a:r>
            <a:r>
              <a:rPr lang="en-US" dirty="0" smtClean="0"/>
              <a:t>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Eggs are oval or ellipsoid with thin walls </a:t>
            </a:r>
          </a:p>
          <a:p>
            <a:r>
              <a:rPr lang="en-US" dirty="0" smtClean="0"/>
              <a:t>Eggs larvate rapidly in the external environment </a:t>
            </a:r>
          </a:p>
          <a:p>
            <a:r>
              <a:rPr lang="en-US" b="1" dirty="0" smtClean="0"/>
              <a:t>Fresh feces </a:t>
            </a:r>
            <a:r>
              <a:rPr lang="en-US" dirty="0" smtClean="0"/>
              <a:t>needed for diagnosis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Standard fecal </a:t>
            </a:r>
            <a:r>
              <a:rPr lang="en-US" b="1" dirty="0" smtClean="0">
                <a:solidFill>
                  <a:srgbClr val="FF0000"/>
                </a:solidFill>
              </a:rPr>
              <a:t>flotation can detect their presence 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Ancylostoma</a:t>
            </a:r>
            <a:r>
              <a:rPr lang="en-US" dirty="0"/>
              <a:t> Clinical Signs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874516"/>
            <a:ext cx="7519442" cy="4831083"/>
          </a:xfrm>
        </p:spPr>
        <p:txBody>
          <a:bodyPr/>
          <a:lstStyle/>
          <a:p>
            <a:r>
              <a:rPr lang="en-US" dirty="0"/>
              <a:t>Major signs are associated with blood loss and GI irritation.</a:t>
            </a:r>
          </a:p>
          <a:p>
            <a:r>
              <a:rPr lang="en-US" dirty="0"/>
              <a:t>Weakness, anemia, diarrhea, bloody or tarry stools, anorexia, depression, and death may also occur.</a:t>
            </a:r>
          </a:p>
          <a:p>
            <a:r>
              <a:rPr lang="en-US" dirty="0"/>
              <a:t>Larvae may wander into other organs causing secondary signs of hepatitis and pneumonia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3573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758" y="152400"/>
            <a:ext cx="7633742" cy="1492132"/>
          </a:xfrm>
        </p:spPr>
        <p:txBody>
          <a:bodyPr/>
          <a:lstStyle/>
          <a:p>
            <a:r>
              <a:rPr lang="en-US" dirty="0" smtClean="0"/>
              <a:t>Hookworm Treatment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4A2F-ADA7-463C-B925-0B4D421585A3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8200" y="1324689"/>
            <a:ext cx="7734300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There are several effective drugs, called </a:t>
            </a:r>
            <a:r>
              <a:rPr kumimoji="0" lang="en-US" alt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anthelmintics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which will eliminate hookworms.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Most are given orally and have few side effects. However, these drugs only kill the </a:t>
            </a:r>
            <a:r>
              <a:rPr kumimoji="0" lang="en-US" altLang="en-US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adult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hookworms.</a:t>
            </a:r>
            <a:r>
              <a:rPr kumimoji="0" lang="en-US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 i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 is necessary to treat an infected dog again in about two to four weeks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Therefore, it is necessary to treat an infected dog again in about two to four weeks to kill any newly formed adult worms that were larvae at the time of the first treatment.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 rare cases, a blood transfusion may be necessary in dogs with severe anemia.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Since the dog's environment can be infested with hookworm eggs and larvae, it is critical that you remove any feces from your yard promptly.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 gloves to place the feces in plastic bags and discard in your trashcan.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There are currently no approved available products to eliminate hookworm larvae from your yard.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best prevention is to remove feces from your yard daily and have your pets on a monthly heartworm preventive that also protects against hookworm infection.</a:t>
            </a:r>
          </a:p>
        </p:txBody>
      </p:sp>
    </p:spTree>
    <p:extLst>
      <p:ext uri="{BB962C8B-B14F-4D97-AF65-F5344CB8AC3E}">
        <p14:creationId xmlns:p14="http://schemas.microsoft.com/office/powerpoint/2010/main" val="24360327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Ancylostoma</a:t>
            </a:r>
            <a:r>
              <a:rPr lang="en-US" dirty="0"/>
              <a:t> </a:t>
            </a:r>
            <a:r>
              <a:rPr lang="en-US" dirty="0" smtClean="0"/>
              <a:t>Zoonosis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447800"/>
            <a:ext cx="8458200" cy="46783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Infective larvae can penetrate the skin causing cutaneous larval </a:t>
            </a:r>
            <a:r>
              <a:rPr lang="en-US" dirty="0" err="1"/>
              <a:t>migrans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629" y="2234880"/>
            <a:ext cx="63500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005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Ocular </a:t>
            </a:r>
            <a:r>
              <a:rPr lang="en-US" dirty="0" err="1" smtClean="0"/>
              <a:t>Migrans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8" y="2057400"/>
            <a:ext cx="8991871" cy="3581400"/>
          </a:xfrm>
        </p:spPr>
      </p:pic>
    </p:spTree>
    <p:extLst>
      <p:ext uri="{BB962C8B-B14F-4D97-AF65-F5344CB8AC3E}">
        <p14:creationId xmlns:p14="http://schemas.microsoft.com/office/powerpoint/2010/main" val="1671984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Roundworms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886240"/>
            <a:ext cx="4588669" cy="397533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4A2F-ADA7-463C-B925-0B4D421585A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0713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Roundworm vs. Hookworm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44000" cy="427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2955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Whipworms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774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Whipworm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60" y="1295400"/>
            <a:ext cx="5103937" cy="5261791"/>
          </a:xfrm>
        </p:spPr>
      </p:pic>
    </p:spTree>
    <p:extLst>
      <p:ext uri="{BB962C8B-B14F-4D97-AF65-F5344CB8AC3E}">
        <p14:creationId xmlns:p14="http://schemas.microsoft.com/office/powerpoint/2010/main" val="33849149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Trichuroidea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000" dirty="0" smtClean="0"/>
              <a:t>Found in the </a:t>
            </a:r>
            <a:r>
              <a:rPr lang="en-US" sz="3000" b="1" dirty="0" smtClean="0"/>
              <a:t>cecum and colon </a:t>
            </a:r>
          </a:p>
          <a:p>
            <a:r>
              <a:rPr lang="en-US" sz="3000" b="1" dirty="0" smtClean="0"/>
              <a:t>Canine whipworm </a:t>
            </a:r>
            <a:r>
              <a:rPr lang="en-US" sz="3000" dirty="0" smtClean="0"/>
              <a:t>- </a:t>
            </a:r>
            <a:r>
              <a:rPr lang="en-US" sz="3000" i="1" dirty="0" smtClean="0">
                <a:solidFill>
                  <a:srgbClr val="FF0000"/>
                </a:solidFill>
              </a:rPr>
              <a:t>Trichuris vulpis </a:t>
            </a:r>
          </a:p>
          <a:p>
            <a:pPr lvl="2"/>
            <a:r>
              <a:rPr lang="en-US" sz="2600" dirty="0" smtClean="0"/>
              <a:t>Common</a:t>
            </a:r>
            <a:r>
              <a:rPr lang="en-US" dirty="0" smtClean="0"/>
              <a:t> </a:t>
            </a:r>
          </a:p>
          <a:p>
            <a:r>
              <a:rPr lang="en-US" sz="3000" dirty="0" smtClean="0"/>
              <a:t>Feline whipworm – </a:t>
            </a:r>
            <a:r>
              <a:rPr lang="en-US" sz="3000" i="1" dirty="0" smtClean="0"/>
              <a:t>T. campanula </a:t>
            </a:r>
            <a:r>
              <a:rPr lang="en-US" sz="3000" dirty="0" smtClean="0"/>
              <a:t>and </a:t>
            </a:r>
            <a:r>
              <a:rPr lang="en-US" sz="3000" i="1" dirty="0" smtClean="0"/>
              <a:t>T. serrata</a:t>
            </a:r>
          </a:p>
          <a:p>
            <a:pPr lvl="2"/>
            <a:r>
              <a:rPr lang="en-US" sz="2600" dirty="0" smtClean="0"/>
              <a:t>Rare in North America and diagnosed sporadically around the world</a:t>
            </a:r>
          </a:p>
          <a:p>
            <a:r>
              <a:rPr lang="en-US" sz="3000" dirty="0" smtClean="0"/>
              <a:t>Adults have a thin, a thick caudal end that is whiplike</a:t>
            </a:r>
          </a:p>
          <a:p>
            <a:r>
              <a:rPr lang="en-US" sz="3000" dirty="0" smtClean="0"/>
              <a:t>Eggs – thick, yellow-brown symmetrical shell with </a:t>
            </a:r>
            <a:r>
              <a:rPr lang="en-US" sz="3000" b="1" dirty="0" smtClean="0"/>
              <a:t>polar plugs “Operculum” at both ends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Trichuroidea</a:t>
            </a:r>
            <a:r>
              <a:rPr lang="en-US" dirty="0" smtClean="0"/>
              <a:t>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371600"/>
            <a:ext cx="7277100" cy="5029200"/>
          </a:xfrm>
        </p:spPr>
        <p:txBody>
          <a:bodyPr>
            <a:normAutofit/>
          </a:bodyPr>
          <a:lstStyle/>
          <a:p>
            <a:r>
              <a:rPr lang="en-US" dirty="0"/>
              <a:t>Common in young and adult dogs (not often seen in very young </a:t>
            </a:r>
            <a:r>
              <a:rPr lang="en-US" dirty="0" smtClean="0"/>
              <a:t>(</a:t>
            </a:r>
            <a:r>
              <a:rPr lang="en-US" dirty="0" err="1" smtClean="0"/>
              <a:t>prepatent</a:t>
            </a:r>
            <a:r>
              <a:rPr lang="en-US" dirty="0" smtClean="0"/>
              <a:t> </a:t>
            </a:r>
            <a:r>
              <a:rPr lang="en-US" dirty="0"/>
              <a:t>period of 70-90 </a:t>
            </a:r>
            <a:r>
              <a:rPr lang="en-US" dirty="0" smtClean="0"/>
              <a:t>days).</a:t>
            </a:r>
            <a:endParaRPr lang="en-US" dirty="0"/>
          </a:p>
          <a:p>
            <a:r>
              <a:rPr lang="en-US" dirty="0"/>
              <a:t>Rare in cats</a:t>
            </a:r>
          </a:p>
          <a:p>
            <a:r>
              <a:rPr lang="en-US" dirty="0"/>
              <a:t>Can live in the environment for years</a:t>
            </a:r>
          </a:p>
          <a:p>
            <a:r>
              <a:rPr lang="en-US" dirty="0"/>
              <a:t>Live in cecum and large intestine of the host</a:t>
            </a:r>
          </a:p>
          <a:p>
            <a:r>
              <a:rPr lang="en-US" dirty="0"/>
              <a:t>Blood suckers</a:t>
            </a:r>
          </a:p>
          <a:p>
            <a:pPr marL="0" indent="0">
              <a:buNone/>
            </a:pPr>
            <a:r>
              <a:rPr lang="en-US" b="1" dirty="0"/>
              <a:t>Method of transmission:</a:t>
            </a:r>
          </a:p>
          <a:p>
            <a:r>
              <a:rPr lang="en-US" dirty="0"/>
              <a:t>Primarily fecal/oral (direct)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3039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Whipworm Life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Eggs are passed in the stool and the larva goes through two molts within the egg (</a:t>
            </a:r>
            <a:r>
              <a:rPr lang="en-US" b="1" dirty="0"/>
              <a:t>2nd stage is infective</a:t>
            </a:r>
            <a:r>
              <a:rPr lang="en-US" dirty="0"/>
              <a:t>).</a:t>
            </a:r>
          </a:p>
          <a:p>
            <a:r>
              <a:rPr lang="en-US" dirty="0"/>
              <a:t>2. Infective eggs are ingested by host and hatch in small intestine.</a:t>
            </a:r>
          </a:p>
          <a:p>
            <a:r>
              <a:rPr lang="en-US" dirty="0"/>
              <a:t>3. Larvae migrate to the </a:t>
            </a:r>
            <a:r>
              <a:rPr lang="en-US" b="1" dirty="0"/>
              <a:t>cecum</a:t>
            </a:r>
            <a:r>
              <a:rPr lang="en-US" dirty="0"/>
              <a:t> and </a:t>
            </a:r>
            <a:r>
              <a:rPr lang="en-US" b="1" dirty="0"/>
              <a:t>large</a:t>
            </a:r>
            <a:r>
              <a:rPr lang="en-US" dirty="0"/>
              <a:t> </a:t>
            </a:r>
            <a:r>
              <a:rPr lang="en-US" b="1" dirty="0"/>
              <a:t>intestine</a:t>
            </a:r>
            <a:r>
              <a:rPr lang="en-US" dirty="0"/>
              <a:t> where they mature, copulate and lay eggs.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9874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2400"/>
            <a:ext cx="6999916" cy="6239807"/>
          </a:xfrm>
        </p:spPr>
      </p:pic>
    </p:spTree>
    <p:extLst>
      <p:ext uri="{BB962C8B-B14F-4D97-AF65-F5344CB8AC3E}">
        <p14:creationId xmlns:p14="http://schemas.microsoft.com/office/powerpoint/2010/main" val="14282243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Clinical </a:t>
            </a:r>
            <a:r>
              <a:rPr lang="en-US" dirty="0" smtClean="0"/>
              <a:t>Signs of T</a:t>
            </a:r>
            <a:r>
              <a:rPr lang="en-US" dirty="0"/>
              <a:t>. </a:t>
            </a:r>
            <a:r>
              <a:rPr lang="en-US" dirty="0" err="1"/>
              <a:t>vulpis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2286002"/>
            <a:ext cx="2414042" cy="41147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Depend </a:t>
            </a:r>
            <a:r>
              <a:rPr lang="en-US" dirty="0"/>
              <a:t>on the number of parasites present, but can include:</a:t>
            </a:r>
          </a:p>
          <a:p>
            <a:r>
              <a:rPr lang="en-US" dirty="0"/>
              <a:t>Intermittent diarrhea, weight loss, emaciation, anemia, abdominal pain, flatulence, and left side “flank suckling”.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897963"/>
            <a:ext cx="566420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331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Whipworm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</a:t>
            </a:r>
            <a:r>
              <a:rPr lang="en-US" dirty="0" err="1" smtClean="0"/>
              <a:t>dewormers</a:t>
            </a:r>
            <a:r>
              <a:rPr lang="en-US" dirty="0" smtClean="0"/>
              <a:t> are effective </a:t>
            </a:r>
            <a:r>
              <a:rPr lang="en-US" dirty="0"/>
              <a:t>against </a:t>
            </a:r>
            <a:r>
              <a:rPr lang="en-US" dirty="0" smtClean="0"/>
              <a:t>whipworm infestation. Another good preventions is by using a </a:t>
            </a:r>
            <a:r>
              <a:rPr lang="en-US" dirty="0"/>
              <a:t>heartworm preventive. </a:t>
            </a:r>
            <a:endParaRPr lang="en-US" dirty="0" smtClean="0"/>
          </a:p>
          <a:p>
            <a:r>
              <a:rPr lang="en-US" dirty="0" smtClean="0"/>
              <a:t>Immature </a:t>
            </a:r>
            <a:r>
              <a:rPr lang="en-US" dirty="0"/>
              <a:t>whipworms in the cecum or intestine are somewhat resistant to </a:t>
            </a:r>
            <a:r>
              <a:rPr lang="en-US" dirty="0" err="1"/>
              <a:t>dewormers</a:t>
            </a:r>
            <a:r>
              <a:rPr lang="en-US" dirty="0"/>
              <a:t>. For that reason, treatments often need to be repeated for several months, until all the larvae have matured into adults.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4A2F-ADA7-463C-B925-0B4D421585A3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2704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Heartworms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65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Phylum Nematoda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/>
          </a:bodyPr>
          <a:lstStyle/>
          <a:p>
            <a:r>
              <a:rPr lang="en-US" sz="3300" dirty="0" smtClean="0"/>
              <a:t>Commonly called </a:t>
            </a:r>
            <a:r>
              <a:rPr lang="en-US" sz="3300" b="1" dirty="0" smtClean="0">
                <a:solidFill>
                  <a:srgbClr val="FF0000"/>
                </a:solidFill>
              </a:rPr>
              <a:t>roundworms</a:t>
            </a:r>
          </a:p>
          <a:p>
            <a:pPr lvl="1"/>
            <a:r>
              <a:rPr lang="en-US" dirty="0" smtClean="0"/>
              <a:t>Cylindrical body shape</a:t>
            </a:r>
          </a:p>
          <a:p>
            <a:pPr lvl="1"/>
            <a:r>
              <a:rPr lang="en-US" dirty="0" smtClean="0"/>
              <a:t>Multicellular</a:t>
            </a:r>
          </a:p>
          <a:p>
            <a:pPr lvl="2"/>
            <a:r>
              <a:rPr lang="en-US" dirty="0" smtClean="0"/>
              <a:t>Cuticle – a body wall composed of an external, acellular, protective layer</a:t>
            </a:r>
          </a:p>
          <a:p>
            <a:pPr lvl="2"/>
            <a:r>
              <a:rPr lang="en-US" dirty="0" smtClean="0"/>
              <a:t>Hypodermis – cellular layer beneath the cuticle </a:t>
            </a:r>
          </a:p>
          <a:p>
            <a:pPr lvl="2"/>
            <a:r>
              <a:rPr lang="en-US" dirty="0" smtClean="0"/>
              <a:t>A layer of longitudinal somatic muscles that function in locomotion</a:t>
            </a:r>
          </a:p>
          <a:p>
            <a:pPr lvl="2"/>
            <a:r>
              <a:rPr lang="en-US" dirty="0" smtClean="0"/>
              <a:t>Digestive tract </a:t>
            </a:r>
          </a:p>
          <a:p>
            <a:pPr lvl="3"/>
            <a:r>
              <a:rPr lang="en-US" sz="2100" dirty="0" smtClean="0"/>
              <a:t>Tubular and suspended in the pseudocoelom</a:t>
            </a:r>
          </a:p>
          <a:p>
            <a:pPr lvl="3"/>
            <a:r>
              <a:rPr lang="en-US" sz="2100" dirty="0" smtClean="0"/>
              <a:t>One straight tube from mouth to anus</a:t>
            </a:r>
          </a:p>
          <a:p>
            <a:pPr lvl="2"/>
            <a:r>
              <a:rPr lang="en-US" dirty="0" smtClean="0"/>
              <a:t>Reproductive organs </a:t>
            </a:r>
          </a:p>
          <a:p>
            <a:pPr lvl="2"/>
            <a:r>
              <a:rPr lang="en-US" dirty="0" smtClean="0"/>
              <a:t>Nervous system</a:t>
            </a:r>
          </a:p>
          <a:p>
            <a:pPr lvl="2"/>
            <a:r>
              <a:rPr lang="en-US" dirty="0" smtClean="0"/>
              <a:t>No respiratory system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Microfilaria-Immature heartworm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753" y="2286000"/>
            <a:ext cx="5395206" cy="3594100"/>
          </a:xfrm>
        </p:spPr>
      </p:pic>
    </p:spTree>
    <p:extLst>
      <p:ext uri="{BB962C8B-B14F-4D97-AF65-F5344CB8AC3E}">
        <p14:creationId xmlns:p14="http://schemas.microsoft.com/office/powerpoint/2010/main" val="892355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0500"/>
            <a:ext cx="7795846" cy="868362"/>
          </a:xfrm>
        </p:spPr>
        <p:txBody>
          <a:bodyPr/>
          <a:lstStyle/>
          <a:p>
            <a:r>
              <a:rPr lang="en-US" dirty="0" smtClean="0"/>
              <a:t>Filaroidea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8862"/>
            <a:ext cx="7772400" cy="5135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i="1" dirty="0" smtClean="0">
                <a:solidFill>
                  <a:srgbClr val="FF0000"/>
                </a:solidFill>
              </a:rPr>
              <a:t>Microfilaria</a:t>
            </a:r>
            <a:r>
              <a:rPr lang="en-US" sz="2800" i="1" dirty="0" smtClean="0"/>
              <a:t>-Immature heartworm</a:t>
            </a:r>
          </a:p>
          <a:p>
            <a:r>
              <a:rPr lang="en-US" sz="2800" i="1" dirty="0" err="1" smtClean="0">
                <a:solidFill>
                  <a:srgbClr val="FF0000"/>
                </a:solidFill>
              </a:rPr>
              <a:t>Dirofilaria</a:t>
            </a:r>
            <a:r>
              <a:rPr lang="en-US" sz="2800" i="1" dirty="0" smtClean="0">
                <a:solidFill>
                  <a:srgbClr val="FF0000"/>
                </a:solidFill>
              </a:rPr>
              <a:t> immitis </a:t>
            </a:r>
            <a:r>
              <a:rPr lang="en-US" sz="2800" dirty="0" smtClean="0"/>
              <a:t>– canine heartworm</a:t>
            </a:r>
          </a:p>
          <a:p>
            <a:pPr lvl="1"/>
            <a:r>
              <a:rPr lang="en-US" sz="2400" dirty="0" smtClean="0"/>
              <a:t>Most important parasite of the vascular system in domestic animals in the United States</a:t>
            </a:r>
          </a:p>
          <a:p>
            <a:pPr lvl="1"/>
            <a:r>
              <a:rPr lang="en-US" sz="2400" dirty="0" smtClean="0"/>
              <a:t>Also known to parasitize </a:t>
            </a:r>
            <a:r>
              <a:rPr lang="en-US" sz="2400" b="1" dirty="0" smtClean="0"/>
              <a:t>cats</a:t>
            </a:r>
            <a:r>
              <a:rPr lang="en-US" sz="2400" dirty="0" smtClean="0"/>
              <a:t> and </a:t>
            </a:r>
            <a:r>
              <a:rPr lang="en-US" sz="2400" b="1" dirty="0" smtClean="0"/>
              <a:t>ferrets</a:t>
            </a:r>
          </a:p>
          <a:p>
            <a:pPr lvl="1"/>
            <a:r>
              <a:rPr lang="en-US" sz="2400" dirty="0" smtClean="0"/>
              <a:t>Adult heartworms – right ventricle, pulmonary artery, and the fine branches of that artery</a:t>
            </a:r>
          </a:p>
          <a:p>
            <a:pPr lvl="2"/>
            <a:r>
              <a:rPr lang="en-US" sz="2000" dirty="0" smtClean="0"/>
              <a:t>Can be recovered from other sites like brain, eye, etc. </a:t>
            </a:r>
          </a:p>
          <a:p>
            <a:pPr lvl="1"/>
            <a:r>
              <a:rPr lang="en-US" sz="2400" b="1" u="sng" dirty="0" smtClean="0">
                <a:solidFill>
                  <a:srgbClr val="FF0000"/>
                </a:solidFill>
              </a:rPr>
              <a:t>Prepatent period is 6 months</a:t>
            </a:r>
          </a:p>
          <a:p>
            <a:pPr lvl="1"/>
            <a:r>
              <a:rPr lang="en-US" sz="2400" dirty="0" err="1"/>
              <a:t>Pseudoheartworm</a:t>
            </a:r>
            <a:r>
              <a:rPr lang="en-US" sz="2400" dirty="0"/>
              <a:t> exists that is not pathogenic (</a:t>
            </a:r>
            <a:r>
              <a:rPr lang="en-US" sz="2400" dirty="0" err="1"/>
              <a:t>Acanthocheilonema</a:t>
            </a:r>
            <a:r>
              <a:rPr lang="en-US" sz="2400" dirty="0"/>
              <a:t> </a:t>
            </a:r>
            <a:r>
              <a:rPr lang="en-US" sz="2400" dirty="0" err="1"/>
              <a:t>reconditum</a:t>
            </a:r>
            <a:r>
              <a:rPr lang="en-US" sz="2400" dirty="0"/>
              <a:t>)</a:t>
            </a:r>
          </a:p>
          <a:p>
            <a:pPr lvl="1"/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Heartworm Lifecycle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744" y="1448942"/>
            <a:ext cx="5007769" cy="492673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4A2F-ADA7-463C-B925-0B4D421585A3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1925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Filaroidea</a:t>
            </a:r>
            <a:r>
              <a:rPr lang="en-US" dirty="0"/>
              <a:t>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620000" cy="246888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Diagnosis </a:t>
            </a:r>
          </a:p>
          <a:p>
            <a:pPr lvl="1"/>
            <a:r>
              <a:rPr lang="en-US" dirty="0" smtClean="0"/>
              <a:t>Observing microfilariae in blood samples</a:t>
            </a:r>
          </a:p>
          <a:p>
            <a:pPr lvl="1"/>
            <a:r>
              <a:rPr lang="en-US" dirty="0" smtClean="0"/>
              <a:t>SNAP test</a:t>
            </a:r>
          </a:p>
          <a:p>
            <a:pPr marL="457200" lvl="1" indent="0">
              <a:buNone/>
            </a:pPr>
            <a:r>
              <a:rPr lang="en-US" dirty="0" smtClean="0"/>
              <a:t>Detects </a:t>
            </a:r>
            <a:r>
              <a:rPr lang="en-US" dirty="0"/>
              <a:t>the hormone from the adult female </a:t>
            </a:r>
            <a:r>
              <a:rPr lang="en-US" dirty="0" smtClean="0"/>
              <a:t>worm</a:t>
            </a:r>
          </a:p>
          <a:p>
            <a:pPr marL="457200" lvl="1" indent="0">
              <a:buNone/>
            </a:pPr>
            <a:endParaRPr lang="en-US" i="1" dirty="0"/>
          </a:p>
          <a:p>
            <a:pPr marL="457200" lvl="1" indent="0">
              <a:buNone/>
            </a:pPr>
            <a:r>
              <a:rPr lang="en-US" i="1" dirty="0" smtClean="0"/>
              <a:t>Once </a:t>
            </a:r>
            <a:r>
              <a:rPr lang="en-US" i="1" dirty="0"/>
              <a:t>diagnosed, disease state is classified </a:t>
            </a:r>
            <a:endParaRPr lang="en-US" i="1" dirty="0" smtClean="0"/>
          </a:p>
          <a:p>
            <a:pPr marL="457200" lvl="1" indent="0">
              <a:buNone/>
            </a:pPr>
            <a:r>
              <a:rPr lang="en-US" i="1" dirty="0" smtClean="0"/>
              <a:t>(graded from 1-4)</a:t>
            </a:r>
            <a:endParaRPr lang="en-US" i="1" dirty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0" y="3962400"/>
            <a:ext cx="4000500" cy="2653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92223"/>
            <a:ext cx="8229600" cy="1020762"/>
          </a:xfrm>
        </p:spPr>
        <p:txBody>
          <a:bodyPr/>
          <a:lstStyle/>
          <a:p>
            <a:r>
              <a:rPr lang="en-US" dirty="0" err="1"/>
              <a:t>Filaroidea</a:t>
            </a:r>
            <a:r>
              <a:rPr lang="en-US" dirty="0"/>
              <a:t>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220200" cy="5410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                  Diagnosis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8200" y="1997838"/>
            <a:ext cx="8153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u="sng" dirty="0">
                <a:solidFill>
                  <a:srgbClr val="FF0000"/>
                </a:solidFill>
              </a:rPr>
              <a:t>Class 1 </a:t>
            </a:r>
            <a:r>
              <a:rPr lang="en-US" sz="2800" dirty="0"/>
              <a:t>(Mild)   </a:t>
            </a:r>
          </a:p>
          <a:p>
            <a:r>
              <a:rPr lang="en-US" sz="2800" dirty="0"/>
              <a:t>Occasional cough, fatigue with exercise, or mild loss of condition         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u="sng" dirty="0">
                <a:solidFill>
                  <a:srgbClr val="FF0000"/>
                </a:solidFill>
              </a:rPr>
              <a:t>Class 2 </a:t>
            </a:r>
            <a:r>
              <a:rPr lang="en-US" sz="2800" dirty="0"/>
              <a:t>(Moderate) </a:t>
            </a:r>
          </a:p>
          <a:p>
            <a:r>
              <a:rPr lang="en-US" sz="2800" dirty="0"/>
              <a:t>Occasional cough, fatigue with exercise, or mild to moderate loss of condition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u="sng" dirty="0">
                <a:solidFill>
                  <a:srgbClr val="FF0000"/>
                </a:solidFill>
              </a:rPr>
              <a:t>Class 3 </a:t>
            </a:r>
            <a:r>
              <a:rPr lang="en-US" sz="2800" dirty="0"/>
              <a:t>(Severe) </a:t>
            </a:r>
          </a:p>
          <a:p>
            <a:r>
              <a:rPr lang="en-US" sz="2800" dirty="0"/>
              <a:t>General loss of condition: fatigue with mild activity; occasional or persistent cough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u="sng" dirty="0">
                <a:solidFill>
                  <a:srgbClr val="FF0000"/>
                </a:solidFill>
              </a:rPr>
              <a:t>Class 4 </a:t>
            </a:r>
            <a:r>
              <a:rPr lang="en-US" sz="2800" dirty="0"/>
              <a:t>(Very Severe) </a:t>
            </a:r>
            <a:r>
              <a:rPr lang="en-US" sz="2800" dirty="0" err="1"/>
              <a:t>Caval</a:t>
            </a:r>
            <a:r>
              <a:rPr lang="en-US" sz="2800" dirty="0"/>
              <a:t> Syndrome</a:t>
            </a:r>
          </a:p>
        </p:txBody>
      </p:sp>
    </p:spTree>
    <p:extLst>
      <p:ext uri="{BB962C8B-B14F-4D97-AF65-F5344CB8AC3E}">
        <p14:creationId xmlns:p14="http://schemas.microsoft.com/office/powerpoint/2010/main" val="251925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9130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</a:t>
            </a:r>
            <a:r>
              <a:rPr lang="en-US" dirty="0" err="1" smtClean="0"/>
              <a:t>Caval</a:t>
            </a:r>
            <a:r>
              <a:rPr lang="en-US" dirty="0" smtClean="0"/>
              <a:t> Syndrome?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295400"/>
            <a:ext cx="2185442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CS </a:t>
            </a:r>
            <a:r>
              <a:rPr lang="en-US" dirty="0"/>
              <a:t>is a specific condition that develops when a mass of heartworms becomes situated in the right ventricle, right atrium, and often, the vena cava 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1600200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032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52400"/>
            <a:ext cx="5614442" cy="3593591"/>
          </a:xfrm>
        </p:spPr>
        <p:txBody>
          <a:bodyPr/>
          <a:lstStyle/>
          <a:p>
            <a:r>
              <a:rPr lang="en-US" dirty="0"/>
              <a:t>These worms partially obstruct the inflow tract to the right </a:t>
            </a:r>
            <a:r>
              <a:rPr lang="en-US" dirty="0" smtClean="0"/>
              <a:t>ventricle, interfering </a:t>
            </a:r>
            <a:r>
              <a:rPr lang="en-US" dirty="0"/>
              <a:t>with closure of the tricuspid valve and consequently resulting </a:t>
            </a:r>
            <a:r>
              <a:rPr lang="en-US" dirty="0" smtClean="0"/>
              <a:t>in:</a:t>
            </a:r>
            <a:endParaRPr lang="en-US" dirty="0"/>
          </a:p>
          <a:p>
            <a:r>
              <a:rPr lang="en-US" dirty="0"/>
              <a:t>Significant tricuspid regurgitation</a:t>
            </a:r>
          </a:p>
          <a:p>
            <a:r>
              <a:rPr lang="en-US" dirty="0"/>
              <a:t>Compromised right ventricular filling</a:t>
            </a:r>
          </a:p>
          <a:p>
            <a:r>
              <a:rPr lang="en-US" dirty="0"/>
              <a:t>In some patients, the onset of circulatory collapse.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35" y="2743200"/>
            <a:ext cx="5074171" cy="380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284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Heartworm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371600"/>
            <a:ext cx="7633742" cy="450799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Canine Heartworm Treatment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Treatment for heartworm involves an </a:t>
            </a:r>
            <a:r>
              <a:rPr lang="en-US" dirty="0" err="1"/>
              <a:t>adulticide</a:t>
            </a:r>
            <a:r>
              <a:rPr lang="en-US" dirty="0"/>
              <a:t> given by injection into the dog followed by several weeks of rest (4 to 6 weeks).  After treatment a preventative is used to avoid future problems.  Treatment is highly effective.  In severe cases surgery is used to physically remove the worms.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Canine Heartworm </a:t>
            </a:r>
            <a:r>
              <a:rPr lang="en-US" b="1" dirty="0" smtClean="0"/>
              <a:t>Prevention (BEST METHOD!!)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Veterinarians where mosquitoes live will recommend that dogs take a heartworm preventative.  Most have the added benefit of also helping dogs either avoid other worms (</a:t>
            </a:r>
            <a:r>
              <a:rPr lang="en-US" dirty="0" err="1"/>
              <a:t>Heartgard</a:t>
            </a:r>
            <a:r>
              <a:rPr lang="en-US" dirty="0"/>
              <a:t> Plus, Interceptor).  Both are given orally via a flavored chewable 1x a month.  Other products such as Sentinel help to avoid fleas.  Revolution heartworm protection also protects against fleas.  There is also  1x every 6 month injection that is available called </a:t>
            </a:r>
            <a:r>
              <a:rPr lang="en-US" dirty="0" err="1"/>
              <a:t>ProHeart</a:t>
            </a:r>
            <a:r>
              <a:rPr lang="en-US" dirty="0"/>
              <a:t> 6, however it only protects against heartworms.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4A2F-ADA7-463C-B925-0B4D421585A3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0810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Dirofilaria</a:t>
            </a:r>
            <a:r>
              <a:rPr lang="en-US" dirty="0"/>
              <a:t> v- </a:t>
            </a:r>
            <a:r>
              <a:rPr lang="en-US" dirty="0" err="1"/>
              <a:t>Acanthocheilonema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57754"/>
            <a:ext cx="7620000" cy="4443046"/>
          </a:xfrm>
        </p:spPr>
        <p:txBody>
          <a:bodyPr>
            <a:normAutofit/>
          </a:bodyPr>
          <a:lstStyle/>
          <a:p>
            <a:r>
              <a:rPr lang="en-US" dirty="0" err="1" smtClean="0"/>
              <a:t>Acanthocheilonema</a:t>
            </a:r>
            <a:r>
              <a:rPr lang="en-US" dirty="0" smtClean="0"/>
              <a:t> </a:t>
            </a:r>
            <a:r>
              <a:rPr lang="en-US" dirty="0"/>
              <a:t>are usually </a:t>
            </a:r>
            <a:r>
              <a:rPr lang="en-US" dirty="0" smtClean="0"/>
              <a:t>non-pathogenic</a:t>
            </a:r>
          </a:p>
          <a:p>
            <a:endParaRPr lang="en-US" sz="1200" dirty="0"/>
          </a:p>
          <a:p>
            <a:r>
              <a:rPr lang="en-US" dirty="0"/>
              <a:t>There are 3 main physical differences between the two:</a:t>
            </a:r>
          </a:p>
          <a:p>
            <a:pPr marL="0" indent="0">
              <a:buNone/>
            </a:pPr>
            <a:r>
              <a:rPr lang="en-US" dirty="0" smtClean="0"/>
              <a:t>	Head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Tail </a:t>
            </a:r>
            <a:r>
              <a:rPr lang="en-US" dirty="0"/>
              <a:t>shape</a:t>
            </a:r>
          </a:p>
          <a:p>
            <a:pPr marL="0" indent="0">
              <a:buNone/>
            </a:pPr>
            <a:r>
              <a:rPr lang="en-US" dirty="0" smtClean="0"/>
              <a:t>	Type </a:t>
            </a:r>
            <a:r>
              <a:rPr lang="en-US" dirty="0"/>
              <a:t>of movement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0366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Dirofilaria</a:t>
            </a:r>
            <a:r>
              <a:rPr lang="en-US" dirty="0"/>
              <a:t> v- </a:t>
            </a:r>
            <a:r>
              <a:rPr lang="en-US" dirty="0" err="1"/>
              <a:t>Acanthocheilonema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err="1"/>
              <a:t>Dirofilaria</a:t>
            </a:r>
            <a:r>
              <a:rPr lang="en-US" dirty="0"/>
              <a:t>:</a:t>
            </a:r>
          </a:p>
          <a:p>
            <a:r>
              <a:rPr lang="en-US" dirty="0"/>
              <a:t>Straight tail</a:t>
            </a:r>
          </a:p>
          <a:p>
            <a:r>
              <a:rPr lang="en-US" dirty="0"/>
              <a:t>Tapered head</a:t>
            </a:r>
          </a:p>
          <a:p>
            <a:r>
              <a:rPr lang="en-US" dirty="0"/>
              <a:t>Undulating movement (no forward </a:t>
            </a:r>
            <a:r>
              <a:rPr lang="en-US" dirty="0" err="1"/>
              <a:t>mvmt</a:t>
            </a:r>
            <a:r>
              <a:rPr lang="en-US" dirty="0"/>
              <a:t>.)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err="1" smtClean="0"/>
              <a:t>Acanthocheilonema</a:t>
            </a:r>
            <a:r>
              <a:rPr lang="en-US" b="1" dirty="0"/>
              <a:t>:</a:t>
            </a:r>
          </a:p>
          <a:p>
            <a:r>
              <a:rPr lang="en-US" dirty="0"/>
              <a:t>Button-hooked tail</a:t>
            </a:r>
          </a:p>
          <a:p>
            <a:r>
              <a:rPr lang="en-US" dirty="0"/>
              <a:t>Blunt head</a:t>
            </a:r>
          </a:p>
          <a:p>
            <a:r>
              <a:rPr lang="en-US" dirty="0"/>
              <a:t>Definite forward movement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705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14" y="762000"/>
            <a:ext cx="7543800" cy="5453089"/>
          </a:xfrm>
        </p:spPr>
      </p:pic>
    </p:spTree>
    <p:extLst>
      <p:ext uri="{BB962C8B-B14F-4D97-AF65-F5344CB8AC3E}">
        <p14:creationId xmlns:p14="http://schemas.microsoft.com/office/powerpoint/2010/main" val="34737286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end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92"/>
          <a:stretch/>
        </p:blipFill>
        <p:spPr>
          <a:xfrm>
            <a:off x="1676400" y="1524000"/>
            <a:ext cx="5818195" cy="5135172"/>
          </a:xfrm>
        </p:spPr>
      </p:pic>
    </p:spTree>
    <p:extLst>
      <p:ext uri="{BB962C8B-B14F-4D97-AF65-F5344CB8AC3E}">
        <p14:creationId xmlns:p14="http://schemas.microsoft.com/office/powerpoint/2010/main" val="3171818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Cycle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752600"/>
            <a:ext cx="7633742" cy="4419600"/>
          </a:xfrm>
        </p:spPr>
        <p:txBody>
          <a:bodyPr/>
          <a:lstStyle/>
          <a:p>
            <a:r>
              <a:rPr lang="en-US" sz="2400" dirty="0" smtClean="0"/>
              <a:t>Developmental stages</a:t>
            </a:r>
          </a:p>
          <a:p>
            <a:pPr lvl="1"/>
            <a:r>
              <a:rPr lang="en-US" sz="2400" dirty="0" smtClean="0"/>
              <a:t>Egg </a:t>
            </a:r>
          </a:p>
          <a:p>
            <a:pPr lvl="1"/>
            <a:r>
              <a:rPr lang="en-US" sz="2400" dirty="0" smtClean="0"/>
              <a:t>Four larval stages (wormlike)</a:t>
            </a:r>
          </a:p>
          <a:p>
            <a:pPr lvl="1"/>
            <a:r>
              <a:rPr lang="en-US" sz="2400" dirty="0" smtClean="0"/>
              <a:t>Sexually mature adult</a:t>
            </a:r>
          </a:p>
          <a:p>
            <a:r>
              <a:rPr lang="en-US" sz="2400" dirty="0" smtClean="0"/>
              <a:t>Infective stage</a:t>
            </a:r>
          </a:p>
          <a:p>
            <a:pPr lvl="1"/>
            <a:r>
              <a:rPr lang="en-US" sz="2400" dirty="0" smtClean="0"/>
              <a:t>Egg containing a larva, free-living larva, or larva within an intermediate host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Cycle</a:t>
            </a:r>
            <a:r>
              <a:rPr lang="en-US" dirty="0"/>
              <a:t>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Direct </a:t>
            </a:r>
          </a:p>
          <a:p>
            <a:pPr lvl="1"/>
            <a:r>
              <a:rPr lang="en-US" sz="2000" dirty="0" smtClean="0"/>
              <a:t>No intermediate host needed for development to the infective stage</a:t>
            </a:r>
          </a:p>
          <a:p>
            <a:r>
              <a:rPr lang="en-US" dirty="0" smtClean="0"/>
              <a:t>Indirect</a:t>
            </a:r>
          </a:p>
          <a:p>
            <a:pPr lvl="1"/>
            <a:r>
              <a:rPr lang="en-US" sz="2000" dirty="0"/>
              <a:t>A</a:t>
            </a:r>
            <a:r>
              <a:rPr lang="en-US" sz="2000" dirty="0" smtClean="0"/>
              <a:t>n intermediate host is needed for development to the infective stage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6800"/>
            <a:ext cx="8721365" cy="4202112"/>
          </a:xfrm>
        </p:spPr>
      </p:pic>
    </p:spTree>
    <p:extLst>
      <p:ext uri="{BB962C8B-B14F-4D97-AF65-F5344CB8AC3E}">
        <p14:creationId xmlns:p14="http://schemas.microsoft.com/office/powerpoint/2010/main" val="2613408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Cycle</a:t>
            </a:r>
            <a:r>
              <a:rPr lang="en-US" dirty="0"/>
              <a:t>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Once a nematode gains entry to a new host:</a:t>
            </a:r>
          </a:p>
          <a:p>
            <a:pPr lvl="1"/>
            <a:r>
              <a:rPr lang="en-US" dirty="0" smtClean="0"/>
              <a:t>Development may occur in the area of its final location or may occur after extensive migration through the body of the definitive host</a:t>
            </a:r>
          </a:p>
          <a:p>
            <a:r>
              <a:rPr lang="en-US" dirty="0" smtClean="0"/>
              <a:t>Diagnostic stages</a:t>
            </a:r>
          </a:p>
          <a:p>
            <a:pPr lvl="1"/>
            <a:r>
              <a:rPr lang="en-US" dirty="0" smtClean="0"/>
              <a:t>Most found in feces, blood, sputum, or urine</a:t>
            </a:r>
          </a:p>
          <a:p>
            <a:pPr lvl="1"/>
            <a:r>
              <a:rPr lang="en-US" dirty="0" smtClean="0"/>
              <a:t>Some in lungs, kidney, urinary bladder, or heart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11319</TotalTime>
  <Words>1566</Words>
  <Application>Microsoft Office PowerPoint</Application>
  <PresentationFormat>On-screen Show (4:3)</PresentationFormat>
  <Paragraphs>228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Arial</vt:lpstr>
      <vt:lpstr>Calibri</vt:lpstr>
      <vt:lpstr>Gill Sans MT</vt:lpstr>
      <vt:lpstr>Impact</vt:lpstr>
      <vt:lpstr>2_Office Theme</vt:lpstr>
      <vt:lpstr>Custom Design</vt:lpstr>
      <vt:lpstr>1_Office Theme</vt:lpstr>
      <vt:lpstr>Badge</vt:lpstr>
      <vt:lpstr>Nematodes</vt:lpstr>
      <vt:lpstr>ROUNDWORMS</vt:lpstr>
      <vt:lpstr>Roundworms</vt:lpstr>
      <vt:lpstr>Phylum Nematoda</vt:lpstr>
      <vt:lpstr>PowerPoint Presentation</vt:lpstr>
      <vt:lpstr>Life Cycle </vt:lpstr>
      <vt:lpstr>Life Cycle (cont.)</vt:lpstr>
      <vt:lpstr>PowerPoint Presentation</vt:lpstr>
      <vt:lpstr>Life Cycle (cont.)</vt:lpstr>
      <vt:lpstr>PowerPoint Presentation</vt:lpstr>
      <vt:lpstr>Ascaroidea (AKA: Roundworms)</vt:lpstr>
      <vt:lpstr>Roundworms cont.</vt:lpstr>
      <vt:lpstr>Roundworm Patterns of Migration</vt:lpstr>
      <vt:lpstr>Roundworm Patterns of Migration cont.</vt:lpstr>
      <vt:lpstr>Toxocara sp. Clinical Signs</vt:lpstr>
      <vt:lpstr>Toxocara Zoonosis</vt:lpstr>
      <vt:lpstr>Roundworm Treatment</vt:lpstr>
      <vt:lpstr>HOOKWORMS</vt:lpstr>
      <vt:lpstr>Hookworm</vt:lpstr>
      <vt:lpstr>Strongyloides</vt:lpstr>
      <vt:lpstr>Hookworm Life Cycle</vt:lpstr>
      <vt:lpstr>Hookworm Life Cycle cont.</vt:lpstr>
      <vt:lpstr>Hookworm Life Cycle (cont.)</vt:lpstr>
      <vt:lpstr>PowerPoint Presentation</vt:lpstr>
      <vt:lpstr>Strongyloides (cont.)</vt:lpstr>
      <vt:lpstr>Ancylostoma Clinical Signs</vt:lpstr>
      <vt:lpstr>Hookworm Treatment</vt:lpstr>
      <vt:lpstr>Ancylostoma Zoonosis</vt:lpstr>
      <vt:lpstr>Ocular Migrans</vt:lpstr>
      <vt:lpstr>Roundworm vs. Hookworm</vt:lpstr>
      <vt:lpstr>Whipworms</vt:lpstr>
      <vt:lpstr>Whipworm</vt:lpstr>
      <vt:lpstr>Trichuroidea</vt:lpstr>
      <vt:lpstr>Trichuroidea (cont.)</vt:lpstr>
      <vt:lpstr>Whipworm Life Cycle</vt:lpstr>
      <vt:lpstr>PowerPoint Presentation</vt:lpstr>
      <vt:lpstr>Clinical Signs of T. vulpis </vt:lpstr>
      <vt:lpstr>Whipworm Treatment</vt:lpstr>
      <vt:lpstr>Heartworms</vt:lpstr>
      <vt:lpstr>Microfilaria-Immature heartworm </vt:lpstr>
      <vt:lpstr>Filaroidea</vt:lpstr>
      <vt:lpstr>Heartworm Lifecycle</vt:lpstr>
      <vt:lpstr>Filaroidea (cont.)</vt:lpstr>
      <vt:lpstr>Filaroidea (cont.)</vt:lpstr>
      <vt:lpstr>What is Caval Syndrome?</vt:lpstr>
      <vt:lpstr>PowerPoint Presentation</vt:lpstr>
      <vt:lpstr>Heartworm Treatment</vt:lpstr>
      <vt:lpstr>Dirofilaria v- Acanthocheilonema</vt:lpstr>
      <vt:lpstr>Dirofilaria v- Acanthocheilonema</vt:lpstr>
      <vt:lpstr>The end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Veterinary Practice Laboratory Unit 1</dc:title>
  <dc:creator>Mary Berg</dc:creator>
  <cp:lastModifiedBy>Medina Regalia</cp:lastModifiedBy>
  <cp:revision>600</cp:revision>
  <dcterms:created xsi:type="dcterms:W3CDTF">2014-01-03T15:22:17Z</dcterms:created>
  <dcterms:modified xsi:type="dcterms:W3CDTF">2017-04-27T16:56:18Z</dcterms:modified>
</cp:coreProperties>
</file>