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32"/>
  </p:notesMasterIdLst>
  <p:sldIdLst>
    <p:sldId id="256" r:id="rId2"/>
    <p:sldId id="269" r:id="rId3"/>
    <p:sldId id="265" r:id="rId4"/>
    <p:sldId id="259" r:id="rId5"/>
    <p:sldId id="263" r:id="rId6"/>
    <p:sldId id="264" r:id="rId7"/>
    <p:sldId id="266" r:id="rId8"/>
    <p:sldId id="268" r:id="rId9"/>
    <p:sldId id="267" r:id="rId10"/>
    <p:sldId id="270" r:id="rId11"/>
    <p:sldId id="290" r:id="rId12"/>
    <p:sldId id="271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72" r:id="rId22"/>
    <p:sldId id="273" r:id="rId23"/>
    <p:sldId id="274" r:id="rId24"/>
    <p:sldId id="275" r:id="rId25"/>
    <p:sldId id="276" r:id="rId26"/>
    <p:sldId id="277" r:id="rId27"/>
    <p:sldId id="288" r:id="rId28"/>
    <p:sldId id="278" r:id="rId29"/>
    <p:sldId id="279" r:id="rId30"/>
    <p:sldId id="289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63673" autoAdjust="0"/>
  </p:normalViewPr>
  <p:slideViewPr>
    <p:cSldViewPr snapToGrid="0">
      <p:cViewPr varScale="1">
        <p:scale>
          <a:sx n="73" d="100"/>
          <a:sy n="73" d="100"/>
        </p:scale>
        <p:origin x="17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CC7704-9392-450E-9BCC-086270D1095F}" type="doc">
      <dgm:prSet loTypeId="urn:microsoft.com/office/officeart/2016/7/layout/ChevronBlockProcess" loCatId="process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F669CBD-4117-4D15-BDBB-C2AE9F1541DC}">
      <dgm:prSet/>
      <dgm:spPr/>
      <dgm:t>
        <a:bodyPr/>
        <a:lstStyle/>
        <a:p>
          <a:r>
            <a:rPr lang="en-US"/>
            <a:t>Mix</a:t>
          </a:r>
        </a:p>
      </dgm:t>
    </dgm:pt>
    <dgm:pt modelId="{6000E6A9-F75B-4C2D-ADE4-07A3A0898F88}" type="parTrans" cxnId="{2AF62C8D-40A2-4A63-BFE1-0677829AEF52}">
      <dgm:prSet/>
      <dgm:spPr/>
      <dgm:t>
        <a:bodyPr/>
        <a:lstStyle/>
        <a:p>
          <a:endParaRPr lang="en-US"/>
        </a:p>
      </dgm:t>
    </dgm:pt>
    <dgm:pt modelId="{4AB07FED-2E12-4614-B7C2-243A7444C23E}" type="sibTrans" cxnId="{2AF62C8D-40A2-4A63-BFE1-0677829AEF52}">
      <dgm:prSet/>
      <dgm:spPr/>
      <dgm:t>
        <a:bodyPr/>
        <a:lstStyle/>
        <a:p>
          <a:endParaRPr lang="en-US"/>
        </a:p>
      </dgm:t>
    </dgm:pt>
    <dgm:pt modelId="{B530E894-A067-4A94-B323-D1744F85DD83}">
      <dgm:prSet/>
      <dgm:spPr/>
      <dgm:t>
        <a:bodyPr/>
        <a:lstStyle/>
        <a:p>
          <a:r>
            <a:rPr lang="en-US"/>
            <a:t>Gently mix 4 drops of blood with 4 drops of NMB in a test tube</a:t>
          </a:r>
        </a:p>
      </dgm:t>
    </dgm:pt>
    <dgm:pt modelId="{FD07BFCB-8711-4D97-B5E6-82BF297C0A74}" type="parTrans" cxnId="{E9772794-9537-4809-A6BA-6B5809284E0C}">
      <dgm:prSet/>
      <dgm:spPr/>
      <dgm:t>
        <a:bodyPr/>
        <a:lstStyle/>
        <a:p>
          <a:endParaRPr lang="en-US"/>
        </a:p>
      </dgm:t>
    </dgm:pt>
    <dgm:pt modelId="{8FA7A2F1-CC57-4BD2-895D-369AA12BBAA9}" type="sibTrans" cxnId="{E9772794-9537-4809-A6BA-6B5809284E0C}">
      <dgm:prSet/>
      <dgm:spPr/>
      <dgm:t>
        <a:bodyPr/>
        <a:lstStyle/>
        <a:p>
          <a:endParaRPr lang="en-US"/>
        </a:p>
      </dgm:t>
    </dgm:pt>
    <dgm:pt modelId="{340B3F80-C7A7-496F-932E-7404A520CEAB}">
      <dgm:prSet/>
      <dgm:spPr/>
      <dgm:t>
        <a:bodyPr/>
        <a:lstStyle/>
        <a:p>
          <a:r>
            <a:rPr lang="en-US"/>
            <a:t>Let stand</a:t>
          </a:r>
        </a:p>
      </dgm:t>
    </dgm:pt>
    <dgm:pt modelId="{70B20A5A-9229-4A30-9FBE-3071E4E33BAC}" type="parTrans" cxnId="{A058AA39-AF36-46C2-822E-BD746424BD03}">
      <dgm:prSet/>
      <dgm:spPr/>
      <dgm:t>
        <a:bodyPr/>
        <a:lstStyle/>
        <a:p>
          <a:endParaRPr lang="en-US"/>
        </a:p>
      </dgm:t>
    </dgm:pt>
    <dgm:pt modelId="{3F0CE96E-9911-4C43-880D-02C3A09F9EB0}" type="sibTrans" cxnId="{A058AA39-AF36-46C2-822E-BD746424BD03}">
      <dgm:prSet/>
      <dgm:spPr/>
      <dgm:t>
        <a:bodyPr/>
        <a:lstStyle/>
        <a:p>
          <a:endParaRPr lang="en-US"/>
        </a:p>
      </dgm:t>
    </dgm:pt>
    <dgm:pt modelId="{6865AF65-0EE1-4B59-ACCA-D553877477DC}">
      <dgm:prSet/>
      <dgm:spPr/>
      <dgm:t>
        <a:bodyPr/>
        <a:lstStyle/>
        <a:p>
          <a:r>
            <a:rPr lang="en-US"/>
            <a:t>Let stand 15 minutes</a:t>
          </a:r>
        </a:p>
      </dgm:t>
    </dgm:pt>
    <dgm:pt modelId="{19CAAD21-0B18-4C97-B01C-E33BB5A4B70D}" type="parTrans" cxnId="{57526C50-32FA-48BD-9912-F87612377440}">
      <dgm:prSet/>
      <dgm:spPr/>
      <dgm:t>
        <a:bodyPr/>
        <a:lstStyle/>
        <a:p>
          <a:endParaRPr lang="en-US"/>
        </a:p>
      </dgm:t>
    </dgm:pt>
    <dgm:pt modelId="{72CCE202-979B-4509-8D96-32F14C258937}" type="sibTrans" cxnId="{57526C50-32FA-48BD-9912-F87612377440}">
      <dgm:prSet/>
      <dgm:spPr/>
      <dgm:t>
        <a:bodyPr/>
        <a:lstStyle/>
        <a:p>
          <a:endParaRPr lang="en-US"/>
        </a:p>
      </dgm:t>
    </dgm:pt>
    <dgm:pt modelId="{D410DE7D-F25D-4042-AABA-11200773541F}">
      <dgm:prSet/>
      <dgm:spPr/>
      <dgm:t>
        <a:bodyPr/>
        <a:lstStyle/>
        <a:p>
          <a:r>
            <a:rPr lang="en-US"/>
            <a:t>Use</a:t>
          </a:r>
        </a:p>
      </dgm:t>
    </dgm:pt>
    <dgm:pt modelId="{80A44B01-48F8-4084-B224-B9E22CF066C3}" type="parTrans" cxnId="{AD562C56-BC48-4A08-9B11-4BF62841D887}">
      <dgm:prSet/>
      <dgm:spPr/>
      <dgm:t>
        <a:bodyPr/>
        <a:lstStyle/>
        <a:p>
          <a:endParaRPr lang="en-US"/>
        </a:p>
      </dgm:t>
    </dgm:pt>
    <dgm:pt modelId="{DCE0E6CE-03BC-461E-B99E-48D75DF284C4}" type="sibTrans" cxnId="{AD562C56-BC48-4A08-9B11-4BF62841D887}">
      <dgm:prSet/>
      <dgm:spPr/>
      <dgm:t>
        <a:bodyPr/>
        <a:lstStyle/>
        <a:p>
          <a:endParaRPr lang="en-US"/>
        </a:p>
      </dgm:t>
    </dgm:pt>
    <dgm:pt modelId="{2ED4E985-FC44-4481-82D6-A214B5164734}">
      <dgm:prSet/>
      <dgm:spPr/>
      <dgm:t>
        <a:bodyPr/>
        <a:lstStyle/>
        <a:p>
          <a:r>
            <a:rPr lang="en-US"/>
            <a:t>Use 1 drop of mixture to prepare 2 blood smears and observe under high power, oil immersion field</a:t>
          </a:r>
        </a:p>
      </dgm:t>
    </dgm:pt>
    <dgm:pt modelId="{3478D02A-B7BB-4C12-8721-D0156ED9A27C}" type="parTrans" cxnId="{D0A06CCB-D414-43CB-904C-3C51A1BD1A09}">
      <dgm:prSet/>
      <dgm:spPr/>
      <dgm:t>
        <a:bodyPr/>
        <a:lstStyle/>
        <a:p>
          <a:endParaRPr lang="en-US"/>
        </a:p>
      </dgm:t>
    </dgm:pt>
    <dgm:pt modelId="{96FBE4D4-3C06-4D45-AEF7-97BF35DEDEB7}" type="sibTrans" cxnId="{D0A06CCB-D414-43CB-904C-3C51A1BD1A09}">
      <dgm:prSet/>
      <dgm:spPr/>
      <dgm:t>
        <a:bodyPr/>
        <a:lstStyle/>
        <a:p>
          <a:endParaRPr lang="en-US"/>
        </a:p>
      </dgm:t>
    </dgm:pt>
    <dgm:pt modelId="{54A1A7F2-3E29-449D-8526-177A055A8A8A}">
      <dgm:prSet/>
      <dgm:spPr/>
      <dgm:t>
        <a:bodyPr/>
        <a:lstStyle/>
        <a:p>
          <a:r>
            <a:rPr lang="en-US"/>
            <a:t>Count</a:t>
          </a:r>
        </a:p>
      </dgm:t>
    </dgm:pt>
    <dgm:pt modelId="{6961C604-B3C9-43A6-9C74-F8C24C5ED19B}" type="parTrans" cxnId="{2D132C39-771B-49A6-B03E-58F546AF5931}">
      <dgm:prSet/>
      <dgm:spPr/>
      <dgm:t>
        <a:bodyPr/>
        <a:lstStyle/>
        <a:p>
          <a:endParaRPr lang="en-US"/>
        </a:p>
      </dgm:t>
    </dgm:pt>
    <dgm:pt modelId="{F4CE7E70-2EE4-4A80-AE5D-5D040F7A0572}" type="sibTrans" cxnId="{2D132C39-771B-49A6-B03E-58F546AF5931}">
      <dgm:prSet/>
      <dgm:spPr/>
      <dgm:t>
        <a:bodyPr/>
        <a:lstStyle/>
        <a:p>
          <a:endParaRPr lang="en-US"/>
        </a:p>
      </dgm:t>
    </dgm:pt>
    <dgm:pt modelId="{97EF0B0A-AA86-40A0-A695-232771DF66F5}">
      <dgm:prSet/>
      <dgm:spPr/>
      <dgm:t>
        <a:bodyPr/>
        <a:lstStyle/>
        <a:p>
          <a:r>
            <a:rPr lang="en-US"/>
            <a:t>Count 500 RBCs on each smear while separately keeping track of the number of reticuloyctes (ONLY AGGREGATE FORM)</a:t>
          </a:r>
        </a:p>
      </dgm:t>
    </dgm:pt>
    <dgm:pt modelId="{AEC313E0-C6E6-4C29-96DE-B6F2117AED42}" type="parTrans" cxnId="{102B8A66-E1A2-4AF8-9C45-4DBF33AD684D}">
      <dgm:prSet/>
      <dgm:spPr/>
      <dgm:t>
        <a:bodyPr/>
        <a:lstStyle/>
        <a:p>
          <a:endParaRPr lang="en-US"/>
        </a:p>
      </dgm:t>
    </dgm:pt>
    <dgm:pt modelId="{9653E891-19BD-4EF5-BBA4-E7E9EAC5C1D6}" type="sibTrans" cxnId="{102B8A66-E1A2-4AF8-9C45-4DBF33AD684D}">
      <dgm:prSet/>
      <dgm:spPr/>
      <dgm:t>
        <a:bodyPr/>
        <a:lstStyle/>
        <a:p>
          <a:endParaRPr lang="en-US"/>
        </a:p>
      </dgm:t>
    </dgm:pt>
    <dgm:pt modelId="{C0DFA7CE-3739-4A4E-A93B-63303516E82C}">
      <dgm:prSet/>
      <dgm:spPr/>
      <dgm:t>
        <a:bodyPr/>
        <a:lstStyle/>
        <a:p>
          <a:r>
            <a:rPr lang="en-US"/>
            <a:t>Divide</a:t>
          </a:r>
        </a:p>
      </dgm:t>
    </dgm:pt>
    <dgm:pt modelId="{441CA849-1DFE-466D-AD28-C134C2D67292}" type="parTrans" cxnId="{5F69D16D-1DB8-4455-B9A7-F023A9220560}">
      <dgm:prSet/>
      <dgm:spPr/>
      <dgm:t>
        <a:bodyPr/>
        <a:lstStyle/>
        <a:p>
          <a:endParaRPr lang="en-US"/>
        </a:p>
      </dgm:t>
    </dgm:pt>
    <dgm:pt modelId="{16BBD3C6-9258-4C31-954F-FFB3A91B695C}" type="sibTrans" cxnId="{5F69D16D-1DB8-4455-B9A7-F023A9220560}">
      <dgm:prSet/>
      <dgm:spPr/>
      <dgm:t>
        <a:bodyPr/>
        <a:lstStyle/>
        <a:p>
          <a:endParaRPr lang="en-US"/>
        </a:p>
      </dgm:t>
    </dgm:pt>
    <dgm:pt modelId="{92623BAD-698A-487D-A3E1-892A18738B77}">
      <dgm:prSet/>
      <dgm:spPr/>
      <dgm:t>
        <a:bodyPr/>
        <a:lstStyle/>
        <a:p>
          <a:r>
            <a:rPr lang="en-US"/>
            <a:t>Divide the reticulocyte number by 1,000 and convert to a percentage</a:t>
          </a:r>
        </a:p>
      </dgm:t>
    </dgm:pt>
    <dgm:pt modelId="{AC09C639-AA27-46CC-9495-50636B3F5868}" type="parTrans" cxnId="{08ABA6EA-2165-40EA-A9F6-D4CC207F31DE}">
      <dgm:prSet/>
      <dgm:spPr/>
      <dgm:t>
        <a:bodyPr/>
        <a:lstStyle/>
        <a:p>
          <a:endParaRPr lang="en-US"/>
        </a:p>
      </dgm:t>
    </dgm:pt>
    <dgm:pt modelId="{E067920D-DD31-4558-9811-362E38C2FE22}" type="sibTrans" cxnId="{08ABA6EA-2165-40EA-A9F6-D4CC207F31DE}">
      <dgm:prSet/>
      <dgm:spPr/>
      <dgm:t>
        <a:bodyPr/>
        <a:lstStyle/>
        <a:p>
          <a:endParaRPr lang="en-US"/>
        </a:p>
      </dgm:t>
    </dgm:pt>
    <dgm:pt modelId="{DAD52A55-3FF3-41E0-8C23-2C45A1670EA7}" type="pres">
      <dgm:prSet presAssocID="{3CCC7704-9392-450E-9BCC-086270D1095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0563557-3F30-44BB-B94F-5B3E0C238E97}" type="pres">
      <dgm:prSet presAssocID="{2F669CBD-4117-4D15-BDBB-C2AE9F1541DC}" presName="composite" presStyleCnt="0"/>
      <dgm:spPr/>
    </dgm:pt>
    <dgm:pt modelId="{EFEB25DD-3165-4737-9AE3-24CCA1D2FAA0}" type="pres">
      <dgm:prSet presAssocID="{2F669CBD-4117-4D15-BDBB-C2AE9F1541DC}" presName="parTx" presStyleLbl="alignNode1" presStyleIdx="0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2D9342D4-236D-4BAC-A365-03560DCDFC33}" type="pres">
      <dgm:prSet presAssocID="{2F669CBD-4117-4D15-BDBB-C2AE9F1541DC}" presName="desTx" presStyleLbl="alignAccFollowNode1" presStyleIdx="0" presStyleCnt="5">
        <dgm:presLayoutVars/>
      </dgm:prSet>
      <dgm:spPr/>
      <dgm:t>
        <a:bodyPr/>
        <a:lstStyle/>
        <a:p>
          <a:endParaRPr lang="en-US"/>
        </a:p>
      </dgm:t>
    </dgm:pt>
    <dgm:pt modelId="{67C4FD06-361C-4734-A923-3FA4D948E5EE}" type="pres">
      <dgm:prSet presAssocID="{4AB07FED-2E12-4614-B7C2-243A7444C23E}" presName="space" presStyleCnt="0"/>
      <dgm:spPr/>
    </dgm:pt>
    <dgm:pt modelId="{D657BBE5-1793-4EEB-9CE3-74955AC76E59}" type="pres">
      <dgm:prSet presAssocID="{340B3F80-C7A7-496F-932E-7404A520CEAB}" presName="composite" presStyleCnt="0"/>
      <dgm:spPr/>
    </dgm:pt>
    <dgm:pt modelId="{7BDB751A-3693-4C4D-9F7A-7F1BC4ABD922}" type="pres">
      <dgm:prSet presAssocID="{340B3F80-C7A7-496F-932E-7404A520CEAB}" presName="parTx" presStyleLbl="alignNode1" presStyleIdx="1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77D59FA4-BCDE-43A9-BC3C-14D0A7428F95}" type="pres">
      <dgm:prSet presAssocID="{340B3F80-C7A7-496F-932E-7404A520CEAB}" presName="desTx" presStyleLbl="alignAccFollowNode1" presStyleIdx="1" presStyleCnt="5">
        <dgm:presLayoutVars/>
      </dgm:prSet>
      <dgm:spPr/>
      <dgm:t>
        <a:bodyPr/>
        <a:lstStyle/>
        <a:p>
          <a:endParaRPr lang="en-US"/>
        </a:p>
      </dgm:t>
    </dgm:pt>
    <dgm:pt modelId="{774756F5-5937-4C2E-AA38-D92988D71E60}" type="pres">
      <dgm:prSet presAssocID="{3F0CE96E-9911-4C43-880D-02C3A09F9EB0}" presName="space" presStyleCnt="0"/>
      <dgm:spPr/>
    </dgm:pt>
    <dgm:pt modelId="{2DB619DA-CC1B-428C-B648-E7A0B2C2087C}" type="pres">
      <dgm:prSet presAssocID="{D410DE7D-F25D-4042-AABA-11200773541F}" presName="composite" presStyleCnt="0"/>
      <dgm:spPr/>
    </dgm:pt>
    <dgm:pt modelId="{287259C2-3FA1-4DC5-96E3-5E3FC34C94C6}" type="pres">
      <dgm:prSet presAssocID="{D410DE7D-F25D-4042-AABA-11200773541F}" presName="parTx" presStyleLbl="alignNode1" presStyleIdx="2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CD0B04E5-709B-42D7-B64A-84B83079884D}" type="pres">
      <dgm:prSet presAssocID="{D410DE7D-F25D-4042-AABA-11200773541F}" presName="desTx" presStyleLbl="alignAccFollowNode1" presStyleIdx="2" presStyleCnt="5">
        <dgm:presLayoutVars/>
      </dgm:prSet>
      <dgm:spPr/>
      <dgm:t>
        <a:bodyPr/>
        <a:lstStyle/>
        <a:p>
          <a:endParaRPr lang="en-US"/>
        </a:p>
      </dgm:t>
    </dgm:pt>
    <dgm:pt modelId="{D2473E65-E27F-41EB-BD6C-F9D253AFB1BB}" type="pres">
      <dgm:prSet presAssocID="{DCE0E6CE-03BC-461E-B99E-48D75DF284C4}" presName="space" presStyleCnt="0"/>
      <dgm:spPr/>
    </dgm:pt>
    <dgm:pt modelId="{9D5EB1C9-D82E-4C5D-AC59-232B98C924EC}" type="pres">
      <dgm:prSet presAssocID="{54A1A7F2-3E29-449D-8526-177A055A8A8A}" presName="composite" presStyleCnt="0"/>
      <dgm:spPr/>
    </dgm:pt>
    <dgm:pt modelId="{2A3C8DDC-65F6-444E-9F9A-0B9306F69A41}" type="pres">
      <dgm:prSet presAssocID="{54A1A7F2-3E29-449D-8526-177A055A8A8A}" presName="parTx" presStyleLbl="alignNode1" presStyleIdx="3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74673B62-837E-4456-B85E-AFFD6682A390}" type="pres">
      <dgm:prSet presAssocID="{54A1A7F2-3E29-449D-8526-177A055A8A8A}" presName="desTx" presStyleLbl="alignAccFollowNode1" presStyleIdx="3" presStyleCnt="5">
        <dgm:presLayoutVars/>
      </dgm:prSet>
      <dgm:spPr/>
      <dgm:t>
        <a:bodyPr/>
        <a:lstStyle/>
        <a:p>
          <a:endParaRPr lang="en-US"/>
        </a:p>
      </dgm:t>
    </dgm:pt>
    <dgm:pt modelId="{3C4E4273-CB17-4722-B512-E5AF82D3916C}" type="pres">
      <dgm:prSet presAssocID="{F4CE7E70-2EE4-4A80-AE5D-5D040F7A0572}" presName="space" presStyleCnt="0"/>
      <dgm:spPr/>
    </dgm:pt>
    <dgm:pt modelId="{FCDC761C-E60D-40F3-AB12-D5851C877E90}" type="pres">
      <dgm:prSet presAssocID="{C0DFA7CE-3739-4A4E-A93B-63303516E82C}" presName="composite" presStyleCnt="0"/>
      <dgm:spPr/>
    </dgm:pt>
    <dgm:pt modelId="{F48FE24A-BDC3-43E1-8F80-FF76CCF9CE42}" type="pres">
      <dgm:prSet presAssocID="{C0DFA7CE-3739-4A4E-A93B-63303516E82C}" presName="parTx" presStyleLbl="alignNode1" presStyleIdx="4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771168A-7E4A-4A87-A26E-E3E1685982F0}" type="pres">
      <dgm:prSet presAssocID="{C0DFA7CE-3739-4A4E-A93B-63303516E82C}" presName="desTx" presStyleLbl="alignAccFollowNode1" presStyleIdx="4" presStyleCnt="5">
        <dgm:presLayoutVars/>
      </dgm:prSet>
      <dgm:spPr/>
      <dgm:t>
        <a:bodyPr/>
        <a:lstStyle/>
        <a:p>
          <a:endParaRPr lang="en-US"/>
        </a:p>
      </dgm:t>
    </dgm:pt>
  </dgm:ptLst>
  <dgm:cxnLst>
    <dgm:cxn modelId="{785ED2C0-57B4-444A-8B39-23CF1CEC9BF2}" type="presOf" srcId="{C0DFA7CE-3739-4A4E-A93B-63303516E82C}" destId="{F48FE24A-BDC3-43E1-8F80-FF76CCF9CE42}" srcOrd="0" destOrd="0" presId="urn:microsoft.com/office/officeart/2016/7/layout/ChevronBlockProcess"/>
    <dgm:cxn modelId="{08ABA6EA-2165-40EA-A9F6-D4CC207F31DE}" srcId="{C0DFA7CE-3739-4A4E-A93B-63303516E82C}" destId="{92623BAD-698A-487D-A3E1-892A18738B77}" srcOrd="0" destOrd="0" parTransId="{AC09C639-AA27-46CC-9495-50636B3F5868}" sibTransId="{E067920D-DD31-4558-9811-362E38C2FE22}"/>
    <dgm:cxn modelId="{57526C50-32FA-48BD-9912-F87612377440}" srcId="{340B3F80-C7A7-496F-932E-7404A520CEAB}" destId="{6865AF65-0EE1-4B59-ACCA-D553877477DC}" srcOrd="0" destOrd="0" parTransId="{19CAAD21-0B18-4C97-B01C-E33BB5A4B70D}" sibTransId="{72CCE202-979B-4509-8D96-32F14C258937}"/>
    <dgm:cxn modelId="{2AF62C8D-40A2-4A63-BFE1-0677829AEF52}" srcId="{3CCC7704-9392-450E-9BCC-086270D1095F}" destId="{2F669CBD-4117-4D15-BDBB-C2AE9F1541DC}" srcOrd="0" destOrd="0" parTransId="{6000E6A9-F75B-4C2D-ADE4-07A3A0898F88}" sibTransId="{4AB07FED-2E12-4614-B7C2-243A7444C23E}"/>
    <dgm:cxn modelId="{FA3823E3-255C-4143-BC22-9253D6C46EFA}" type="presOf" srcId="{97EF0B0A-AA86-40A0-A695-232771DF66F5}" destId="{74673B62-837E-4456-B85E-AFFD6682A390}" srcOrd="0" destOrd="0" presId="urn:microsoft.com/office/officeart/2016/7/layout/ChevronBlockProcess"/>
    <dgm:cxn modelId="{E9772794-9537-4809-A6BA-6B5809284E0C}" srcId="{2F669CBD-4117-4D15-BDBB-C2AE9F1541DC}" destId="{B530E894-A067-4A94-B323-D1744F85DD83}" srcOrd="0" destOrd="0" parTransId="{FD07BFCB-8711-4D97-B5E6-82BF297C0A74}" sibTransId="{8FA7A2F1-CC57-4BD2-895D-369AA12BBAA9}"/>
    <dgm:cxn modelId="{355D1823-95AC-49A3-8214-997247340197}" type="presOf" srcId="{D410DE7D-F25D-4042-AABA-11200773541F}" destId="{287259C2-3FA1-4DC5-96E3-5E3FC34C94C6}" srcOrd="0" destOrd="0" presId="urn:microsoft.com/office/officeart/2016/7/layout/ChevronBlockProcess"/>
    <dgm:cxn modelId="{11D627F4-8B7D-4D6B-BCAE-963ADBCADC2A}" type="presOf" srcId="{2F669CBD-4117-4D15-BDBB-C2AE9F1541DC}" destId="{EFEB25DD-3165-4737-9AE3-24CCA1D2FAA0}" srcOrd="0" destOrd="0" presId="urn:microsoft.com/office/officeart/2016/7/layout/ChevronBlockProcess"/>
    <dgm:cxn modelId="{B433AA0E-C3D7-4013-AEBF-29A77F953AF1}" type="presOf" srcId="{3CCC7704-9392-450E-9BCC-086270D1095F}" destId="{DAD52A55-3FF3-41E0-8C23-2C45A1670EA7}" srcOrd="0" destOrd="0" presId="urn:microsoft.com/office/officeart/2016/7/layout/ChevronBlockProcess"/>
    <dgm:cxn modelId="{2D132C39-771B-49A6-B03E-58F546AF5931}" srcId="{3CCC7704-9392-450E-9BCC-086270D1095F}" destId="{54A1A7F2-3E29-449D-8526-177A055A8A8A}" srcOrd="3" destOrd="0" parTransId="{6961C604-B3C9-43A6-9C74-F8C24C5ED19B}" sibTransId="{F4CE7E70-2EE4-4A80-AE5D-5D040F7A0572}"/>
    <dgm:cxn modelId="{D3EEB865-CFA2-4E31-8271-2BC51DC866E5}" type="presOf" srcId="{54A1A7F2-3E29-449D-8526-177A055A8A8A}" destId="{2A3C8DDC-65F6-444E-9F9A-0B9306F69A41}" srcOrd="0" destOrd="0" presId="urn:microsoft.com/office/officeart/2016/7/layout/ChevronBlockProcess"/>
    <dgm:cxn modelId="{1E845CE2-0915-4063-955A-A03DFC98B4E3}" type="presOf" srcId="{340B3F80-C7A7-496F-932E-7404A520CEAB}" destId="{7BDB751A-3693-4C4D-9F7A-7F1BC4ABD922}" srcOrd="0" destOrd="0" presId="urn:microsoft.com/office/officeart/2016/7/layout/ChevronBlockProcess"/>
    <dgm:cxn modelId="{9E9A71AF-A2CD-47E8-AD24-8C0F2A703D69}" type="presOf" srcId="{92623BAD-698A-487D-A3E1-892A18738B77}" destId="{9771168A-7E4A-4A87-A26E-E3E1685982F0}" srcOrd="0" destOrd="0" presId="urn:microsoft.com/office/officeart/2016/7/layout/ChevronBlockProcess"/>
    <dgm:cxn modelId="{D7759625-E538-4881-A7AF-9046D7F4BAF1}" type="presOf" srcId="{B530E894-A067-4A94-B323-D1744F85DD83}" destId="{2D9342D4-236D-4BAC-A365-03560DCDFC33}" srcOrd="0" destOrd="0" presId="urn:microsoft.com/office/officeart/2016/7/layout/ChevronBlockProcess"/>
    <dgm:cxn modelId="{AD562C56-BC48-4A08-9B11-4BF62841D887}" srcId="{3CCC7704-9392-450E-9BCC-086270D1095F}" destId="{D410DE7D-F25D-4042-AABA-11200773541F}" srcOrd="2" destOrd="0" parTransId="{80A44B01-48F8-4084-B224-B9E22CF066C3}" sibTransId="{DCE0E6CE-03BC-461E-B99E-48D75DF284C4}"/>
    <dgm:cxn modelId="{A058AA39-AF36-46C2-822E-BD746424BD03}" srcId="{3CCC7704-9392-450E-9BCC-086270D1095F}" destId="{340B3F80-C7A7-496F-932E-7404A520CEAB}" srcOrd="1" destOrd="0" parTransId="{70B20A5A-9229-4A30-9FBE-3071E4E33BAC}" sibTransId="{3F0CE96E-9911-4C43-880D-02C3A09F9EB0}"/>
    <dgm:cxn modelId="{B9146688-24C5-41FA-A397-6B78523A2352}" type="presOf" srcId="{2ED4E985-FC44-4481-82D6-A214B5164734}" destId="{CD0B04E5-709B-42D7-B64A-84B83079884D}" srcOrd="0" destOrd="0" presId="urn:microsoft.com/office/officeart/2016/7/layout/ChevronBlockProcess"/>
    <dgm:cxn modelId="{D0A06CCB-D414-43CB-904C-3C51A1BD1A09}" srcId="{D410DE7D-F25D-4042-AABA-11200773541F}" destId="{2ED4E985-FC44-4481-82D6-A214B5164734}" srcOrd="0" destOrd="0" parTransId="{3478D02A-B7BB-4C12-8721-D0156ED9A27C}" sibTransId="{96FBE4D4-3C06-4D45-AEF7-97BF35DEDEB7}"/>
    <dgm:cxn modelId="{5F69D16D-1DB8-4455-B9A7-F023A9220560}" srcId="{3CCC7704-9392-450E-9BCC-086270D1095F}" destId="{C0DFA7CE-3739-4A4E-A93B-63303516E82C}" srcOrd="4" destOrd="0" parTransId="{441CA849-1DFE-466D-AD28-C134C2D67292}" sibTransId="{16BBD3C6-9258-4C31-954F-FFB3A91B695C}"/>
    <dgm:cxn modelId="{E7753138-00DC-4E8A-9AEC-29EEB1506AE4}" type="presOf" srcId="{6865AF65-0EE1-4B59-ACCA-D553877477DC}" destId="{77D59FA4-BCDE-43A9-BC3C-14D0A7428F95}" srcOrd="0" destOrd="0" presId="urn:microsoft.com/office/officeart/2016/7/layout/ChevronBlockProcess"/>
    <dgm:cxn modelId="{102B8A66-E1A2-4AF8-9C45-4DBF33AD684D}" srcId="{54A1A7F2-3E29-449D-8526-177A055A8A8A}" destId="{97EF0B0A-AA86-40A0-A695-232771DF66F5}" srcOrd="0" destOrd="0" parTransId="{AEC313E0-C6E6-4C29-96DE-B6F2117AED42}" sibTransId="{9653E891-19BD-4EF5-BBA4-E7E9EAC5C1D6}"/>
    <dgm:cxn modelId="{37858A04-7A80-47E8-84FA-4A8CCFE8023B}" type="presParOf" srcId="{DAD52A55-3FF3-41E0-8C23-2C45A1670EA7}" destId="{20563557-3F30-44BB-B94F-5B3E0C238E97}" srcOrd="0" destOrd="0" presId="urn:microsoft.com/office/officeart/2016/7/layout/ChevronBlockProcess"/>
    <dgm:cxn modelId="{C60975BC-D411-4FCC-AE85-F791CD9CBC4F}" type="presParOf" srcId="{20563557-3F30-44BB-B94F-5B3E0C238E97}" destId="{EFEB25DD-3165-4737-9AE3-24CCA1D2FAA0}" srcOrd="0" destOrd="0" presId="urn:microsoft.com/office/officeart/2016/7/layout/ChevronBlockProcess"/>
    <dgm:cxn modelId="{4402F4D8-4312-4885-8574-28EBF3AA707B}" type="presParOf" srcId="{20563557-3F30-44BB-B94F-5B3E0C238E97}" destId="{2D9342D4-236D-4BAC-A365-03560DCDFC33}" srcOrd="1" destOrd="0" presId="urn:microsoft.com/office/officeart/2016/7/layout/ChevronBlockProcess"/>
    <dgm:cxn modelId="{99109DE9-CE86-48F0-9CDB-CB4F7D004B05}" type="presParOf" srcId="{DAD52A55-3FF3-41E0-8C23-2C45A1670EA7}" destId="{67C4FD06-361C-4734-A923-3FA4D948E5EE}" srcOrd="1" destOrd="0" presId="urn:microsoft.com/office/officeart/2016/7/layout/ChevronBlockProcess"/>
    <dgm:cxn modelId="{F96BB1C6-A9C1-4BA4-A338-A243E90348C6}" type="presParOf" srcId="{DAD52A55-3FF3-41E0-8C23-2C45A1670EA7}" destId="{D657BBE5-1793-4EEB-9CE3-74955AC76E59}" srcOrd="2" destOrd="0" presId="urn:microsoft.com/office/officeart/2016/7/layout/ChevronBlockProcess"/>
    <dgm:cxn modelId="{1A3BCC55-D060-4E07-A856-0B299053B7FB}" type="presParOf" srcId="{D657BBE5-1793-4EEB-9CE3-74955AC76E59}" destId="{7BDB751A-3693-4C4D-9F7A-7F1BC4ABD922}" srcOrd="0" destOrd="0" presId="urn:microsoft.com/office/officeart/2016/7/layout/ChevronBlockProcess"/>
    <dgm:cxn modelId="{CBD840F5-9196-44BA-A21F-4C52028C6FB0}" type="presParOf" srcId="{D657BBE5-1793-4EEB-9CE3-74955AC76E59}" destId="{77D59FA4-BCDE-43A9-BC3C-14D0A7428F95}" srcOrd="1" destOrd="0" presId="urn:microsoft.com/office/officeart/2016/7/layout/ChevronBlockProcess"/>
    <dgm:cxn modelId="{C71C5362-6617-4759-AB75-92DD18FF1864}" type="presParOf" srcId="{DAD52A55-3FF3-41E0-8C23-2C45A1670EA7}" destId="{774756F5-5937-4C2E-AA38-D92988D71E60}" srcOrd="3" destOrd="0" presId="urn:microsoft.com/office/officeart/2016/7/layout/ChevronBlockProcess"/>
    <dgm:cxn modelId="{7C258053-4255-451F-AF40-700C8FF7A551}" type="presParOf" srcId="{DAD52A55-3FF3-41E0-8C23-2C45A1670EA7}" destId="{2DB619DA-CC1B-428C-B648-E7A0B2C2087C}" srcOrd="4" destOrd="0" presId="urn:microsoft.com/office/officeart/2016/7/layout/ChevronBlockProcess"/>
    <dgm:cxn modelId="{D8F75147-4692-4458-8176-BE73283B60CE}" type="presParOf" srcId="{2DB619DA-CC1B-428C-B648-E7A0B2C2087C}" destId="{287259C2-3FA1-4DC5-96E3-5E3FC34C94C6}" srcOrd="0" destOrd="0" presId="urn:microsoft.com/office/officeart/2016/7/layout/ChevronBlockProcess"/>
    <dgm:cxn modelId="{677CC7F1-5C61-4012-B9E7-F23E02212EBD}" type="presParOf" srcId="{2DB619DA-CC1B-428C-B648-E7A0B2C2087C}" destId="{CD0B04E5-709B-42D7-B64A-84B83079884D}" srcOrd="1" destOrd="0" presId="urn:microsoft.com/office/officeart/2016/7/layout/ChevronBlockProcess"/>
    <dgm:cxn modelId="{11FF5E21-0002-4E7F-9493-8503340DC2A4}" type="presParOf" srcId="{DAD52A55-3FF3-41E0-8C23-2C45A1670EA7}" destId="{D2473E65-E27F-41EB-BD6C-F9D253AFB1BB}" srcOrd="5" destOrd="0" presId="urn:microsoft.com/office/officeart/2016/7/layout/ChevronBlockProcess"/>
    <dgm:cxn modelId="{892E60EF-BADF-47E2-85FB-476A4908233B}" type="presParOf" srcId="{DAD52A55-3FF3-41E0-8C23-2C45A1670EA7}" destId="{9D5EB1C9-D82E-4C5D-AC59-232B98C924EC}" srcOrd="6" destOrd="0" presId="urn:microsoft.com/office/officeart/2016/7/layout/ChevronBlockProcess"/>
    <dgm:cxn modelId="{439E940F-C48A-4AA1-B95F-C4F72A1B676A}" type="presParOf" srcId="{9D5EB1C9-D82E-4C5D-AC59-232B98C924EC}" destId="{2A3C8DDC-65F6-444E-9F9A-0B9306F69A41}" srcOrd="0" destOrd="0" presId="urn:microsoft.com/office/officeart/2016/7/layout/ChevronBlockProcess"/>
    <dgm:cxn modelId="{7589F4CB-5B35-4C7A-9FE0-9D3F5D7C1333}" type="presParOf" srcId="{9D5EB1C9-D82E-4C5D-AC59-232B98C924EC}" destId="{74673B62-837E-4456-B85E-AFFD6682A390}" srcOrd="1" destOrd="0" presId="urn:microsoft.com/office/officeart/2016/7/layout/ChevronBlockProcess"/>
    <dgm:cxn modelId="{6F274323-1083-4A69-BBC1-00C08BF315A9}" type="presParOf" srcId="{DAD52A55-3FF3-41E0-8C23-2C45A1670EA7}" destId="{3C4E4273-CB17-4722-B512-E5AF82D3916C}" srcOrd="7" destOrd="0" presId="urn:microsoft.com/office/officeart/2016/7/layout/ChevronBlockProcess"/>
    <dgm:cxn modelId="{A1AA65D1-59DF-464F-AFD6-2129BC43BFAF}" type="presParOf" srcId="{DAD52A55-3FF3-41E0-8C23-2C45A1670EA7}" destId="{FCDC761C-E60D-40F3-AB12-D5851C877E90}" srcOrd="8" destOrd="0" presId="urn:microsoft.com/office/officeart/2016/7/layout/ChevronBlockProcess"/>
    <dgm:cxn modelId="{10C2CA1C-8654-49B1-B873-64D1EA2CE133}" type="presParOf" srcId="{FCDC761C-E60D-40F3-AB12-D5851C877E90}" destId="{F48FE24A-BDC3-43E1-8F80-FF76CCF9CE42}" srcOrd="0" destOrd="0" presId="urn:microsoft.com/office/officeart/2016/7/layout/ChevronBlockProcess"/>
    <dgm:cxn modelId="{7AD652D3-14B6-462F-B278-5AE6CB7F9598}" type="presParOf" srcId="{FCDC761C-E60D-40F3-AB12-D5851C877E90}" destId="{9771168A-7E4A-4A87-A26E-E3E1685982F0}" srcOrd="1" destOrd="0" presId="urn:microsoft.com/office/officeart/2016/7/layout/Chevron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EB25DD-3165-4737-9AE3-24CCA1D2FAA0}">
      <dsp:nvSpPr>
        <dsp:cNvPr id="0" name=""/>
        <dsp:cNvSpPr/>
      </dsp:nvSpPr>
      <dsp:spPr>
        <a:xfrm>
          <a:off x="8664" y="218316"/>
          <a:ext cx="2089860" cy="626958"/>
        </a:xfrm>
        <a:prstGeom prst="chevron">
          <a:avLst>
            <a:gd name="adj" fmla="val 3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7412" tIns="77412" rIns="77412" bIns="7741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/>
            <a:t>Mix</a:t>
          </a:r>
        </a:p>
      </dsp:txBody>
      <dsp:txXfrm>
        <a:off x="196751" y="218316"/>
        <a:ext cx="1713686" cy="626958"/>
      </dsp:txXfrm>
    </dsp:sp>
    <dsp:sp modelId="{2D9342D4-236D-4BAC-A365-03560DCDFC33}">
      <dsp:nvSpPr>
        <dsp:cNvPr id="0" name=""/>
        <dsp:cNvSpPr/>
      </dsp:nvSpPr>
      <dsp:spPr>
        <a:xfrm>
          <a:off x="8664" y="845274"/>
          <a:ext cx="1901773" cy="204415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282" tIns="150282" rIns="150282" bIns="300565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Gently mix 4 drops of blood with 4 drops of NMB in a test tube</a:t>
          </a:r>
        </a:p>
      </dsp:txBody>
      <dsp:txXfrm>
        <a:off x="8664" y="845274"/>
        <a:ext cx="1901773" cy="2044156"/>
      </dsp:txXfrm>
    </dsp:sp>
    <dsp:sp modelId="{7BDB751A-3693-4C4D-9F7A-7F1BC4ABD922}">
      <dsp:nvSpPr>
        <dsp:cNvPr id="0" name=""/>
        <dsp:cNvSpPr/>
      </dsp:nvSpPr>
      <dsp:spPr>
        <a:xfrm>
          <a:off x="2047267" y="218316"/>
          <a:ext cx="2089860" cy="626958"/>
        </a:xfrm>
        <a:prstGeom prst="chevron">
          <a:avLst>
            <a:gd name="adj" fmla="val 3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7412" tIns="77412" rIns="77412" bIns="7741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/>
            <a:t>Let stand</a:t>
          </a:r>
        </a:p>
      </dsp:txBody>
      <dsp:txXfrm>
        <a:off x="2235354" y="218316"/>
        <a:ext cx="1713686" cy="626958"/>
      </dsp:txXfrm>
    </dsp:sp>
    <dsp:sp modelId="{77D59FA4-BCDE-43A9-BC3C-14D0A7428F95}">
      <dsp:nvSpPr>
        <dsp:cNvPr id="0" name=""/>
        <dsp:cNvSpPr/>
      </dsp:nvSpPr>
      <dsp:spPr>
        <a:xfrm>
          <a:off x="2047267" y="845274"/>
          <a:ext cx="1901773" cy="2044156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282" tIns="150282" rIns="150282" bIns="300565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Let stand 15 minutes</a:t>
          </a:r>
        </a:p>
      </dsp:txBody>
      <dsp:txXfrm>
        <a:off x="2047267" y="845274"/>
        <a:ext cx="1901773" cy="2044156"/>
      </dsp:txXfrm>
    </dsp:sp>
    <dsp:sp modelId="{287259C2-3FA1-4DC5-96E3-5E3FC34C94C6}">
      <dsp:nvSpPr>
        <dsp:cNvPr id="0" name=""/>
        <dsp:cNvSpPr/>
      </dsp:nvSpPr>
      <dsp:spPr>
        <a:xfrm>
          <a:off x="4085869" y="218316"/>
          <a:ext cx="2089860" cy="626958"/>
        </a:xfrm>
        <a:prstGeom prst="chevron">
          <a:avLst>
            <a:gd name="adj" fmla="val 3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7412" tIns="77412" rIns="77412" bIns="7741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/>
            <a:t>Use</a:t>
          </a:r>
        </a:p>
      </dsp:txBody>
      <dsp:txXfrm>
        <a:off x="4273956" y="218316"/>
        <a:ext cx="1713686" cy="626958"/>
      </dsp:txXfrm>
    </dsp:sp>
    <dsp:sp modelId="{CD0B04E5-709B-42D7-B64A-84B83079884D}">
      <dsp:nvSpPr>
        <dsp:cNvPr id="0" name=""/>
        <dsp:cNvSpPr/>
      </dsp:nvSpPr>
      <dsp:spPr>
        <a:xfrm>
          <a:off x="4085869" y="845274"/>
          <a:ext cx="1901773" cy="2044156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282" tIns="150282" rIns="150282" bIns="300565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Use 1 drop of mixture to prepare 2 blood smears and observe under high power, oil immersion field</a:t>
          </a:r>
        </a:p>
      </dsp:txBody>
      <dsp:txXfrm>
        <a:off x="4085869" y="845274"/>
        <a:ext cx="1901773" cy="2044156"/>
      </dsp:txXfrm>
    </dsp:sp>
    <dsp:sp modelId="{2A3C8DDC-65F6-444E-9F9A-0B9306F69A41}">
      <dsp:nvSpPr>
        <dsp:cNvPr id="0" name=""/>
        <dsp:cNvSpPr/>
      </dsp:nvSpPr>
      <dsp:spPr>
        <a:xfrm>
          <a:off x="6124472" y="218316"/>
          <a:ext cx="2089860" cy="626958"/>
        </a:xfrm>
        <a:prstGeom prst="chevron">
          <a:avLst>
            <a:gd name="adj" fmla="val 3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7412" tIns="77412" rIns="77412" bIns="7741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/>
            <a:t>Count</a:t>
          </a:r>
        </a:p>
      </dsp:txBody>
      <dsp:txXfrm>
        <a:off x="6312559" y="218316"/>
        <a:ext cx="1713686" cy="626958"/>
      </dsp:txXfrm>
    </dsp:sp>
    <dsp:sp modelId="{74673B62-837E-4456-B85E-AFFD6682A390}">
      <dsp:nvSpPr>
        <dsp:cNvPr id="0" name=""/>
        <dsp:cNvSpPr/>
      </dsp:nvSpPr>
      <dsp:spPr>
        <a:xfrm>
          <a:off x="6124472" y="845274"/>
          <a:ext cx="1901773" cy="2044156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282" tIns="150282" rIns="150282" bIns="300565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Count 500 RBCs on each smear while separately keeping track of the number of reticuloyctes (ONLY AGGREGATE FORM)</a:t>
          </a:r>
        </a:p>
      </dsp:txBody>
      <dsp:txXfrm>
        <a:off x="6124472" y="845274"/>
        <a:ext cx="1901773" cy="2044156"/>
      </dsp:txXfrm>
    </dsp:sp>
    <dsp:sp modelId="{F48FE24A-BDC3-43E1-8F80-FF76CCF9CE42}">
      <dsp:nvSpPr>
        <dsp:cNvPr id="0" name=""/>
        <dsp:cNvSpPr/>
      </dsp:nvSpPr>
      <dsp:spPr>
        <a:xfrm>
          <a:off x="8163074" y="218316"/>
          <a:ext cx="2089860" cy="626958"/>
        </a:xfrm>
        <a:prstGeom prst="chevron">
          <a:avLst>
            <a:gd name="adj" fmla="val 3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7412" tIns="77412" rIns="77412" bIns="7741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/>
            <a:t>Divide</a:t>
          </a:r>
        </a:p>
      </dsp:txBody>
      <dsp:txXfrm>
        <a:off x="8351161" y="218316"/>
        <a:ext cx="1713686" cy="626958"/>
      </dsp:txXfrm>
    </dsp:sp>
    <dsp:sp modelId="{9771168A-7E4A-4A87-A26E-E3E1685982F0}">
      <dsp:nvSpPr>
        <dsp:cNvPr id="0" name=""/>
        <dsp:cNvSpPr/>
      </dsp:nvSpPr>
      <dsp:spPr>
        <a:xfrm>
          <a:off x="8163074" y="845274"/>
          <a:ext cx="1901773" cy="2044156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282" tIns="150282" rIns="150282" bIns="300565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Divide the reticulocyte number by 1,000 and convert to a percentage</a:t>
          </a:r>
        </a:p>
      </dsp:txBody>
      <dsp:txXfrm>
        <a:off x="8163074" y="845274"/>
        <a:ext cx="1901773" cy="20441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ChevronBlockProcess">
  <dgm:title val="Chevron Block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28"/>
      <dgm:constr type="primFontSz" for="des" forName="desTx" refType="primFontSz" refFor="des" refForName="parTx" op="lte" fact="0.75"/>
      <dgm:constr type="h" for="des" forName="desTx" op="equ"/>
      <dgm:constr type="w" for="ch" forName="space" refType="w" op="equ" fact="-0.005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7">
          <dgm:if name="Name8" func="var" arg="dir" op="equ" val="norm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/>
              <dgm:constr type="w" for="ch" forName="desTx" refType="w" refFor="ch" refForName="parTx" fact="0.91"/>
              <dgm:constr type="t" for="ch" forName="desTx" refType="h" refFor="ch" refForName="parTx"/>
            </dgm:constrLst>
          </dgm:if>
          <dgm:else name="Name9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 refType="w" fact="0.09"/>
              <dgm:constr type="w" for="ch" forName="desTx" refType="w" refFor="ch" refForName="parTx" fact="0.91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choose name="Name10">
            <dgm:if name="Name11" func="var" arg="dir" op="equ" val="norm">
              <dgm:shape xmlns:r="http://schemas.openxmlformats.org/officeDocument/2006/relationships" type="chevron" r:blip="">
                <dgm:adjLst>
                  <dgm:adj idx="1" val="0.3"/>
                </dgm:adjLst>
              </dgm:shape>
            </dgm:if>
            <dgm:else name="Name12">
              <dgm:shape xmlns:r="http://schemas.openxmlformats.org/officeDocument/2006/relationships" rot="180" type="chevron" r:blip="">
                <dgm:adjLst/>
              </dgm:shape>
            </dgm:else>
          </dgm:choose>
          <dgm:presOf axis="self" ptType="node"/>
          <dgm:choose name="Name13">
            <dgm:if name="Name14" func="var" arg="dir" op="equ" val="norm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if>
            <dgm:else name="Name15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else>
          </dgm:choose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0"/>
            <dgm:constr type="tMarg" refType="w" fact="0.224"/>
            <dgm:constr type="bMarg" refType="w" fact="0.448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6400A-FBF5-40DF-87E7-59A6835563DE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91355-F96D-468F-AE44-DFAAA3B37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203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tmd.com/dog/conditions/urinary/c_dg_hematuria" TargetMode="External"/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www.petmd.com/dog/conditions/respiratory/c_multi_epistaxis" TargetMode="Externa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vomiting, diarrhea, bleeding,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91355-F96D-468F-AE44-DFAAA3B379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886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91355-F96D-468F-AE44-DFAAA3B3795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1537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Regenerative/non-regenerative</a:t>
            </a:r>
          </a:p>
          <a:p>
            <a:r>
              <a:rPr lang="en-US" dirty="0"/>
              <a:t>Reticulocytes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91355-F96D-468F-AE44-DFAAA3B3795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3847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Being destroyed.</a:t>
            </a:r>
          </a:p>
          <a:p>
            <a:endParaRPr lang="en-US" dirty="0"/>
          </a:p>
          <a:p>
            <a:r>
              <a:rPr lang="en-US" dirty="0"/>
              <a:t>Hemorrhage</a:t>
            </a:r>
          </a:p>
          <a:p>
            <a:r>
              <a:rPr lang="en-US" dirty="0"/>
              <a:t>Early iron deficiency</a:t>
            </a:r>
          </a:p>
          <a:p>
            <a:r>
              <a:rPr lang="en-US" dirty="0"/>
              <a:t>Chronic renal disease</a:t>
            </a:r>
          </a:p>
          <a:p>
            <a:r>
              <a:rPr lang="en-US" dirty="0"/>
              <a:t>Endocrine deficiencies </a:t>
            </a:r>
          </a:p>
          <a:p>
            <a:r>
              <a:rPr lang="en-US" dirty="0"/>
              <a:t>Lead toxicity</a:t>
            </a:r>
          </a:p>
          <a:p>
            <a:r>
              <a:rPr lang="en-US" dirty="0"/>
              <a:t>Neoplasia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91355-F96D-468F-AE44-DFAAA3B3795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802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Acute or chronic blood loss</a:t>
            </a:r>
          </a:p>
          <a:p>
            <a:endParaRPr lang="en-US" dirty="0"/>
          </a:p>
          <a:p>
            <a:r>
              <a:rPr lang="en-US" dirty="0"/>
              <a:t>Trauma</a:t>
            </a:r>
          </a:p>
          <a:p>
            <a:r>
              <a:rPr lang="en-US" dirty="0"/>
              <a:t>Parasites</a:t>
            </a:r>
          </a:p>
          <a:p>
            <a:r>
              <a:rPr lang="en-US" dirty="0"/>
              <a:t>Coagulopathy</a:t>
            </a:r>
          </a:p>
          <a:p>
            <a:r>
              <a:rPr lang="en-US" dirty="0"/>
              <a:t>Neoplasia</a:t>
            </a:r>
          </a:p>
          <a:p>
            <a:r>
              <a:rPr lang="en-US" dirty="0"/>
              <a:t>Cystitis</a:t>
            </a:r>
          </a:p>
          <a:p>
            <a:r>
              <a:rPr lang="en-US" dirty="0"/>
              <a:t>GI ulceration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91355-F96D-468F-AE44-DFAAA3B3795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8405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Microcytic and hypochromic</a:t>
            </a:r>
          </a:p>
          <a:p>
            <a:r>
              <a:rPr lang="en-US" dirty="0"/>
              <a:t>It would be low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91355-F96D-468F-AE44-DFAAA3B3795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2698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Chronic renal </a:t>
            </a:r>
            <a:r>
              <a:rPr lang="en-US" dirty="0" err="1"/>
              <a:t>dz</a:t>
            </a:r>
            <a:endParaRPr lang="en-US" dirty="0"/>
          </a:p>
          <a:p>
            <a:r>
              <a:rPr lang="en-US" dirty="0"/>
              <a:t>Hypothyroidism</a:t>
            </a:r>
          </a:p>
          <a:p>
            <a:r>
              <a:rPr lang="en-US" dirty="0" err="1"/>
              <a:t>Hypoadrenocorticism</a:t>
            </a:r>
            <a:endParaRPr lang="en-US" dirty="0"/>
          </a:p>
          <a:p>
            <a:r>
              <a:rPr lang="en-US" dirty="0"/>
              <a:t>Bracken fern poisoning</a:t>
            </a:r>
          </a:p>
          <a:p>
            <a:r>
              <a:rPr lang="en-US" dirty="0"/>
              <a:t>Iron and copper deficiency</a:t>
            </a:r>
          </a:p>
          <a:p>
            <a:r>
              <a:rPr lang="en-US" dirty="0"/>
              <a:t>Parvovirus</a:t>
            </a:r>
          </a:p>
          <a:p>
            <a:r>
              <a:rPr lang="en-US" dirty="0"/>
              <a:t>Lead toxicity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91355-F96D-468F-AE44-DFAAA3B3795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9919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bone marrow is replaced by adipose tissue (fat)</a:t>
            </a:r>
          </a:p>
          <a:p>
            <a:r>
              <a:rPr lang="en-US" dirty="0"/>
              <a:t>Recurrent infections        Fever</a:t>
            </a:r>
          </a:p>
          <a:p>
            <a:r>
              <a:rPr lang="en-US" dirty="0"/>
              <a:t>Petechial hemorrhage (red or purple spots on skin due to tiny hemorrhages)</a:t>
            </a:r>
          </a:p>
          <a:p>
            <a:r>
              <a:rPr lang="en-US" dirty="0"/>
              <a:t>Blood in urine (</a:t>
            </a:r>
            <a:r>
              <a:rPr lang="en-US" dirty="0">
                <a:hlinkClick r:id="rId3"/>
              </a:rPr>
              <a:t>hematuria</a:t>
            </a:r>
            <a:r>
              <a:rPr lang="en-US" dirty="0"/>
              <a:t>)  Nosebleed (</a:t>
            </a:r>
            <a:r>
              <a:rPr lang="en-US" dirty="0">
                <a:hlinkClick r:id="rId4"/>
              </a:rPr>
              <a:t>epistaxis</a:t>
            </a:r>
            <a:r>
              <a:rPr lang="en-US" dirty="0"/>
              <a:t>)</a:t>
            </a:r>
          </a:p>
          <a:p>
            <a:r>
              <a:rPr lang="en-US" dirty="0"/>
              <a:t>Black-colored feces (melena)   Pale mucous membrane</a:t>
            </a:r>
          </a:p>
          <a:p>
            <a:r>
              <a:rPr lang="en-US" dirty="0"/>
              <a:t>Weakness                        Lethargy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91355-F96D-468F-AE44-DFAAA3B3795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1798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Autoimmune hemolytic anemia </a:t>
            </a:r>
          </a:p>
          <a:p>
            <a:r>
              <a:rPr lang="en-US" dirty="0"/>
              <a:t>Causes the immune system to attack and destroy it’s RBCs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91355-F96D-468F-AE44-DFAAA3B3795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0951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Pale/weak/lethargic               Depressed</a:t>
            </a:r>
          </a:p>
          <a:p>
            <a:r>
              <a:rPr lang="en-US" dirty="0"/>
              <a:t>Fever                        Lack of appetite</a:t>
            </a:r>
          </a:p>
          <a:p>
            <a:r>
              <a:rPr lang="en-US" dirty="0"/>
              <a:t>Vomiting                 Diarrhea</a:t>
            </a:r>
          </a:p>
          <a:p>
            <a:r>
              <a:rPr lang="en-US" dirty="0"/>
              <a:t>Bloody stool           Dark urine</a:t>
            </a:r>
          </a:p>
          <a:p>
            <a:r>
              <a:rPr lang="en-US" dirty="0" err="1"/>
              <a:t>Polydypsia</a:t>
            </a:r>
            <a:r>
              <a:rPr lang="en-US" dirty="0"/>
              <a:t>            Polyuria</a:t>
            </a:r>
          </a:p>
          <a:p>
            <a:r>
              <a:rPr lang="en-US" dirty="0"/>
              <a:t>Dyspnea           Tachycardia</a:t>
            </a:r>
          </a:p>
          <a:p>
            <a:r>
              <a:rPr lang="en-US" dirty="0"/>
              <a:t>Icterus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91355-F96D-468F-AE44-DFAAA3B3795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78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Mean corpuscular volume/ average volume or size of a RBC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91355-F96D-468F-AE44-DFAAA3B379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780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60-77 </a:t>
            </a:r>
            <a:r>
              <a:rPr lang="en-US" dirty="0" err="1"/>
              <a:t>fL</a:t>
            </a:r>
            <a:endParaRPr lang="en-US" dirty="0"/>
          </a:p>
          <a:p>
            <a:r>
              <a:rPr lang="en-US" dirty="0"/>
              <a:t>40-55 </a:t>
            </a:r>
            <a:r>
              <a:rPr lang="en-US" dirty="0" err="1"/>
              <a:t>fL</a:t>
            </a:r>
            <a:endParaRPr lang="en-US" dirty="0"/>
          </a:p>
          <a:p>
            <a:r>
              <a:rPr lang="en-US" dirty="0"/>
              <a:t>Normocytic</a:t>
            </a:r>
          </a:p>
          <a:p>
            <a:r>
              <a:rPr lang="en-US" dirty="0"/>
              <a:t>Macrocytic </a:t>
            </a:r>
          </a:p>
          <a:p>
            <a:r>
              <a:rPr lang="en-US" dirty="0"/>
              <a:t>Microcytic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91355-F96D-468F-AE44-DFAAA3B379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4273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Polycythemia </a:t>
            </a:r>
            <a:r>
              <a:rPr lang="en-US" dirty="0" err="1"/>
              <a:t>vera</a:t>
            </a:r>
            <a:endParaRPr lang="en-US" dirty="0"/>
          </a:p>
          <a:p>
            <a:r>
              <a:rPr lang="en-US" dirty="0"/>
              <a:t>Relative polycythemia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91355-F96D-468F-AE44-DFAAA3B3795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036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42/22x10=19.09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91355-F96D-468F-AE44-DFAAA3B3795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272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14x100/42 = 33.33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91355-F96D-468F-AE44-DFAAA3B3795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9290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Red cell Distribution Width</a:t>
            </a:r>
          </a:p>
          <a:p>
            <a:r>
              <a:rPr lang="en-US" dirty="0"/>
              <a:t>Anisocytosis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91355-F96D-468F-AE44-DFAAA3B3795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7697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Reticulocytes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91355-F96D-468F-AE44-DFAAA3B3795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9991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1.67%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91355-F96D-468F-AE44-DFAAA3B3795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366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0C0A-5464-4FE4-84EB-FF9C94016DF4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6404-AD6E-4860-8E75-697CA40B95DA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indoor, floor&#10;&#10;Description generated with high confidence">
            <a:extLst>
              <a:ext uri="{FF2B5EF4-FFF2-40B4-BE49-F238E27FC236}">
                <a16:creationId xmlns:a16="http://schemas.microsoft.com/office/drawing/2014/main" id="{6D565862-B4ED-4346-A70E-17BD000010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4692" b="9128"/>
          <a:stretch/>
        </p:blipFill>
        <p:spPr>
          <a:xfrm>
            <a:off x="20" y="10"/>
            <a:ext cx="12191980" cy="4571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59BD77B-F881-4FF2-A1DC-068E4761D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3753529"/>
            <a:ext cx="8991600" cy="1645759"/>
          </a:xfrm>
        </p:spPr>
        <p:txBody>
          <a:bodyPr>
            <a:normAutofit/>
          </a:bodyPr>
          <a:lstStyle/>
          <a:p>
            <a:r>
              <a:rPr lang="en-US" dirty="0"/>
              <a:t>Reticulocytes and Anemia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12757E-F952-4370-B19A-3210F07EA5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5704731"/>
            <a:ext cx="6801612" cy="513189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649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D2350-85FA-40CA-8D4B-687DEB73B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66BC0-C9B7-43F6-87F3-51C5F7FE6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dog has a hemoglobin concentration of 14 g/</a:t>
            </a:r>
            <a:r>
              <a:rPr lang="en-US" dirty="0" err="1"/>
              <a:t>dL</a:t>
            </a:r>
            <a:r>
              <a:rPr lang="en-US" dirty="0"/>
              <a:t> and a PCV of 42%, this would make the </a:t>
            </a:r>
            <a:r>
              <a:rPr lang="en-US" dirty="0" smtClean="0"/>
              <a:t>MCHC </a:t>
            </a:r>
          </a:p>
          <a:p>
            <a:endParaRPr lang="en-US" dirty="0"/>
          </a:p>
          <a:p>
            <a:r>
              <a:rPr lang="en-US" dirty="0" smtClean="0"/>
              <a:t>14x100/42 = 33.33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862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538493"/>
              </p:ext>
            </p:extLst>
          </p:nvPr>
        </p:nvGraphicFramePr>
        <p:xfrm>
          <a:off x="2032000" y="719666"/>
          <a:ext cx="8128000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95281313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7644238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5452222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37868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Canine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Feline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calculation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448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MCV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 – 77 </a:t>
                      </a:r>
                      <a:r>
                        <a:rPr lang="en-US" dirty="0" err="1" smtClean="0"/>
                        <a:t>fL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 – 55 </a:t>
                      </a:r>
                      <a:r>
                        <a:rPr lang="en-US" dirty="0" err="1" smtClean="0"/>
                        <a:t>fL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(HCT/RBC)x1000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204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21.0 – 26.2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12.5 – 17.5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Hb</a:t>
                      </a:r>
                      <a:r>
                        <a:rPr lang="en-US" dirty="0" smtClean="0"/>
                        <a:t>/RBC)x10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2851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MCHC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</a:t>
                      </a:r>
                      <a:r>
                        <a:rPr lang="en-US" baseline="0" dirty="0" smtClean="0"/>
                        <a:t> – 36.3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 – 33.5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(Hbx100)/HCT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416371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842913" y="2904699"/>
            <a:ext cx="797205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202124"/>
                </a:solidFill>
                <a:latin typeface="Roboto"/>
              </a:rPr>
              <a:t> (</a:t>
            </a:r>
            <a:r>
              <a:rPr lang="en-US" b="1" dirty="0" err="1">
                <a:solidFill>
                  <a:srgbClr val="202124"/>
                </a:solidFill>
                <a:latin typeface="Roboto"/>
              </a:rPr>
              <a:t>Hct</a:t>
            </a:r>
            <a:r>
              <a:rPr lang="en-US" b="1" dirty="0">
                <a:solidFill>
                  <a:srgbClr val="202124"/>
                </a:solidFill>
                <a:latin typeface="Roboto"/>
              </a:rPr>
              <a:t> [in L/L]/RBC [in x10</a:t>
            </a:r>
            <a:r>
              <a:rPr lang="en-US" b="1" baseline="30000" dirty="0">
                <a:solidFill>
                  <a:srgbClr val="202124"/>
                </a:solidFill>
                <a:latin typeface="Roboto"/>
              </a:rPr>
              <a:t>12</a:t>
            </a:r>
            <a:r>
              <a:rPr lang="en-US" b="1" dirty="0">
                <a:solidFill>
                  <a:srgbClr val="202124"/>
                </a:solidFill>
                <a:latin typeface="Roboto"/>
              </a:rPr>
              <a:t>/L]) x 1000</a:t>
            </a:r>
            <a:r>
              <a:rPr lang="en-US" dirty="0" smtClean="0">
                <a:solidFill>
                  <a:srgbClr val="202124"/>
                </a:solidFill>
                <a:latin typeface="Roboto"/>
              </a:rPr>
              <a:t>. </a:t>
            </a:r>
            <a:r>
              <a:rPr lang="en-US" dirty="0"/>
              <a:t> </a:t>
            </a:r>
            <a:endParaRPr lang="en-US" dirty="0"/>
          </a:p>
          <a:p>
            <a:endParaRPr lang="en-US" dirty="0"/>
          </a:p>
          <a:p>
            <a:r>
              <a:rPr lang="en-US" dirty="0"/>
              <a:t> </a:t>
            </a:r>
            <a:r>
              <a:rPr lang="en-US" dirty="0" err="1"/>
              <a:t>femtolitre</a:t>
            </a:r>
            <a:r>
              <a:rPr lang="en-US" dirty="0"/>
              <a:t> (US </a:t>
            </a:r>
            <a:r>
              <a:rPr lang="en-US" dirty="0" err="1"/>
              <a:t>femtoliter</a:t>
            </a:r>
            <a:r>
              <a:rPr lang="en-US" dirty="0"/>
              <a:t>) is the </a:t>
            </a:r>
            <a:r>
              <a:rPr lang="en-US" b="1" dirty="0"/>
              <a:t>metric unit of volume equal to 10</a:t>
            </a:r>
            <a:r>
              <a:rPr lang="en-US" b="1" baseline="30000" dirty="0"/>
              <a:t>−15</a:t>
            </a:r>
            <a:r>
              <a:rPr lang="en-US" b="1" dirty="0"/>
              <a:t> </a:t>
            </a:r>
            <a:r>
              <a:rPr lang="en-US" b="1" dirty="0" err="1"/>
              <a:t>litres</a:t>
            </a:r>
            <a:r>
              <a:rPr lang="en-US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1761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4D05D-3FCD-4E1B-90CE-D61EA15C3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of anemia</a:t>
            </a:r>
            <a:br>
              <a:rPr lang="en-US" dirty="0"/>
            </a:br>
            <a:r>
              <a:rPr lang="en-US" dirty="0"/>
              <a:t>RBC indices: RDW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BB4FD-7BBA-4812-B26F-FB8DBB2D1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does RDW mean?  </a:t>
            </a:r>
            <a:r>
              <a:rPr lang="en-US" dirty="0" smtClean="0"/>
              <a:t>Red cell distribution width</a:t>
            </a:r>
            <a:endParaRPr lang="en-US" dirty="0"/>
          </a:p>
          <a:p>
            <a:r>
              <a:rPr lang="en-US" dirty="0"/>
              <a:t>This is a numerical expression of the variation in RBC size</a:t>
            </a:r>
          </a:p>
          <a:p>
            <a:r>
              <a:rPr lang="en-US" dirty="0"/>
              <a:t>Variation in size among cells term</a:t>
            </a:r>
            <a:r>
              <a:rPr lang="en-US" dirty="0" smtClean="0"/>
              <a:t>: </a:t>
            </a:r>
            <a:r>
              <a:rPr lang="en-US" dirty="0" err="1" smtClean="0"/>
              <a:t>Anisocytosis</a:t>
            </a:r>
            <a:endParaRPr lang="en-US" dirty="0"/>
          </a:p>
          <a:p>
            <a:r>
              <a:rPr lang="en-US" dirty="0"/>
              <a:t>Marked cases are often seen in severe anemia where the bone marrow is pumping out RBCs at such a high rate, that they don’t have time to mature fully.  </a:t>
            </a:r>
          </a:p>
        </p:txBody>
      </p:sp>
    </p:spTree>
    <p:extLst>
      <p:ext uri="{BB962C8B-B14F-4D97-AF65-F5344CB8AC3E}">
        <p14:creationId xmlns:p14="http://schemas.microsoft.com/office/powerpoint/2010/main" val="1617542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B8A1C-7374-4BED-A2E0-A9EF6916F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let’s start our testing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9AD17-7C3D-46EF-B210-3A9DD1B6A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01" y="2638043"/>
            <a:ext cx="8737599" cy="3999823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We must count immature RBCs (____________________________) that contain the organelles </a:t>
            </a:r>
          </a:p>
          <a:p>
            <a:r>
              <a:rPr lang="en-US" sz="2800" dirty="0"/>
              <a:t>Types: </a:t>
            </a:r>
          </a:p>
          <a:p>
            <a:pPr lvl="1"/>
            <a:r>
              <a:rPr lang="en-US" sz="2400" b="1" u="sng" dirty="0">
                <a:solidFill>
                  <a:srgbClr val="FF0000"/>
                </a:solidFill>
              </a:rPr>
              <a:t>Aggregate: </a:t>
            </a:r>
            <a:r>
              <a:rPr lang="en-US" sz="2400" dirty="0"/>
              <a:t>Large clumps/strands seen when stained with NMB</a:t>
            </a:r>
          </a:p>
          <a:p>
            <a:pPr lvl="1"/>
            <a:r>
              <a:rPr lang="en-US" sz="2400" b="1" u="sng" dirty="0">
                <a:solidFill>
                  <a:srgbClr val="FF0000"/>
                </a:solidFill>
              </a:rPr>
              <a:t>Punctate:  </a:t>
            </a:r>
            <a:r>
              <a:rPr lang="en-US" sz="2400" dirty="0"/>
              <a:t>Unique to cats. Seen as large dots in the cell</a:t>
            </a:r>
          </a:p>
          <a:p>
            <a:pPr lvl="1"/>
            <a:r>
              <a:rPr lang="en-US" sz="2400" dirty="0"/>
              <a:t>Expressed as a % of the RBCs present</a:t>
            </a:r>
          </a:p>
          <a:p>
            <a:pPr lvl="1"/>
            <a:r>
              <a:rPr lang="en-US" sz="2400" dirty="0"/>
              <a:t>Bone marrow should replace 1% of the RBCs daily so the reticulocyte count should be 0.5-1.5%</a:t>
            </a:r>
          </a:p>
        </p:txBody>
      </p:sp>
    </p:spTree>
    <p:extLst>
      <p:ext uri="{BB962C8B-B14F-4D97-AF65-F5344CB8AC3E}">
        <p14:creationId xmlns:p14="http://schemas.microsoft.com/office/powerpoint/2010/main" val="699159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117F-7B66-4539-BF06-DF132B122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</p:spPr>
        <p:txBody>
          <a:bodyPr/>
          <a:lstStyle/>
          <a:p>
            <a:r>
              <a:rPr lang="en-US" dirty="0"/>
              <a:t>Which are aggregate and which are punctate?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006D3AC-4436-487B-8C5D-83FB23BC57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4766" y="2297446"/>
            <a:ext cx="4146246" cy="2591404"/>
          </a:xfrm>
        </p:spPr>
      </p:pic>
      <p:pic>
        <p:nvPicPr>
          <p:cNvPr id="1026" name="Picture 2" descr="Hematology and Immune-Related Disorders | Veterian Ke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981" y="2759392"/>
            <a:ext cx="5600700" cy="1314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64962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8CF76-B9AB-46BA-9A33-5046D350D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rgbClr val="262626"/>
                </a:solidFill>
              </a:rPr>
              <a:t>Reticulocyte count:</a:t>
            </a:r>
            <a:br>
              <a:rPr lang="en-US" dirty="0">
                <a:solidFill>
                  <a:srgbClr val="262626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standard procedure</a:t>
            </a:r>
          </a:p>
        </p:txBody>
      </p:sp>
      <p:graphicFrame>
        <p:nvGraphicFramePr>
          <p:cNvPr id="7" name="Content Placeholder 2"/>
          <p:cNvGraphicFramePr>
            <a:graphicFrameLocks noGrp="1"/>
          </p:cNvGraphicFramePr>
          <p:nvPr>
            <p:ph idx="1"/>
          </p:nvPr>
        </p:nvGraphicFramePr>
        <p:xfrm>
          <a:off x="965200" y="2638425"/>
          <a:ext cx="102616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73947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og looking at the camera&#10;&#10;Description generated with very high confidence">
            <a:extLst>
              <a:ext uri="{FF2B5EF4-FFF2-40B4-BE49-F238E27FC236}">
                <a16:creationId xmlns:a16="http://schemas.microsoft.com/office/drawing/2014/main" id="{F0647910-F9D7-460F-ABD2-AAB2BCD3B7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15" r="23474"/>
          <a:stretch/>
        </p:blipFill>
        <p:spPr>
          <a:xfrm>
            <a:off x="7534654" y="10"/>
            <a:ext cx="4657345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36378E-5EBF-41E0-9D58-B0FB75008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978776"/>
            <a:ext cx="5925310" cy="1174991"/>
          </a:xfrm>
        </p:spPr>
        <p:txBody>
          <a:bodyPr>
            <a:normAutofit/>
          </a:bodyPr>
          <a:lstStyle/>
          <a:p>
            <a:r>
              <a:rPr lang="en-US" sz="240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6705C-3489-480C-8A8D-C5B2AA7E1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640692"/>
            <a:ext cx="6455110" cy="3870944"/>
          </a:xfrm>
        </p:spPr>
        <p:txBody>
          <a:bodyPr>
            <a:normAutofit/>
          </a:bodyPr>
          <a:lstStyle/>
          <a:p>
            <a:r>
              <a:rPr lang="en-US" sz="2400" dirty="0"/>
              <a:t>You counted 10 reticulocytes on the first slide and 15 reticulocytes on the second slide.  </a:t>
            </a:r>
          </a:p>
          <a:p>
            <a:r>
              <a:rPr lang="en-US" sz="2400" dirty="0"/>
              <a:t>What is the math? </a:t>
            </a:r>
          </a:p>
          <a:p>
            <a:r>
              <a:rPr lang="en-US" sz="2400" dirty="0"/>
              <a:t>Add your reticulocytes  10 + 15 = 25</a:t>
            </a:r>
          </a:p>
          <a:p>
            <a:r>
              <a:rPr lang="en-US" sz="2400" dirty="0"/>
              <a:t>Divide 25/1000 = 0.025</a:t>
            </a:r>
          </a:p>
          <a:p>
            <a:r>
              <a:rPr lang="en-US" sz="2400" dirty="0"/>
              <a:t>Multiply to get your percentage  0.025 x 100 = 2.5%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04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A1513-4484-4FB6-BB8C-5A9B3E44D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Reticulocyte count: 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CORRECTED 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CC5A5-59CD-4B1E-BFF9-7C785E4CB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267" y="2638044"/>
            <a:ext cx="9889066" cy="3949023"/>
          </a:xfrm>
        </p:spPr>
        <p:txBody>
          <a:bodyPr>
            <a:normAutofit/>
          </a:bodyPr>
          <a:lstStyle/>
          <a:p>
            <a:r>
              <a:rPr lang="en-US" sz="2800" dirty="0"/>
              <a:t>Why would you do a corrected count?  </a:t>
            </a:r>
          </a:p>
          <a:p>
            <a:pPr lvl="1"/>
            <a:r>
              <a:rPr lang="en-US" sz="2400" dirty="0"/>
              <a:t>You must take in to account the reduced number of circulating RBCs in an anemic animal. </a:t>
            </a:r>
          </a:p>
          <a:p>
            <a:pPr lvl="1"/>
            <a:r>
              <a:rPr lang="en-US" sz="2400" dirty="0"/>
              <a:t>This calculation is necessary because the standard reticulocyte count is misleading in anemic patients because the reticulocyte count is not really a count, but rather a percentage. This means it reports the number of reticulocytes as a percentage of the number of RBCs</a:t>
            </a:r>
          </a:p>
          <a:p>
            <a:pPr lvl="1"/>
            <a:r>
              <a:rPr lang="en-US" sz="2400" dirty="0"/>
              <a:t>In anemia, the patient RBCs are reduced, creating an elevated reticulocyte count. </a:t>
            </a:r>
          </a:p>
        </p:txBody>
      </p:sp>
    </p:spTree>
    <p:extLst>
      <p:ext uri="{BB962C8B-B14F-4D97-AF65-F5344CB8AC3E}">
        <p14:creationId xmlns:p14="http://schemas.microsoft.com/office/powerpoint/2010/main" val="9057404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A1513-4484-4FB6-BB8C-5A9B3E44D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Reticulocyte count: 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CORRECTED 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CC5A5-59CD-4B1E-BFF9-7C785E4CB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267" y="2638044"/>
            <a:ext cx="9889066" cy="3949023"/>
          </a:xfrm>
        </p:spPr>
        <p:txBody>
          <a:bodyPr>
            <a:normAutofit/>
          </a:bodyPr>
          <a:lstStyle/>
          <a:p>
            <a:r>
              <a:rPr lang="en-US" sz="4000" dirty="0"/>
              <a:t>Calculation: </a:t>
            </a:r>
          </a:p>
          <a:p>
            <a:pPr lvl="1"/>
            <a:r>
              <a:rPr lang="en-US" sz="3200" dirty="0"/>
              <a:t>Observed reticulocyte %  x PCV       Normal PCV</a:t>
            </a:r>
          </a:p>
          <a:p>
            <a:pPr lvl="2"/>
            <a:r>
              <a:rPr lang="en-US" sz="3200" dirty="0"/>
              <a:t>(Normal PCV:  use 45% for dogs and 35% for cats)</a:t>
            </a:r>
          </a:p>
          <a:p>
            <a:pPr lvl="1"/>
            <a:r>
              <a:rPr lang="en-US" sz="3200" dirty="0"/>
              <a:t>Example:</a:t>
            </a:r>
          </a:p>
          <a:p>
            <a:pPr lvl="2"/>
            <a:r>
              <a:rPr lang="en-US" sz="3200" dirty="0"/>
              <a:t>2.5% x 30%       45% = </a:t>
            </a:r>
            <a:r>
              <a:rPr lang="en-US" sz="3200" dirty="0" smtClean="0"/>
              <a:t>1.67%</a:t>
            </a:r>
            <a:endParaRPr lang="en-US" sz="3200" dirty="0"/>
          </a:p>
        </p:txBody>
      </p:sp>
      <p:pic>
        <p:nvPicPr>
          <p:cNvPr id="5" name="Picture 4" descr="A close up of a logo&#10;&#10;Description generated with high confidence">
            <a:extLst>
              <a:ext uri="{FF2B5EF4-FFF2-40B4-BE49-F238E27FC236}">
                <a16:creationId xmlns:a16="http://schemas.microsoft.com/office/drawing/2014/main" id="{D8469428-E688-456D-A8F9-910BB625ED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4246" y="3139019"/>
            <a:ext cx="952500" cy="952500"/>
          </a:xfrm>
          <a:prstGeom prst="rect">
            <a:avLst/>
          </a:prstGeom>
        </p:spPr>
      </p:pic>
      <p:pic>
        <p:nvPicPr>
          <p:cNvPr id="6" name="Picture 5" descr="A close up of a logo&#10;&#10;Description generated with high confidence">
            <a:extLst>
              <a:ext uri="{FF2B5EF4-FFF2-40B4-BE49-F238E27FC236}">
                <a16:creationId xmlns:a16="http://schemas.microsoft.com/office/drawing/2014/main" id="{5E7DEA5B-E365-42C4-B8A0-7C5A83936E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3047" y="4933955"/>
            <a:ext cx="9525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707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A1513-4484-4FB6-BB8C-5A9B3E44D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Reticulocyte count: 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CORRECTED 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CC5A5-59CD-4B1E-BFF9-7C785E4CB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2282444"/>
            <a:ext cx="11192934" cy="3949023"/>
          </a:xfrm>
        </p:spPr>
        <p:txBody>
          <a:bodyPr>
            <a:normAutofit/>
          </a:bodyPr>
          <a:lstStyle/>
          <a:p>
            <a:r>
              <a:rPr lang="en-US" sz="2800" dirty="0"/>
              <a:t>Some practices may prefer to use the reticulocyte production index. </a:t>
            </a:r>
          </a:p>
          <a:p>
            <a:r>
              <a:rPr lang="en-US" sz="2800" dirty="0"/>
              <a:t>This is a calculated by dividing the corrected reticulocyte percentage by the maturation time of the reticulocyte for the observed patients PCV</a:t>
            </a:r>
          </a:p>
        </p:txBody>
      </p:sp>
      <p:pic>
        <p:nvPicPr>
          <p:cNvPr id="7" name="Picture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913F4E8-8A77-4548-AD39-F79A03F9D3C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666" t="50000" r="24545" b="24848"/>
          <a:stretch/>
        </p:blipFill>
        <p:spPr>
          <a:xfrm>
            <a:off x="2011503" y="3860801"/>
            <a:ext cx="7790224" cy="2499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112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dog sitting on a bench&#10;&#10;Description generated with high confidence">
            <a:extLst>
              <a:ext uri="{FF2B5EF4-FFF2-40B4-BE49-F238E27FC236}">
                <a16:creationId xmlns:a16="http://schemas.microsoft.com/office/drawing/2014/main" id="{2A2E3C1B-F3E0-4500-9FDE-B718556686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5702"/>
          <a:stretch/>
        </p:blipFill>
        <p:spPr>
          <a:xfrm>
            <a:off x="1" y="10"/>
            <a:ext cx="8135424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14F6C65-D855-46A5-805E-AA2D32B90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7865" y="3013505"/>
            <a:ext cx="2745667" cy="830997"/>
          </a:xfrm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1600"/>
              <a:t>Time to classify anemia!</a:t>
            </a:r>
          </a:p>
        </p:txBody>
      </p:sp>
    </p:spTree>
    <p:extLst>
      <p:ext uri="{BB962C8B-B14F-4D97-AF65-F5344CB8AC3E}">
        <p14:creationId xmlns:p14="http://schemas.microsoft.com/office/powerpoint/2010/main" val="2058747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29C7F-9883-4DC3-BAA4-69DA3AEA5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Reticulocyte count: 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CORRECTED COUNT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8651D-599F-4B15-946E-5822D455A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933" y="2506134"/>
            <a:ext cx="10481734" cy="4351866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So how do you use that chart???</a:t>
            </a:r>
          </a:p>
          <a:p>
            <a:r>
              <a:rPr lang="en-US" sz="2400" dirty="0"/>
              <a:t>So lets say a dog has a corrected reticulocyte count of 5% with a PCV of 15%, then the reticulocyte production index is 5/2.5 = 2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This indicates that the patient is producing reticulocytes at a rate that is 2 times greater than normal. 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5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8D3597F8-2E83-4608-BF52-EFFF79DE5F9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667" t="50000" r="24629" b="22716"/>
          <a:stretch/>
        </p:blipFill>
        <p:spPr>
          <a:xfrm>
            <a:off x="3014134" y="3868894"/>
            <a:ext cx="5367867" cy="1871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3004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E44BB-1629-4BDD-975B-CE3EDD07C2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198" y="303510"/>
            <a:ext cx="8991600" cy="1645920"/>
          </a:xfrm>
        </p:spPr>
        <p:txBody>
          <a:bodyPr>
            <a:normAutofit fontScale="90000"/>
          </a:bodyPr>
          <a:lstStyle/>
          <a:p>
            <a:r>
              <a:rPr lang="en-US" sz="9600" dirty="0"/>
              <a:t>Types of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6D893-E6E1-49AF-B48C-F0BD23B1CD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33475055-0982-42B9-A7F4-E7C87D28E7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4532" y="2460762"/>
            <a:ext cx="7835053" cy="2835743"/>
          </a:xfrm>
          <a:prstGeom prst="rect">
            <a:avLst/>
          </a:prstGeom>
          <a:ln w="666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B/>
          </a:sp3d>
        </p:spPr>
      </p:pic>
    </p:spTree>
    <p:extLst>
      <p:ext uri="{BB962C8B-B14F-4D97-AF65-F5344CB8AC3E}">
        <p14:creationId xmlns:p14="http://schemas.microsoft.com/office/powerpoint/2010/main" val="2119130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indoor, floor&#10;&#10;Description generated with high confidence">
            <a:extLst>
              <a:ext uri="{FF2B5EF4-FFF2-40B4-BE49-F238E27FC236}">
                <a16:creationId xmlns:a16="http://schemas.microsoft.com/office/drawing/2014/main" id="{A48333A3-384F-491D-BA0C-948F140F3D6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15000"/>
          </a:blip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9D6241-1628-43C4-BE13-4DDD7C06D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solidFill>
            <a:schemeClr val="bg1">
              <a:alpha val="45000"/>
            </a:schemeClr>
          </a:solidFill>
        </p:spPr>
        <p:txBody>
          <a:bodyPr>
            <a:normAutofit/>
          </a:bodyPr>
          <a:lstStyle/>
          <a:p>
            <a:r>
              <a:rPr lang="en-US" dirty="0"/>
              <a:t>How is the bone marrow responding?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6BB1B-91EC-40CB-B330-DE1F4FC96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2233" y="2638044"/>
            <a:ext cx="9271590" cy="3826551"/>
          </a:xfrm>
        </p:spPr>
        <p:txBody>
          <a:bodyPr>
            <a:normAutofit/>
          </a:bodyPr>
          <a:lstStyle/>
          <a:p>
            <a:r>
              <a:rPr lang="en-US" sz="2400" dirty="0"/>
              <a:t>This classification is most clinically applicable because we need to determine if the anemia is  </a:t>
            </a:r>
            <a:r>
              <a:rPr lang="en-US" sz="2400" dirty="0" smtClean="0"/>
              <a:t>regenerative  </a:t>
            </a:r>
            <a:r>
              <a:rPr lang="en-US" sz="2400" dirty="0"/>
              <a:t>or </a:t>
            </a:r>
            <a:r>
              <a:rPr lang="en-US" sz="2400" dirty="0" smtClean="0"/>
              <a:t>non-regenerative</a:t>
            </a:r>
            <a:endParaRPr lang="en-US" sz="2400" dirty="0"/>
          </a:p>
          <a:p>
            <a:r>
              <a:rPr lang="en-US" sz="2400" dirty="0"/>
              <a:t>If the bone marrow is responding, we should see an increased number of polychromatophilic RBCs or </a:t>
            </a:r>
            <a:r>
              <a:rPr lang="en-US" sz="2400" dirty="0" smtClean="0"/>
              <a:t>reticulocytes </a:t>
            </a:r>
            <a:r>
              <a:rPr lang="en-US" sz="2400" dirty="0"/>
              <a:t>in a blood </a:t>
            </a:r>
            <a:r>
              <a:rPr lang="en-US" sz="2400" dirty="0" smtClean="0"/>
              <a:t>film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940054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A929B-DB7C-4656-9F9A-C200719ED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Classifications of anemia by etiology-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Hemolytic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7382E-E20A-4750-8706-90E7B5E7E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9818" y="2638044"/>
            <a:ext cx="6185621" cy="206654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What is happening to the RBCs within the blood? </a:t>
            </a:r>
            <a:r>
              <a:rPr lang="en-US" dirty="0" smtClean="0"/>
              <a:t>Being destroyed</a:t>
            </a:r>
            <a:endParaRPr lang="en-US" dirty="0"/>
          </a:p>
          <a:p>
            <a:r>
              <a:rPr lang="en-US" dirty="0"/>
              <a:t>During the initial stages, this type of anemia is usually normocytic and normochromic, but it becomes macrocytic as a result of the bone marrow’s release of reticulocytes.  </a:t>
            </a:r>
          </a:p>
          <a:p>
            <a:r>
              <a:rPr lang="en-US" dirty="0"/>
              <a:t>List six potential causes for a normocytic normochromic type of anemia.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 descr="A picture containing clothing&#10;&#10;Description generated with high confidence">
            <a:extLst>
              <a:ext uri="{FF2B5EF4-FFF2-40B4-BE49-F238E27FC236}">
                <a16:creationId xmlns:a16="http://schemas.microsoft.com/office/drawing/2014/main" id="{EF314C97-9EF6-4B43-90CC-B0F2B54B70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5438" y="2638044"/>
            <a:ext cx="4814881" cy="36273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83772" y="4704590"/>
            <a:ext cx="60872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Hemorrhage</a:t>
            </a:r>
          </a:p>
          <a:p>
            <a:r>
              <a:rPr lang="en-US" dirty="0" smtClean="0"/>
              <a:t>Early iron deficiency</a:t>
            </a:r>
          </a:p>
          <a:p>
            <a:r>
              <a:rPr lang="en-US" dirty="0" smtClean="0"/>
              <a:t>Chronic renal disease</a:t>
            </a:r>
          </a:p>
          <a:p>
            <a:r>
              <a:rPr lang="en-US" dirty="0" smtClean="0"/>
              <a:t>Endocrine deficiencies</a:t>
            </a:r>
          </a:p>
          <a:p>
            <a:r>
              <a:rPr lang="en-US" dirty="0" smtClean="0"/>
              <a:t>Lead toxicity</a:t>
            </a:r>
          </a:p>
          <a:p>
            <a:r>
              <a:rPr lang="en-US" dirty="0" smtClean="0"/>
              <a:t>neoplasia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1413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A929B-DB7C-4656-9F9A-C200719ED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Classifications of anemia by etiology-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Hemorrhagic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7382E-E20A-4750-8706-90E7B5E7E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9818" y="2638044"/>
            <a:ext cx="9822874" cy="2066545"/>
          </a:xfrm>
        </p:spPr>
        <p:txBody>
          <a:bodyPr/>
          <a:lstStyle/>
          <a:p>
            <a:r>
              <a:rPr lang="en-US" dirty="0"/>
              <a:t>What is happening to the RBCs? </a:t>
            </a:r>
            <a:r>
              <a:rPr lang="en-US" dirty="0" smtClean="0"/>
              <a:t>Acute or chronic blood loss</a:t>
            </a:r>
            <a:endParaRPr lang="en-US" dirty="0"/>
          </a:p>
          <a:p>
            <a:r>
              <a:rPr lang="en-US" dirty="0"/>
              <a:t>The patient’s history and clinical signs can often help with the determination of the cause of anemia</a:t>
            </a:r>
          </a:p>
          <a:p>
            <a:r>
              <a:rPr lang="en-US" dirty="0"/>
              <a:t>List six potential causes for a hemorrhagic type of anemia.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69818" y="4271554"/>
            <a:ext cx="103948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Trauma</a:t>
            </a:r>
          </a:p>
          <a:p>
            <a:r>
              <a:rPr lang="en-US" dirty="0" smtClean="0"/>
              <a:t>Parasites</a:t>
            </a:r>
          </a:p>
          <a:p>
            <a:r>
              <a:rPr lang="en-US" dirty="0" smtClean="0"/>
              <a:t>Coagulopathy</a:t>
            </a:r>
          </a:p>
          <a:p>
            <a:r>
              <a:rPr lang="en-US" dirty="0" smtClean="0"/>
              <a:t>Neoplasia</a:t>
            </a:r>
          </a:p>
          <a:p>
            <a:r>
              <a:rPr lang="en-US" dirty="0" smtClean="0"/>
              <a:t>Cystitis</a:t>
            </a:r>
          </a:p>
          <a:p>
            <a:r>
              <a:rPr lang="en-US" dirty="0" smtClean="0"/>
              <a:t>GI ulceration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5471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DE393D8-4F14-4446-B48B-B5E140983E8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516" r="27381"/>
          <a:stretch/>
        </p:blipFill>
        <p:spPr>
          <a:xfrm>
            <a:off x="7534654" y="10"/>
            <a:ext cx="4657345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FA929B-DB7C-4656-9F9A-C200719ED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978776"/>
            <a:ext cx="5925310" cy="1174991"/>
          </a:xfrm>
        </p:spPr>
        <p:txBody>
          <a:bodyPr>
            <a:normAutofit/>
          </a:bodyPr>
          <a:lstStyle/>
          <a:p>
            <a:r>
              <a:rPr lang="en-US" sz="1900" dirty="0"/>
              <a:t>Classifications of anemia by etiology-</a:t>
            </a:r>
            <a:br>
              <a:rPr lang="en-US" sz="1900" dirty="0"/>
            </a:br>
            <a:r>
              <a:rPr lang="en-US" sz="1900" dirty="0">
                <a:solidFill>
                  <a:srgbClr val="FF0000"/>
                </a:solidFill>
              </a:rPr>
              <a:t>Iron deficiency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7382E-E20A-4750-8706-90E7B5E7E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640692"/>
            <a:ext cx="5925310" cy="3255252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Iron deficiency can be the result of a nutritionally deficient diet, or from chronic blood loss.</a:t>
            </a:r>
          </a:p>
          <a:p>
            <a:r>
              <a:rPr lang="en-US" sz="2800" dirty="0"/>
              <a:t>How would RBCs appear?  </a:t>
            </a:r>
            <a:r>
              <a:rPr lang="en-US" sz="2800" dirty="0" smtClean="0"/>
              <a:t>Microcytic and hypochromic</a:t>
            </a:r>
            <a:endParaRPr lang="en-US" sz="2800" dirty="0"/>
          </a:p>
          <a:p>
            <a:r>
              <a:rPr lang="en-US" sz="2800" dirty="0"/>
              <a:t>What would happen to the MCHC</a:t>
            </a:r>
            <a:r>
              <a:rPr lang="en-US" sz="2800" dirty="0" smtClean="0"/>
              <a:t>? It would be low</a:t>
            </a:r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8503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plant&#10;&#10;Description generated with very high confidence">
            <a:extLst>
              <a:ext uri="{FF2B5EF4-FFF2-40B4-BE49-F238E27FC236}">
                <a16:creationId xmlns:a16="http://schemas.microsoft.com/office/drawing/2014/main" id="{580328F0-9F0F-4542-810E-D6D1E6778D6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104" r="24963"/>
          <a:stretch/>
        </p:blipFill>
        <p:spPr>
          <a:xfrm>
            <a:off x="7534654" y="10"/>
            <a:ext cx="4657345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91F8986-9A1A-49B6-BD5F-6F40129CD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978776"/>
            <a:ext cx="5925310" cy="1174991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Classifications of anemia by etiology: </a:t>
            </a:r>
            <a:br>
              <a:rPr lang="en-US" sz="2400" dirty="0"/>
            </a:br>
            <a:r>
              <a:rPr lang="en-US" sz="2400" dirty="0">
                <a:solidFill>
                  <a:srgbClr val="FF0000"/>
                </a:solidFill>
              </a:rPr>
              <a:t>Production Disorders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EAABE-7B52-4927-BCF6-8BEC8F942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640692"/>
            <a:ext cx="5925310" cy="325525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1700" dirty="0"/>
              <a:t>Reduced rates of erythropoiesis or defective erythropoiesis will generally result in a normocytic anemia</a:t>
            </a:r>
          </a:p>
          <a:p>
            <a:pPr>
              <a:lnSpc>
                <a:spcPct val="90000"/>
              </a:lnSpc>
            </a:pPr>
            <a:r>
              <a:rPr lang="en-US" sz="1700" dirty="0"/>
              <a:t>Types of conditions include: </a:t>
            </a:r>
            <a:endParaRPr lang="en-US" sz="1700" dirty="0" smtClean="0"/>
          </a:p>
          <a:p>
            <a:pPr>
              <a:lnSpc>
                <a:spcPct val="90000"/>
              </a:lnSpc>
            </a:pPr>
            <a:r>
              <a:rPr lang="en-US" sz="1700" dirty="0" smtClean="0"/>
              <a:t>Chronic renal </a:t>
            </a:r>
            <a:r>
              <a:rPr lang="en-US" sz="1700" dirty="0" err="1" smtClean="0"/>
              <a:t>dz</a:t>
            </a:r>
            <a:endParaRPr lang="en-US" sz="1700" dirty="0" smtClean="0"/>
          </a:p>
          <a:p>
            <a:pPr>
              <a:lnSpc>
                <a:spcPct val="90000"/>
              </a:lnSpc>
            </a:pPr>
            <a:r>
              <a:rPr lang="en-US" sz="1700" dirty="0" smtClean="0"/>
              <a:t>Hypothyroidism</a:t>
            </a:r>
          </a:p>
          <a:p>
            <a:pPr>
              <a:lnSpc>
                <a:spcPct val="90000"/>
              </a:lnSpc>
            </a:pPr>
            <a:r>
              <a:rPr lang="en-US" sz="1700" dirty="0" err="1" smtClean="0"/>
              <a:t>Hypoadrenocorticism</a:t>
            </a:r>
            <a:endParaRPr lang="en-US" sz="1700" dirty="0" smtClean="0"/>
          </a:p>
          <a:p>
            <a:pPr>
              <a:lnSpc>
                <a:spcPct val="90000"/>
              </a:lnSpc>
            </a:pPr>
            <a:r>
              <a:rPr lang="en-US" sz="1700" dirty="0" smtClean="0"/>
              <a:t>Bracken fern poisoning</a:t>
            </a:r>
          </a:p>
          <a:p>
            <a:pPr>
              <a:lnSpc>
                <a:spcPct val="90000"/>
              </a:lnSpc>
            </a:pPr>
            <a:r>
              <a:rPr lang="en-US" sz="1700" dirty="0" smtClean="0"/>
              <a:t>Iron and/or copper deficiency</a:t>
            </a:r>
          </a:p>
          <a:p>
            <a:pPr>
              <a:lnSpc>
                <a:spcPct val="90000"/>
              </a:lnSpc>
            </a:pPr>
            <a:r>
              <a:rPr lang="en-US" sz="1700" dirty="0" err="1" smtClean="0"/>
              <a:t>Parvo</a:t>
            </a:r>
            <a:endParaRPr lang="en-US" sz="1700" dirty="0" smtClean="0"/>
          </a:p>
          <a:p>
            <a:pPr>
              <a:lnSpc>
                <a:spcPct val="90000"/>
              </a:lnSpc>
            </a:pPr>
            <a:r>
              <a:rPr lang="en-US" sz="1700" dirty="0" smtClean="0"/>
              <a:t>Lead toxicity</a:t>
            </a:r>
          </a:p>
          <a:p>
            <a:pPr>
              <a:lnSpc>
                <a:spcPct val="90000"/>
              </a:lnSpc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6273690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og is eating grass&#10;&#10;Description generated with very high confidence">
            <a:extLst>
              <a:ext uri="{FF2B5EF4-FFF2-40B4-BE49-F238E27FC236}">
                <a16:creationId xmlns:a16="http://schemas.microsoft.com/office/drawing/2014/main" id="{76C40945-3FD9-4A50-903F-3F8D5EEFC7C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384" r="34380" b="-1"/>
          <a:stretch/>
        </p:blipFill>
        <p:spPr>
          <a:xfrm>
            <a:off x="7534654" y="10"/>
            <a:ext cx="4657345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1DF4403-310C-41FC-A466-F2B90441B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978776"/>
            <a:ext cx="5925310" cy="1174991"/>
          </a:xfrm>
        </p:spPr>
        <p:txBody>
          <a:bodyPr>
            <a:normAutofit/>
          </a:bodyPr>
          <a:lstStyle/>
          <a:p>
            <a:r>
              <a:rPr lang="en-US" sz="1900" dirty="0"/>
              <a:t>Classifications of anemia by etiology:</a:t>
            </a:r>
            <a:br>
              <a:rPr lang="en-US" sz="1900" dirty="0"/>
            </a:br>
            <a:r>
              <a:rPr lang="en-US" sz="1900" dirty="0">
                <a:solidFill>
                  <a:srgbClr val="FF0000"/>
                </a:solidFill>
              </a:rPr>
              <a:t>Aplastic anemia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EB8E8-EB73-4DC8-91E3-0C28E1D66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640692"/>
            <a:ext cx="5925310" cy="3963308"/>
          </a:xfrm>
        </p:spPr>
        <p:txBody>
          <a:bodyPr>
            <a:normAutofit/>
          </a:bodyPr>
          <a:lstStyle/>
          <a:p>
            <a:r>
              <a:rPr lang="en-US" sz="2000" dirty="0"/>
              <a:t>This is a disease condition in which the bone marrow is unable to replenish the blood cells. </a:t>
            </a:r>
          </a:p>
          <a:p>
            <a:r>
              <a:rPr lang="en-US" sz="2000" dirty="0"/>
              <a:t>This is a life-threatening condition</a:t>
            </a:r>
          </a:p>
          <a:p>
            <a:r>
              <a:rPr lang="en-US" sz="2000" dirty="0"/>
              <a:t>What is happening to the bone marrow? </a:t>
            </a:r>
            <a:r>
              <a:rPr lang="en-US" sz="2000" dirty="0" smtClean="0"/>
              <a:t>The bone marrow is replaced by adipose</a:t>
            </a:r>
            <a:endParaRPr lang="en-US" sz="2000" dirty="0"/>
          </a:p>
          <a:p>
            <a:r>
              <a:rPr lang="en-US" sz="2000" dirty="0"/>
              <a:t>This does NOT just affect the RBCs, it also affects the platelets and WBCs</a:t>
            </a:r>
          </a:p>
          <a:p>
            <a:r>
              <a:rPr lang="en-US" sz="2000" dirty="0"/>
              <a:t>What do you think some symptoms might be? </a:t>
            </a:r>
            <a:endParaRPr lang="en-US" sz="2000" dirty="0" smtClean="0"/>
          </a:p>
          <a:p>
            <a:r>
              <a:rPr lang="en-US" sz="2000" dirty="0" smtClean="0"/>
              <a:t>Recurrent infections, fever, petechial hemorrhage, epistaxis, melena, pale mm, weakness, lethargy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98678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indoor, floor&#10;&#10;Description generated with high confidence">
            <a:extLst>
              <a:ext uri="{FF2B5EF4-FFF2-40B4-BE49-F238E27FC236}">
                <a16:creationId xmlns:a16="http://schemas.microsoft.com/office/drawing/2014/main" id="{B8A67867-A509-4D97-B24F-5E05E18072D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890" r="29779" b="-1"/>
          <a:stretch/>
        </p:blipFill>
        <p:spPr>
          <a:xfrm>
            <a:off x="7534654" y="10"/>
            <a:ext cx="4657345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19FB277-A85A-4465-AB61-0651B7E56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978776"/>
            <a:ext cx="5925310" cy="1174991"/>
          </a:xfrm>
        </p:spPr>
        <p:txBody>
          <a:bodyPr>
            <a:normAutofit/>
          </a:bodyPr>
          <a:lstStyle/>
          <a:p>
            <a:r>
              <a:rPr lang="en-US" sz="2400"/>
              <a:t>What is AIHA and IMHA?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90EC2-2428-4E27-BEAD-101278D66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640692"/>
            <a:ext cx="5925310" cy="3912508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400" dirty="0" smtClean="0"/>
              <a:t>Autoimmune hemolytic anemia, immune mediated anemia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In general terms, what does it do? </a:t>
            </a:r>
            <a:r>
              <a:rPr lang="en-US" sz="2400" dirty="0" smtClean="0"/>
              <a:t>Causes the immune system to attack and destroy </a:t>
            </a:r>
            <a:r>
              <a:rPr lang="en-US" sz="2400" dirty="0" err="1" smtClean="0"/>
              <a:t>rbc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The antibodies are clinging to the RBC membranes, and they cause the cells to clump together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Once the clumps of cells are detected by the tissue macrophages in the spleen, they are removed and destroyed, causing anemia if done in large amounts. </a:t>
            </a:r>
          </a:p>
        </p:txBody>
      </p:sp>
    </p:spTree>
    <p:extLst>
      <p:ext uri="{BB962C8B-B14F-4D97-AF65-F5344CB8AC3E}">
        <p14:creationId xmlns:p14="http://schemas.microsoft.com/office/powerpoint/2010/main" val="13822883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0BA28-C40C-4E8E-9658-B276DE7F5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IMHA and AIHA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symptoms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3C376-5BEC-4510-85A4-A9CA2DE83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Pale, weak, lethargic</a:t>
            </a:r>
          </a:p>
          <a:p>
            <a:r>
              <a:rPr lang="en-US" dirty="0" smtClean="0"/>
              <a:t>Depressed</a:t>
            </a:r>
          </a:p>
          <a:p>
            <a:r>
              <a:rPr lang="en-US" dirty="0" smtClean="0"/>
              <a:t>Fever</a:t>
            </a:r>
          </a:p>
          <a:p>
            <a:r>
              <a:rPr lang="en-US" dirty="0" smtClean="0"/>
              <a:t>Diarrhea, bloody stool, dark urine</a:t>
            </a:r>
          </a:p>
          <a:p>
            <a:r>
              <a:rPr lang="en-US" dirty="0" smtClean="0"/>
              <a:t>PU/PD</a:t>
            </a:r>
          </a:p>
          <a:p>
            <a:r>
              <a:rPr lang="en-US" dirty="0" smtClean="0"/>
              <a:t>Dyspnea</a:t>
            </a:r>
          </a:p>
          <a:p>
            <a:r>
              <a:rPr lang="en-US" dirty="0" smtClean="0"/>
              <a:t>Tachycardia</a:t>
            </a:r>
          </a:p>
          <a:p>
            <a:r>
              <a:rPr lang="en-US" dirty="0" smtClean="0"/>
              <a:t>icterus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137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48659-E96D-49DC-B771-E70999901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polycythemia?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2AA9E-0823-436A-A6D3-A7ECB0100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8981" y="2638044"/>
            <a:ext cx="10141527" cy="3665774"/>
          </a:xfrm>
        </p:spPr>
        <p:txBody>
          <a:bodyPr>
            <a:normAutofit fontScale="85000" lnSpcReduction="10000"/>
          </a:bodyPr>
          <a:lstStyle/>
          <a:p>
            <a:r>
              <a:rPr lang="en-US" sz="3200" dirty="0"/>
              <a:t>This is a condition that results in the animal’s PCV to be higher than normal, or increased above normal in the number of RBCs</a:t>
            </a:r>
          </a:p>
          <a:p>
            <a:r>
              <a:rPr lang="en-US" sz="3200" dirty="0"/>
              <a:t>There are three types: </a:t>
            </a:r>
          </a:p>
          <a:p>
            <a:pPr lvl="1"/>
            <a:r>
              <a:rPr lang="en-US" sz="2800" u="sng" dirty="0">
                <a:solidFill>
                  <a:srgbClr val="FF0000"/>
                </a:solidFill>
              </a:rPr>
              <a:t>Relative polycythemia </a:t>
            </a:r>
            <a:r>
              <a:rPr lang="en-US" sz="2800" dirty="0"/>
              <a:t>– loss of fluid </a:t>
            </a:r>
          </a:p>
          <a:p>
            <a:pPr lvl="2"/>
            <a:r>
              <a:rPr lang="en-US" sz="2800" dirty="0"/>
              <a:t>Examples? </a:t>
            </a:r>
            <a:r>
              <a:rPr lang="en-US" sz="2800" dirty="0" smtClean="0"/>
              <a:t>Vomiting, diarrhea, bleeding</a:t>
            </a:r>
          </a:p>
          <a:p>
            <a:pPr lvl="2"/>
            <a:r>
              <a:rPr lang="en-US" sz="2800" u="sng" dirty="0" smtClean="0">
                <a:solidFill>
                  <a:srgbClr val="FF0000"/>
                </a:solidFill>
              </a:rPr>
              <a:t>Compensatory </a:t>
            </a:r>
            <a:r>
              <a:rPr lang="en-US" sz="2800" u="sng" dirty="0">
                <a:solidFill>
                  <a:srgbClr val="FF0000"/>
                </a:solidFill>
              </a:rPr>
              <a:t>polycythemia </a:t>
            </a:r>
            <a:r>
              <a:rPr lang="en-US" sz="2800" dirty="0"/>
              <a:t>– result of hypoxia</a:t>
            </a:r>
          </a:p>
          <a:p>
            <a:pPr lvl="1"/>
            <a:r>
              <a:rPr lang="en-US" sz="2800" u="sng" dirty="0">
                <a:solidFill>
                  <a:srgbClr val="FF0000"/>
                </a:solidFill>
              </a:rPr>
              <a:t>Polycythemia </a:t>
            </a:r>
            <a:r>
              <a:rPr lang="en-US" sz="2800" u="sng" dirty="0" err="1">
                <a:solidFill>
                  <a:srgbClr val="FF0000"/>
                </a:solidFill>
              </a:rPr>
              <a:t>rubra</a:t>
            </a:r>
            <a:r>
              <a:rPr lang="en-US" sz="2800" u="sng" dirty="0">
                <a:solidFill>
                  <a:srgbClr val="FF0000"/>
                </a:solidFill>
              </a:rPr>
              <a:t> </a:t>
            </a:r>
            <a:r>
              <a:rPr lang="en-US" sz="2800" u="sng" dirty="0" err="1">
                <a:solidFill>
                  <a:srgbClr val="FF0000"/>
                </a:solidFill>
              </a:rPr>
              <a:t>vera</a:t>
            </a:r>
            <a:r>
              <a:rPr lang="en-US" sz="2800" u="sng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– rare bone marrow disorder, characterized by increased production of RBCs for an unknown reason </a:t>
            </a:r>
          </a:p>
        </p:txBody>
      </p:sp>
    </p:spTree>
    <p:extLst>
      <p:ext uri="{BB962C8B-B14F-4D97-AF65-F5344CB8AC3E}">
        <p14:creationId xmlns:p14="http://schemas.microsoft.com/office/powerpoint/2010/main" val="32087007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dog hanging out the side of a road&#10;&#10;Description generated with very high confidence">
            <a:extLst>
              <a:ext uri="{FF2B5EF4-FFF2-40B4-BE49-F238E27FC236}">
                <a16:creationId xmlns:a16="http://schemas.microsoft.com/office/drawing/2014/main" id="{3A4D7EAF-9F2A-4814-9AB3-A716C56E29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3690" r="1" b="2607"/>
          <a:stretch/>
        </p:blipFill>
        <p:spPr>
          <a:xfrm>
            <a:off x="4654296" y="10"/>
            <a:ext cx="7537703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624CC6-D11C-4CB8-95C3-A8C86CC70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404872"/>
            <a:ext cx="3044950" cy="1645920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>
                <a:solidFill>
                  <a:srgbClr val="262626"/>
                </a:solidFill>
              </a:rPr>
              <a:t>WEEEE Done!!</a:t>
            </a:r>
            <a:endParaRPr lang="en-US" dirty="0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72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0F1F2-9DF8-4A29-BA4E-CFF01DF89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of anemia</a:t>
            </a:r>
            <a:br>
              <a:rPr lang="en-US" dirty="0"/>
            </a:br>
            <a:r>
              <a:rPr lang="en-US" dirty="0"/>
              <a:t>RBC Indices: </a:t>
            </a:r>
            <a:r>
              <a:rPr lang="en-US" dirty="0" err="1"/>
              <a:t>MCv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C3548-D308-4D07-93C8-DD8FA9304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440" y="2638044"/>
            <a:ext cx="11277600" cy="3854196"/>
          </a:xfrm>
        </p:spPr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MCV:  </a:t>
            </a:r>
            <a:r>
              <a:rPr lang="en-US" dirty="0"/>
              <a:t> </a:t>
            </a:r>
            <a:r>
              <a:rPr lang="en-US" dirty="0" smtClean="0"/>
              <a:t>mean corpuscular volume</a:t>
            </a:r>
            <a:endParaRPr lang="en-US" dirty="0"/>
          </a:p>
          <a:p>
            <a:pPr lvl="1"/>
            <a:r>
              <a:rPr lang="en-US" dirty="0"/>
              <a:t>What does it measure? </a:t>
            </a:r>
            <a:r>
              <a:rPr lang="en-US" dirty="0" smtClean="0"/>
              <a:t>Average volume or size of a RBC </a:t>
            </a:r>
            <a:endParaRPr lang="en-US" dirty="0"/>
          </a:p>
          <a:p>
            <a:pPr lvl="1"/>
            <a:r>
              <a:rPr lang="en-US" sz="2800" dirty="0"/>
              <a:t>Calculation formula: </a:t>
            </a:r>
            <a:r>
              <a:rPr lang="en-US" dirty="0"/>
              <a:t>	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              </a:t>
            </a:r>
            <a:r>
              <a:rPr lang="en-US" sz="3200" dirty="0"/>
              <a:t>PCV                RBC concentration           10</a:t>
            </a:r>
          </a:p>
          <a:p>
            <a:pPr marL="228600" lvl="1" indent="0">
              <a:buNone/>
            </a:pPr>
            <a:r>
              <a:rPr lang="en-US" sz="3200" dirty="0"/>
              <a:t>                                    (RBC count)    </a:t>
            </a:r>
            <a:endParaRPr lang="en-US" dirty="0"/>
          </a:p>
        </p:txBody>
      </p:sp>
      <p:pic>
        <p:nvPicPr>
          <p:cNvPr id="5" name="Picture 4" descr="A close up of a logo&#10;&#10;Description generated with high confidence">
            <a:extLst>
              <a:ext uri="{FF2B5EF4-FFF2-40B4-BE49-F238E27FC236}">
                <a16:creationId xmlns:a16="http://schemas.microsoft.com/office/drawing/2014/main" id="{130F1E88-DEF5-424F-84D2-759EE265E1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3155" y="4414577"/>
            <a:ext cx="1232500" cy="1232500"/>
          </a:xfrm>
          <a:prstGeom prst="rect">
            <a:avLst/>
          </a:prstGeom>
        </p:spPr>
      </p:pic>
      <p:pic>
        <p:nvPicPr>
          <p:cNvPr id="7" name="Picture 6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92371B77-133D-4BAA-BDD0-A3087C6069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13581" y="4689626"/>
            <a:ext cx="765532" cy="765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66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89C13E0-A0AB-4979-A673-61A952E6893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6072915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0169BEC-1553-45B5-AD39-2DB483F1B28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33032" y="640080"/>
            <a:ext cx="4818888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CFBB66E-6A34-42D5-B208-87DFFC5507C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77586" y="806357"/>
            <a:ext cx="4511266" cy="4928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close up of a dog&#10;&#10;Description generated with very high confidence">
            <a:extLst>
              <a:ext uri="{FF2B5EF4-FFF2-40B4-BE49-F238E27FC236}">
                <a16:creationId xmlns:a16="http://schemas.microsoft.com/office/drawing/2014/main" id="{A24547A8-C66B-472B-8F38-5E5B0979B0B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176" t="9334"/>
          <a:stretch/>
        </p:blipFill>
        <p:spPr>
          <a:xfrm>
            <a:off x="7053435" y="956750"/>
            <a:ext cx="4159568" cy="30760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620F1F2-9DF8-4A29-BA4E-CFF01DF89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90025"/>
            <a:ext cx="4475892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262626"/>
                </a:solidFill>
              </a:rPr>
              <a:t>Classification of anemia</a:t>
            </a:r>
            <a:br>
              <a:rPr lang="en-US" dirty="0">
                <a:solidFill>
                  <a:srgbClr val="262626"/>
                </a:solidFill>
              </a:rPr>
            </a:br>
            <a:r>
              <a:rPr lang="en-US" dirty="0">
                <a:solidFill>
                  <a:srgbClr val="262626"/>
                </a:solidFill>
              </a:rPr>
              <a:t>RBC Indices: mcv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C3548-D308-4D07-93C8-DD8FA9304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858703"/>
            <a:ext cx="4475892" cy="3042547"/>
          </a:xfrm>
        </p:spPr>
        <p:txBody>
          <a:bodyPr numCol="1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What are the normal MCV ranges for: </a:t>
            </a:r>
          </a:p>
          <a:p>
            <a:pPr lvl="1"/>
            <a:r>
              <a:rPr lang="en-US" dirty="0">
                <a:solidFill>
                  <a:srgbClr val="FFFFFF"/>
                </a:solidFill>
              </a:rPr>
              <a:t>Dog</a:t>
            </a:r>
            <a:r>
              <a:rPr lang="en-US" dirty="0" smtClean="0">
                <a:solidFill>
                  <a:srgbClr val="FFFFFF"/>
                </a:solidFill>
              </a:rPr>
              <a:t>: 60 – 77 </a:t>
            </a:r>
            <a:r>
              <a:rPr lang="en-US" dirty="0" err="1" smtClean="0">
                <a:solidFill>
                  <a:srgbClr val="FFFFFF"/>
                </a:solidFill>
              </a:rPr>
              <a:t>fL</a:t>
            </a:r>
            <a:endParaRPr lang="en-US" dirty="0">
              <a:solidFill>
                <a:srgbClr val="FFFFFF"/>
              </a:solidFill>
            </a:endParaRPr>
          </a:p>
          <a:p>
            <a:pPr lvl="1"/>
            <a:r>
              <a:rPr lang="en-US" dirty="0">
                <a:solidFill>
                  <a:srgbClr val="FFFFFF"/>
                </a:solidFill>
              </a:rPr>
              <a:t>Cat:  </a:t>
            </a:r>
            <a:r>
              <a:rPr lang="en-US" dirty="0" smtClean="0">
                <a:solidFill>
                  <a:srgbClr val="FFFFFF"/>
                </a:solidFill>
              </a:rPr>
              <a:t>40 – 55 </a:t>
            </a:r>
            <a:r>
              <a:rPr lang="en-US" dirty="0" err="1" smtClean="0">
                <a:solidFill>
                  <a:srgbClr val="FFFFFF"/>
                </a:solidFill>
              </a:rPr>
              <a:t>fL</a:t>
            </a:r>
            <a:endParaRPr lang="en-US" dirty="0">
              <a:solidFill>
                <a:srgbClr val="FFFFFF"/>
              </a:solidFill>
            </a:endParaRPr>
          </a:p>
          <a:p>
            <a:pPr lvl="1"/>
            <a:endParaRPr lang="en-US" dirty="0">
              <a:solidFill>
                <a:srgbClr val="FFFFFF"/>
              </a:solidFill>
            </a:endParaRPr>
          </a:p>
          <a:p>
            <a:pPr marL="228600" lvl="1" indent="0">
              <a:buNone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0CDB5F-6DD5-489D-AB0F-3C7DEF574C7A}"/>
              </a:ext>
            </a:extLst>
          </p:cNvPr>
          <p:cNvSpPr txBox="1"/>
          <p:nvPr/>
        </p:nvSpPr>
        <p:spPr>
          <a:xfrm>
            <a:off x="6877587" y="4433117"/>
            <a:ext cx="45097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Decreased MCV: </a:t>
            </a:r>
            <a:r>
              <a:rPr lang="en-US" dirty="0" smtClean="0"/>
              <a:t>microcytic</a:t>
            </a:r>
            <a:endParaRPr lang="en-US" dirty="0"/>
          </a:p>
          <a:p>
            <a:r>
              <a:rPr lang="en-US" dirty="0"/>
              <a:t>Normal MCV:  </a:t>
            </a:r>
            <a:r>
              <a:rPr lang="en-US" dirty="0" smtClean="0"/>
              <a:t>normocytic</a:t>
            </a:r>
            <a:endParaRPr lang="en-US" dirty="0"/>
          </a:p>
          <a:p>
            <a:r>
              <a:rPr lang="en-US" dirty="0"/>
              <a:t>Increased MCV: </a:t>
            </a:r>
            <a:r>
              <a:rPr lang="en-US" dirty="0" smtClean="0"/>
              <a:t>macrocytic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252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B1178-3B48-4CE7-BE67-F26201B00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of anemia</a:t>
            </a:r>
            <a:br>
              <a:rPr lang="en-US" dirty="0"/>
            </a:br>
            <a:r>
              <a:rPr lang="en-US" dirty="0"/>
              <a:t>RBC indices: MCV interpretation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18CA8-C57D-4049-9885-A56495B97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727" y="2638044"/>
            <a:ext cx="11069782" cy="3776611"/>
          </a:xfrm>
        </p:spPr>
        <p:txBody>
          <a:bodyPr>
            <a:normAutofit/>
          </a:bodyPr>
          <a:lstStyle/>
          <a:p>
            <a:r>
              <a:rPr lang="en-US" sz="2400" dirty="0"/>
              <a:t>What could be some possible causes of increased MCV?</a:t>
            </a:r>
          </a:p>
          <a:p>
            <a:pPr lvl="1"/>
            <a:r>
              <a:rPr lang="en-US" sz="2000" dirty="0"/>
              <a:t>Increased bone marrow activity (most common)</a:t>
            </a:r>
          </a:p>
          <a:p>
            <a:pPr lvl="2"/>
            <a:r>
              <a:rPr lang="en-US" sz="2000" dirty="0" smtClean="0"/>
              <a:t>Polycythemia </a:t>
            </a:r>
            <a:r>
              <a:rPr lang="en-US" sz="2000" dirty="0" err="1" smtClean="0"/>
              <a:t>vera</a:t>
            </a:r>
            <a:r>
              <a:rPr lang="en-US" sz="2000" dirty="0" smtClean="0"/>
              <a:t> : </a:t>
            </a:r>
            <a:r>
              <a:rPr lang="en-US" sz="2000" dirty="0"/>
              <a:t>Myeloproliferative disorder that over produces erythroid precursor cells</a:t>
            </a:r>
          </a:p>
          <a:p>
            <a:pPr lvl="2"/>
            <a:r>
              <a:rPr lang="en-US" sz="2000" dirty="0" smtClean="0"/>
              <a:t>Relative polycythemia: </a:t>
            </a:r>
            <a:r>
              <a:rPr lang="en-US" sz="2000" dirty="0"/>
              <a:t>Splenic contractions or dehydration</a:t>
            </a:r>
          </a:p>
          <a:p>
            <a:pPr lvl="2"/>
            <a:r>
              <a:rPr lang="en-US" sz="2000" dirty="0"/>
              <a:t>Congenital (poodles, miniature schnauzers</a:t>
            </a:r>
          </a:p>
          <a:p>
            <a:pPr lvl="2"/>
            <a:r>
              <a:rPr lang="en-US" sz="2000" dirty="0"/>
              <a:t>Possible causes of decreased MCV</a:t>
            </a:r>
          </a:p>
          <a:p>
            <a:pPr lvl="3"/>
            <a:r>
              <a:rPr lang="en-US" sz="2000" dirty="0"/>
              <a:t>Iron deficiency (most common reason)</a:t>
            </a:r>
          </a:p>
          <a:p>
            <a:pPr lvl="3"/>
            <a:r>
              <a:rPr lang="en-US" sz="2000" dirty="0"/>
              <a:t>Congenital disorders (Akita and Shiba </a:t>
            </a:r>
            <a:r>
              <a:rPr lang="en-US" sz="2000" dirty="0" err="1"/>
              <a:t>Inu</a:t>
            </a:r>
            <a:r>
              <a:rPr lang="en-US" sz="20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148599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80114-03C8-4796-A215-225A81F6A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of anemia</a:t>
            </a:r>
            <a:br>
              <a:rPr lang="en-US" dirty="0"/>
            </a:br>
            <a:r>
              <a:rPr lang="en-US" dirty="0"/>
              <a:t>RBC Indices: MCH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97937-C85D-4BF6-9B05-BE14FD1E2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545" y="2638044"/>
            <a:ext cx="10138516" cy="3255264"/>
          </a:xfrm>
        </p:spPr>
        <p:txBody>
          <a:bodyPr/>
          <a:lstStyle/>
          <a:p>
            <a:r>
              <a:rPr lang="en-US" dirty="0"/>
              <a:t>What is MCH?  </a:t>
            </a:r>
            <a:r>
              <a:rPr lang="en-US" dirty="0" smtClean="0"/>
              <a:t>Mean corpuscular hemoglobin</a:t>
            </a:r>
            <a:endParaRPr lang="en-US" dirty="0"/>
          </a:p>
          <a:p>
            <a:r>
              <a:rPr lang="en-US" dirty="0"/>
              <a:t>Measures the mean weight of Hb contained within the RBC.  The most accurate unit of measurement is in picograms (</a:t>
            </a:r>
            <a:r>
              <a:rPr lang="en-US" dirty="0" err="1"/>
              <a:t>pg</a:t>
            </a:r>
            <a:r>
              <a:rPr lang="en-US" dirty="0"/>
              <a:t>). </a:t>
            </a:r>
          </a:p>
          <a:p>
            <a:pPr algn="ctr"/>
            <a:r>
              <a:rPr lang="en-US" dirty="0"/>
              <a:t>CALCULATION</a:t>
            </a:r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3200" dirty="0" smtClean="0"/>
              <a:t>(</a:t>
            </a:r>
            <a:r>
              <a:rPr lang="en-US" sz="3200" dirty="0" err="1" smtClean="0"/>
              <a:t>Hb</a:t>
            </a:r>
            <a:r>
              <a:rPr lang="en-US" sz="3200" dirty="0" smtClean="0"/>
              <a:t> </a:t>
            </a:r>
            <a:r>
              <a:rPr lang="en-US" sz="3200" dirty="0"/>
              <a:t>Concentration         </a:t>
            </a:r>
            <a:r>
              <a:rPr lang="en-US" sz="3200" dirty="0" smtClean="0"/>
              <a:t>     RBC Concentration)           </a:t>
            </a:r>
            <a:r>
              <a:rPr lang="en-US" sz="3200" dirty="0"/>
              <a:t>10 </a:t>
            </a:r>
            <a:endParaRPr lang="en-US" sz="32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Hemoglobin concentration is approximately 1/3 of the PCV</a:t>
            </a:r>
            <a:endParaRPr lang="en-US" sz="1400" dirty="0"/>
          </a:p>
        </p:txBody>
      </p:sp>
      <p:pic>
        <p:nvPicPr>
          <p:cNvPr id="5" name="Picture 4" descr="A close up of a logo&#10;&#10;Description generated with high confidence">
            <a:extLst>
              <a:ext uri="{FF2B5EF4-FFF2-40B4-BE49-F238E27FC236}">
                <a16:creationId xmlns:a16="http://schemas.microsoft.com/office/drawing/2014/main" id="{8538A923-2556-4882-8DE6-8DE7FBC8AA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3924" y="4103054"/>
            <a:ext cx="1451264" cy="1451264"/>
          </a:xfrm>
          <a:prstGeom prst="rect">
            <a:avLst/>
          </a:prstGeom>
        </p:spPr>
      </p:pic>
      <p:pic>
        <p:nvPicPr>
          <p:cNvPr id="7" name="Picture 6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1995EA35-BD49-4250-8D0D-A5DA20121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9187293" y="4364181"/>
            <a:ext cx="973283" cy="973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386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98899-3758-4E62-952A-301AC3AF1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21C2C-F57E-4D18-9F7C-628947F9A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dog has a Hb concentration of 42 g/</a:t>
            </a:r>
            <a:r>
              <a:rPr lang="en-US" dirty="0" err="1"/>
              <a:t>dL</a:t>
            </a:r>
            <a:r>
              <a:rPr lang="en-US" dirty="0"/>
              <a:t> and a RBC concentration of 22 </a:t>
            </a:r>
            <a:r>
              <a:rPr lang="en-US" dirty="0" err="1"/>
              <a:t>mL.</a:t>
            </a:r>
            <a:r>
              <a:rPr lang="en-US" dirty="0"/>
              <a:t> What is this animals MCH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(42/22)x10 = 19.09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738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36450-C936-4CB4-89DC-58826F40B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of anemia</a:t>
            </a:r>
            <a:br>
              <a:rPr lang="en-US" dirty="0"/>
            </a:br>
            <a:r>
              <a:rPr lang="en-US" dirty="0"/>
              <a:t>RBC Indices: MCHC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5F8D9-7AFB-4288-A4EE-2F97A00F6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73" y="2638044"/>
            <a:ext cx="10917382" cy="3748901"/>
          </a:xfrm>
        </p:spPr>
        <p:txBody>
          <a:bodyPr/>
          <a:lstStyle/>
          <a:p>
            <a:r>
              <a:rPr lang="en-US" dirty="0"/>
              <a:t>What is MCHC? </a:t>
            </a:r>
            <a:r>
              <a:rPr lang="en-US" dirty="0" smtClean="0"/>
              <a:t>Mean corpuscular hemoglobin concentration</a:t>
            </a:r>
            <a:endParaRPr lang="en-US" dirty="0"/>
          </a:p>
          <a:p>
            <a:r>
              <a:rPr lang="en-US" dirty="0"/>
              <a:t>This measures the concentration of Hb in the average erythrocyte.  The unit of measurement is in g/</a:t>
            </a:r>
            <a:r>
              <a:rPr lang="en-US" dirty="0" err="1"/>
              <a:t>dL</a:t>
            </a:r>
            <a:r>
              <a:rPr lang="en-US" dirty="0" smtClean="0"/>
              <a:t>.</a:t>
            </a:r>
          </a:p>
          <a:p>
            <a:r>
              <a:rPr lang="en-US" dirty="0" smtClean="0"/>
              <a:t>Canine normal </a:t>
            </a:r>
            <a:endParaRPr lang="en-US" dirty="0"/>
          </a:p>
          <a:p>
            <a:pPr algn="ctr"/>
            <a:r>
              <a:rPr lang="en-US" dirty="0"/>
              <a:t>CALCULATION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Hemoglobin concentration x 100 / PCV (HCT)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298756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71C241A9-A460-4AD1-916F-25308628A5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3703</TotalTime>
  <Words>1491</Words>
  <Application>Microsoft Office PowerPoint</Application>
  <PresentationFormat>Widescreen</PresentationFormat>
  <Paragraphs>274</Paragraphs>
  <Slides>30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Gill Sans MT</vt:lpstr>
      <vt:lpstr>Roboto</vt:lpstr>
      <vt:lpstr>Parcel</vt:lpstr>
      <vt:lpstr>Reticulocytes and Anemia</vt:lpstr>
      <vt:lpstr>Time to classify anemia!</vt:lpstr>
      <vt:lpstr>What is polycythemia?</vt:lpstr>
      <vt:lpstr>Classification of anemia RBC Indices: MCv</vt:lpstr>
      <vt:lpstr>Classification of anemia RBC Indices: mcv</vt:lpstr>
      <vt:lpstr>Classification of anemia RBC indices: MCV interpretation</vt:lpstr>
      <vt:lpstr>Classification of anemia RBC Indices: MCH</vt:lpstr>
      <vt:lpstr>Example:</vt:lpstr>
      <vt:lpstr>Classification of anemia RBC Indices: MCHC</vt:lpstr>
      <vt:lpstr>Example: </vt:lpstr>
      <vt:lpstr>PowerPoint Presentation</vt:lpstr>
      <vt:lpstr>Classification of anemia RBC indices: RDW</vt:lpstr>
      <vt:lpstr>So let’s start our testing procedure</vt:lpstr>
      <vt:lpstr>Which are aggregate and which are punctate?</vt:lpstr>
      <vt:lpstr>Reticulocyte count: standard procedure</vt:lpstr>
      <vt:lpstr>Example</vt:lpstr>
      <vt:lpstr>Reticulocyte count:  CORRECTED COUNT</vt:lpstr>
      <vt:lpstr>Reticulocyte count:  CORRECTED COUNT</vt:lpstr>
      <vt:lpstr>Reticulocyte count:  CORRECTED COUNT</vt:lpstr>
      <vt:lpstr>Reticulocyte count:  CORRECTED COUNT</vt:lpstr>
      <vt:lpstr>Types of</vt:lpstr>
      <vt:lpstr>How is the bone marrow responding?</vt:lpstr>
      <vt:lpstr>Classifications of anemia by etiology- Hemolytic</vt:lpstr>
      <vt:lpstr>Classifications of anemia by etiology- Hemorrhagic</vt:lpstr>
      <vt:lpstr>Classifications of anemia by etiology- Iron deficiency</vt:lpstr>
      <vt:lpstr>Classifications of anemia by etiology:  Production Disorders</vt:lpstr>
      <vt:lpstr>Classifications of anemia by etiology: Aplastic anemia</vt:lpstr>
      <vt:lpstr>What is AIHA and IMHA?</vt:lpstr>
      <vt:lpstr>IMHA and AIHA  symptoms</vt:lpstr>
      <vt:lpstr>WEEEE Done!!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Reticulocytes and Anemia</dc:title>
  <dc:creator>Medina Regalia</dc:creator>
  <cp:lastModifiedBy>Catherine Huff</cp:lastModifiedBy>
  <cp:revision>51</cp:revision>
  <dcterms:created xsi:type="dcterms:W3CDTF">2017-11-11T19:36:26Z</dcterms:created>
  <dcterms:modified xsi:type="dcterms:W3CDTF">2021-08-19T15:06:24Z</dcterms:modified>
</cp:coreProperties>
</file>