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80" r:id="rId15"/>
    <p:sldId id="271" r:id="rId16"/>
    <p:sldId id="273" r:id="rId17"/>
    <p:sldId id="274" r:id="rId18"/>
    <p:sldId id="279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5111" autoAdjust="0"/>
  </p:normalViewPr>
  <p:slideViewPr>
    <p:cSldViewPr snapToGrid="0">
      <p:cViewPr varScale="1">
        <p:scale>
          <a:sx n="86" d="100"/>
          <a:sy n="86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Neutrophils: Band, Segmented, hyper segmented</a:t>
            </a:r>
          </a:p>
          <a:p>
            <a:r>
              <a:rPr lang="en-US" dirty="0"/>
              <a:t>Basophils</a:t>
            </a:r>
          </a:p>
          <a:p>
            <a:r>
              <a:rPr lang="en-US" dirty="0"/>
              <a:t>Eosinophils</a:t>
            </a:r>
          </a:p>
          <a:p>
            <a:r>
              <a:rPr lang="en-US" dirty="0"/>
              <a:t>Monocytes</a:t>
            </a:r>
          </a:p>
          <a:p>
            <a:r>
              <a:rPr lang="en-US" dirty="0"/>
              <a:t>Lymphocytes:  B cell, T cell, NK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Neutral</a:t>
            </a:r>
          </a:p>
          <a:p>
            <a:r>
              <a:rPr lang="en-US" dirty="0"/>
              <a:t>Chromatin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</a:t>
            </a:r>
          </a:p>
          <a:p>
            <a:r>
              <a:rPr lang="en-US" dirty="0"/>
              <a:t>Bone marrow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Diapedesis</a:t>
            </a:r>
          </a:p>
          <a:p>
            <a:r>
              <a:rPr lang="en-US" dirty="0"/>
              <a:t>Chemotaxis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Circulating</a:t>
            </a:r>
          </a:p>
          <a:p>
            <a:r>
              <a:rPr lang="en-US" dirty="0"/>
              <a:t>Marginal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3,000-11,400</a:t>
            </a:r>
          </a:p>
          <a:p>
            <a:r>
              <a:rPr lang="en-US" dirty="0"/>
              <a:t>2,500-12,500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response</a:t>
            </a:r>
          </a:p>
          <a:p>
            <a:r>
              <a:rPr lang="en-US" dirty="0"/>
              <a:t>Stress leukogram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Inflammation: </a:t>
            </a:r>
            <a:r>
              <a:rPr lang="en-US" dirty="0" err="1"/>
              <a:t>milid</a:t>
            </a:r>
            <a:r>
              <a:rPr lang="en-US" dirty="0"/>
              <a:t> inflammation yields a response similar to stress</a:t>
            </a:r>
          </a:p>
          <a:p>
            <a:r>
              <a:rPr lang="en-US" dirty="0"/>
              <a:t>Bacterial infections</a:t>
            </a:r>
          </a:p>
          <a:p>
            <a:r>
              <a:rPr lang="en-US" dirty="0"/>
              <a:t>Extensive tissue damage</a:t>
            </a:r>
          </a:p>
          <a:p>
            <a:r>
              <a:rPr lang="en-US" dirty="0"/>
              <a:t>Burns    necrosis    trauma    extensive </a:t>
            </a:r>
            <a:r>
              <a:rPr lang="en-US" dirty="0" err="1"/>
              <a:t>sx</a:t>
            </a:r>
            <a:r>
              <a:rPr lang="en-US" dirty="0"/>
              <a:t>    neoplasia</a:t>
            </a:r>
          </a:p>
          <a:p>
            <a:r>
              <a:rPr lang="en-US" dirty="0"/>
              <a:t>Cancers/parasitic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3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infection is out of control, and all reserves of neutrophils can be used up faster then the bone marrow can create them</a:t>
            </a:r>
          </a:p>
          <a:p>
            <a:r>
              <a:rPr lang="en-US" dirty="0"/>
              <a:t>Leukocytopenia</a:t>
            </a:r>
          </a:p>
          <a:p>
            <a:r>
              <a:rPr lang="en-US" dirty="0"/>
              <a:t>Poor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9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Neutrophil, basophil, eosinophil</a:t>
            </a:r>
          </a:p>
          <a:p>
            <a:endParaRPr lang="en-US" dirty="0"/>
          </a:p>
          <a:p>
            <a:r>
              <a:rPr lang="en-US" dirty="0"/>
              <a:t>Monocyte, lymphocyte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Overwhelming bacterial infections (septicemia)</a:t>
            </a:r>
          </a:p>
          <a:p>
            <a:r>
              <a:rPr lang="en-US" dirty="0"/>
              <a:t>Drug reactions (penicillins, cephalosporins, sulfonamides in dogs, chloramphenicol in cats)</a:t>
            </a:r>
          </a:p>
          <a:p>
            <a:r>
              <a:rPr lang="en-US" dirty="0"/>
              <a:t>Feline Leukemia 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bone marrow</a:t>
            </a:r>
          </a:p>
          <a:p>
            <a:r>
              <a:rPr lang="en-US" dirty="0"/>
              <a:t>Lymphocytes</a:t>
            </a:r>
          </a:p>
          <a:p>
            <a:r>
              <a:rPr lang="en-US" dirty="0"/>
              <a:t>Leukopoiesis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defense function</a:t>
            </a:r>
          </a:p>
          <a:p>
            <a:r>
              <a:rPr lang="en-US" dirty="0"/>
              <a:t>Shape of nucleus</a:t>
            </a:r>
          </a:p>
          <a:p>
            <a:r>
              <a:rPr lang="en-US" dirty="0"/>
              <a:t>Presence or absence of staining cytoplasmic granules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Neutrophils, basophils, eosinophils, monocytes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Lymphocyte</a:t>
            </a:r>
          </a:p>
          <a:p>
            <a:r>
              <a:rPr lang="en-US" dirty="0"/>
              <a:t>Monocyte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Acid </a:t>
            </a:r>
          </a:p>
          <a:p>
            <a:r>
              <a:rPr lang="en-US" dirty="0"/>
              <a:t>Alkaline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Killing microorganisms after phagocytosis</a:t>
            </a:r>
          </a:p>
          <a:p>
            <a:r>
              <a:rPr lang="en-US" dirty="0"/>
              <a:t>Degranulate at the site of allergic or anaphylactic reaction to reduce swelling</a:t>
            </a:r>
          </a:p>
          <a:p>
            <a:r>
              <a:rPr lang="en-US" dirty="0"/>
              <a:t>Histamine</a:t>
            </a:r>
          </a:p>
          <a:p>
            <a:r>
              <a:rPr lang="en-US" dirty="0"/>
              <a:t>Heparin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Blood Cells Part 1-</a:t>
            </a:r>
            <a:br>
              <a:rPr lang="en-US" dirty="0"/>
            </a:br>
            <a:r>
              <a:rPr lang="en-US" dirty="0"/>
              <a:t>Neutrophils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Regalia, LVT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1C01-B9A2-4A23-AA0F-92ECD14D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Polymorphonuclear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99B5-B0DF-42AF-9985-53699B0D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81" y="2180238"/>
            <a:ext cx="5278295" cy="44863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lobes of the nucleus take on different shapes as the cell ages</a:t>
            </a:r>
          </a:p>
          <a:p>
            <a:pPr lvl="1"/>
            <a:r>
              <a:rPr lang="en-US" sz="3000" u="sng" dirty="0">
                <a:solidFill>
                  <a:srgbClr val="FF0000"/>
                </a:solidFill>
              </a:rPr>
              <a:t>Remember the maturation timeline of the neutrophil!</a:t>
            </a:r>
          </a:p>
          <a:p>
            <a:pPr lvl="2"/>
            <a:r>
              <a:rPr lang="en-US" sz="2800" dirty="0"/>
              <a:t>Myelocyte</a:t>
            </a:r>
          </a:p>
          <a:p>
            <a:pPr lvl="2"/>
            <a:r>
              <a:rPr lang="en-US" sz="2800" dirty="0"/>
              <a:t>Meta-myelocyte</a:t>
            </a:r>
          </a:p>
          <a:p>
            <a:pPr lvl="2"/>
            <a:r>
              <a:rPr lang="en-US" sz="2800" dirty="0"/>
              <a:t>Banded neutrophil</a:t>
            </a:r>
          </a:p>
          <a:p>
            <a:pPr lvl="2"/>
            <a:r>
              <a:rPr lang="en-US" sz="2800" dirty="0"/>
              <a:t>Mature neutrophil</a:t>
            </a:r>
          </a:p>
          <a:p>
            <a:pPr lvl="2"/>
            <a:r>
              <a:rPr lang="en-US" sz="2800" dirty="0" err="1"/>
              <a:t>Hypersegmented</a:t>
            </a:r>
            <a:r>
              <a:rPr lang="en-US" sz="2800" dirty="0"/>
              <a:t> neutrophil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0DACA7A-71FE-4AD4-8053-FE282770C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5" y="1940698"/>
            <a:ext cx="5181011" cy="44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0BA1-0FC2-4E27-A989-22497F56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By Nucleus Shape:</a:t>
            </a:r>
            <a:br>
              <a:rPr lang="en-US" dirty="0"/>
            </a:br>
            <a:r>
              <a:rPr lang="en-US" dirty="0"/>
              <a:t>Mononuclear and Pleomorphic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7FC7-1239-4110-968B-B8E526AF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Mononuclear leukocytes have a single, rounded nucleus</a:t>
            </a:r>
          </a:p>
          <a:p>
            <a:pPr lvl="1"/>
            <a:r>
              <a:rPr lang="en-US" sz="3200" dirty="0"/>
              <a:t>Which one does this apply to? </a:t>
            </a:r>
            <a:r>
              <a:rPr lang="en-US" sz="3200" dirty="0" smtClean="0"/>
              <a:t>lymphocyte</a:t>
            </a:r>
            <a:endParaRPr lang="en-US" sz="3200" dirty="0"/>
          </a:p>
          <a:p>
            <a:r>
              <a:rPr lang="en-US" sz="3200" dirty="0"/>
              <a:t>Pleomorphic leukocytes have a nucleus that varies in shape but are non-segmented</a:t>
            </a:r>
          </a:p>
          <a:p>
            <a:pPr lvl="1"/>
            <a:r>
              <a:rPr lang="en-US" sz="3200" dirty="0"/>
              <a:t>Which one does this apply to? </a:t>
            </a:r>
            <a:r>
              <a:rPr lang="en-US" sz="3200" dirty="0" smtClean="0"/>
              <a:t>monocyte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B63A-6B39-41E4-8462-859FE15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Granules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1D8B-FE90-47C9-9C38-280DEC7C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Granulocytes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Neutrophils granules are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attracted to stain so they stain a light purple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Eosinophils granules are attracted to </a:t>
            </a:r>
            <a:r>
              <a:rPr lang="en-US" dirty="0" smtClean="0"/>
              <a:t>acid</a:t>
            </a:r>
            <a:r>
              <a:rPr lang="en-US" dirty="0" smtClean="0"/>
              <a:t> </a:t>
            </a:r>
            <a:r>
              <a:rPr lang="en-US" dirty="0"/>
              <a:t>stain so they stain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Basophils granules are attracted to </a:t>
            </a:r>
            <a:r>
              <a:rPr lang="en-US" dirty="0" smtClean="0"/>
              <a:t>alkaline/basic</a:t>
            </a:r>
            <a:r>
              <a:rPr lang="en-US" dirty="0" smtClean="0"/>
              <a:t> </a:t>
            </a:r>
            <a:r>
              <a:rPr lang="en-US" dirty="0"/>
              <a:t>stain so they stain blue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7FC-B4F4-483A-874D-C3C9CDF6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Granules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77E30-5D1E-48B3-8A2B-05AD6A9F3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granules contain different substances depending on the type of cell they are.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Neutrophil</a:t>
            </a:r>
            <a:r>
              <a:rPr lang="en-US" dirty="0"/>
              <a:t> granules contain lysosomal enzymes.</a:t>
            </a:r>
          </a:p>
          <a:p>
            <a:pPr lvl="2"/>
            <a:r>
              <a:rPr lang="en-US" dirty="0"/>
              <a:t>What does this aid the leukocyte in doing? </a:t>
            </a:r>
            <a:r>
              <a:rPr lang="en-US" dirty="0" smtClean="0"/>
              <a:t>Kill microorganisms after phagocytosis</a:t>
            </a:r>
            <a:endParaRPr lang="en-US" dirty="0"/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Eosinophil</a:t>
            </a:r>
            <a:r>
              <a:rPr lang="en-US" dirty="0"/>
              <a:t> granules contain anti-inflammatory substances. </a:t>
            </a:r>
          </a:p>
          <a:p>
            <a:pPr lvl="2"/>
            <a:r>
              <a:rPr lang="en-US" dirty="0"/>
              <a:t>What does this allow the cells to do? </a:t>
            </a:r>
            <a:r>
              <a:rPr lang="en-US" dirty="0" err="1" smtClean="0"/>
              <a:t>Degranulate</a:t>
            </a:r>
            <a:r>
              <a:rPr lang="en-US" dirty="0" smtClean="0"/>
              <a:t> at the site of allergic reaction to reduce swelling</a:t>
            </a:r>
            <a:endParaRPr lang="en-US" dirty="0"/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Basophil</a:t>
            </a:r>
            <a:r>
              <a:rPr lang="en-US" dirty="0"/>
              <a:t> granules contain histamine and heparin.</a:t>
            </a:r>
          </a:p>
          <a:p>
            <a:pPr lvl="2"/>
            <a:r>
              <a:rPr lang="en-US" dirty="0" smtClean="0"/>
              <a:t>histamine</a:t>
            </a:r>
            <a:r>
              <a:rPr lang="en-US" dirty="0" smtClean="0"/>
              <a:t> </a:t>
            </a:r>
            <a:r>
              <a:rPr lang="en-US" dirty="0"/>
              <a:t>reduce inflammation</a:t>
            </a:r>
          </a:p>
          <a:p>
            <a:pPr lvl="2"/>
            <a:r>
              <a:rPr lang="en-US" dirty="0"/>
              <a:t>Inflammation draws eosinophils to the site</a:t>
            </a:r>
          </a:p>
          <a:p>
            <a:pPr lvl="2"/>
            <a:r>
              <a:rPr lang="en-US" dirty="0" smtClean="0"/>
              <a:t>heparin</a:t>
            </a:r>
            <a:r>
              <a:rPr lang="en-US" dirty="0" smtClean="0"/>
              <a:t> </a:t>
            </a:r>
            <a:r>
              <a:rPr lang="en-US" dirty="0"/>
              <a:t>acts as a local anticoagulant to keep blood flowing to injured or damaged areas.</a:t>
            </a:r>
          </a:p>
        </p:txBody>
      </p:sp>
    </p:spTree>
    <p:extLst>
      <p:ext uri="{BB962C8B-B14F-4D97-AF65-F5344CB8AC3E}">
        <p14:creationId xmlns:p14="http://schemas.microsoft.com/office/powerpoint/2010/main" val="10748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2FF1-A474-43A0-8D91-B52D80D3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Leukocytes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D9F1E-F684-4ABF-A18C-56B336EFA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</a:t>
            </a:r>
          </a:p>
        </p:txBody>
      </p:sp>
    </p:spTree>
    <p:extLst>
      <p:ext uri="{BB962C8B-B14F-4D97-AF65-F5344CB8AC3E}">
        <p14:creationId xmlns:p14="http://schemas.microsoft.com/office/powerpoint/2010/main" val="24226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0E32-F16C-4C9E-82DA-3860EE6A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Leukocytes:</a:t>
            </a:r>
            <a:br>
              <a:rPr lang="en-US" dirty="0"/>
            </a:br>
            <a:r>
              <a:rPr lang="en-US" dirty="0"/>
              <a:t>Neutrophil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64866-BB5B-4ED4-8091-48B85B932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4" y="2190750"/>
            <a:ext cx="4501056" cy="3986213"/>
          </a:xfrm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925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6440-18EF-4E12-A427-3CA42032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Facts about the Neutrophil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7F49-5A61-4D59-BE66-538D6B5A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abundant leukocyte.  Makes up about 45-70% of circulating WBCs in dogs, cats and horses.</a:t>
            </a:r>
          </a:p>
          <a:p>
            <a:r>
              <a:rPr lang="en-US" dirty="0"/>
              <a:t>Granules are considered to be </a:t>
            </a:r>
            <a:r>
              <a:rPr lang="en-US" dirty="0" smtClean="0"/>
              <a:t>neutral</a:t>
            </a:r>
            <a:r>
              <a:rPr lang="en-US" dirty="0" smtClean="0"/>
              <a:t> </a:t>
            </a:r>
            <a:r>
              <a:rPr lang="en-US" dirty="0"/>
              <a:t>because they stain neither red or blue</a:t>
            </a:r>
          </a:p>
          <a:p>
            <a:r>
              <a:rPr lang="en-US" dirty="0"/>
              <a:t>Often identified on a blood smear based on the shape of the nucleus</a:t>
            </a:r>
          </a:p>
          <a:p>
            <a:r>
              <a:rPr lang="en-US" dirty="0"/>
              <a:t>Adult cells contain 2-4 lobes that are connected by thin strands of </a:t>
            </a:r>
            <a:r>
              <a:rPr lang="en-US" dirty="0" smtClean="0"/>
              <a:t>chromatin</a:t>
            </a:r>
            <a:endParaRPr lang="en-US" dirty="0"/>
          </a:p>
          <a:p>
            <a:r>
              <a:rPr lang="en-US" dirty="0" err="1"/>
              <a:t>Hypersegmented</a:t>
            </a:r>
            <a:r>
              <a:rPr lang="en-US" dirty="0"/>
              <a:t> neutrophils contain 5+ lobes</a:t>
            </a:r>
          </a:p>
        </p:txBody>
      </p:sp>
    </p:spTree>
    <p:extLst>
      <p:ext uri="{BB962C8B-B14F-4D97-AF65-F5344CB8AC3E}">
        <p14:creationId xmlns:p14="http://schemas.microsoft.com/office/powerpoint/2010/main" val="34720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4435-AC24-4FC3-B390-E5BA66B5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6BB6-3D27-4CD1-B2A5-210E96E43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Neutrophils spend 10 hours in circulation before entering the tissues</a:t>
            </a:r>
          </a:p>
          <a:p>
            <a:r>
              <a:rPr lang="en-US" dirty="0"/>
              <a:t>Once in the tissue, they do not re-enter circulation, therefore the circulating neutrophils need to continually be replaced at least </a:t>
            </a:r>
            <a:r>
              <a:rPr lang="en-US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times a day</a:t>
            </a:r>
          </a:p>
          <a:p>
            <a:r>
              <a:rPr lang="en-US" dirty="0"/>
              <a:t>They will stay in tissue until they die or are destroyed by microorganisms.</a:t>
            </a:r>
          </a:p>
          <a:p>
            <a:r>
              <a:rPr lang="en-US" dirty="0"/>
              <a:t>Tissue macrophages pick up and phagocytize the dead or abnormal cells</a:t>
            </a:r>
          </a:p>
          <a:p>
            <a:r>
              <a:rPr lang="en-US" dirty="0"/>
              <a:t>Under normal circumstances, they should be replaced by mature neutrophils reserved in </a:t>
            </a:r>
            <a:r>
              <a:rPr lang="en-US" dirty="0" smtClean="0"/>
              <a:t>the bone marrow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DC6D-7C5F-4BA2-89F6-2E75F447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6EF8-46BC-4188-9DDA-78F999A4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Involved with early stages of inflammatory response</a:t>
            </a:r>
          </a:p>
          <a:p>
            <a:pPr lvl="1"/>
            <a:r>
              <a:rPr lang="en-US" dirty="0"/>
              <a:t>Leave vessels via </a:t>
            </a:r>
            <a:r>
              <a:rPr lang="en-US" dirty="0" err="1" smtClean="0"/>
              <a:t>diapedesis</a:t>
            </a:r>
            <a:r>
              <a:rPr lang="en-US" dirty="0" smtClean="0"/>
              <a:t> (pass through capillary walls, typically accompanying inflammation</a:t>
            </a:r>
            <a:endParaRPr lang="en-US" dirty="0"/>
          </a:p>
          <a:p>
            <a:pPr lvl="1"/>
            <a:r>
              <a:rPr lang="en-US" dirty="0"/>
              <a:t>Attracted to the site of infection by </a:t>
            </a:r>
            <a:r>
              <a:rPr lang="en-US" dirty="0" smtClean="0"/>
              <a:t>chemotaxis (movement in response to chemical signal)</a:t>
            </a:r>
            <a:r>
              <a:rPr lang="en-US" dirty="0" smtClean="0"/>
              <a:t>, </a:t>
            </a:r>
            <a:r>
              <a:rPr lang="en-US" dirty="0"/>
              <a:t>allowing the neutrophil to ‘recognize’ what it ingests</a:t>
            </a:r>
          </a:p>
          <a:p>
            <a:r>
              <a:rPr lang="en-US" dirty="0"/>
              <a:t>Always are found in the tissues of the lungs and GI tract</a:t>
            </a:r>
          </a:p>
          <a:p>
            <a:r>
              <a:rPr lang="en-US" dirty="0"/>
              <a:t>They have the ability to phagocytize</a:t>
            </a:r>
          </a:p>
          <a:p>
            <a:pPr lvl="1"/>
            <a:r>
              <a:rPr lang="en-US" dirty="0"/>
              <a:t>Granules contain digestive enzymes capable of destroying bacteria and viruses</a:t>
            </a:r>
          </a:p>
          <a:p>
            <a:pPr lvl="1"/>
            <a:r>
              <a:rPr lang="en-US" dirty="0"/>
              <a:t>Lysosomal enzymes are released to kill the bacteria or destroy the virus</a:t>
            </a:r>
          </a:p>
        </p:txBody>
      </p:sp>
    </p:spTree>
    <p:extLst>
      <p:ext uri="{BB962C8B-B14F-4D97-AF65-F5344CB8AC3E}">
        <p14:creationId xmlns:p14="http://schemas.microsoft.com/office/powerpoint/2010/main" val="2530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97DC-B915-4A7A-A42A-6438DF4D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C10A-5FA7-4553-BD76-D84C8A87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Circulating</a:t>
            </a:r>
            <a:r>
              <a:rPr lang="en-US" sz="2800" dirty="0" smtClean="0"/>
              <a:t> </a:t>
            </a:r>
            <a:r>
              <a:rPr lang="en-US" sz="2800" dirty="0"/>
              <a:t>pool:  Found toward the center of blood vessels.</a:t>
            </a:r>
          </a:p>
          <a:p>
            <a:pPr lvl="1"/>
            <a:r>
              <a:rPr lang="en-US" sz="2800" dirty="0"/>
              <a:t>Blood samples obtained from laboratory analysis contains neutrophils from this pool</a:t>
            </a:r>
          </a:p>
          <a:p>
            <a:r>
              <a:rPr lang="en-US" sz="2800" dirty="0" smtClean="0"/>
              <a:t>Marginal</a:t>
            </a:r>
            <a:r>
              <a:rPr lang="en-US" sz="2800" dirty="0" smtClean="0"/>
              <a:t> </a:t>
            </a:r>
            <a:r>
              <a:rPr lang="en-US" sz="2800" dirty="0"/>
              <a:t>pool:  Found in the lining of the wall of small bleed vessels, mainly in the spleen, lungs, and abdominal organs.  </a:t>
            </a:r>
            <a:r>
              <a:rPr lang="en-US" sz="2800" u="sng" dirty="0">
                <a:solidFill>
                  <a:srgbClr val="FF0000"/>
                </a:solidFill>
              </a:rPr>
              <a:t>These are not circulating</a:t>
            </a:r>
          </a:p>
        </p:txBody>
      </p:sp>
    </p:spTree>
    <p:extLst>
      <p:ext uri="{BB962C8B-B14F-4D97-AF65-F5344CB8AC3E}">
        <p14:creationId xmlns:p14="http://schemas.microsoft.com/office/powerpoint/2010/main" val="9557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What are the leukocytes?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583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___Neutrophils_____</a:t>
            </a:r>
            <a:endParaRPr lang="en-US" dirty="0"/>
          </a:p>
          <a:p>
            <a:pPr lvl="1"/>
            <a:r>
              <a:rPr lang="en-US" dirty="0" smtClean="0"/>
              <a:t>bands</a:t>
            </a:r>
            <a:endParaRPr lang="en-US" dirty="0"/>
          </a:p>
          <a:p>
            <a:pPr lvl="1"/>
            <a:r>
              <a:rPr lang="en-US" dirty="0" smtClean="0"/>
              <a:t>segmented</a:t>
            </a:r>
            <a:endParaRPr lang="en-US" dirty="0"/>
          </a:p>
          <a:p>
            <a:pPr lvl="1"/>
            <a:r>
              <a:rPr lang="en-US" dirty="0" err="1" smtClean="0"/>
              <a:t>hypersegmented</a:t>
            </a:r>
            <a:endParaRPr lang="en-US" dirty="0"/>
          </a:p>
          <a:p>
            <a:r>
              <a:rPr lang="en-US" dirty="0" smtClean="0"/>
              <a:t>basophils</a:t>
            </a:r>
            <a:endParaRPr lang="en-US" dirty="0"/>
          </a:p>
          <a:p>
            <a:r>
              <a:rPr lang="en-US" dirty="0" smtClean="0"/>
              <a:t>eosinophils</a:t>
            </a:r>
            <a:endParaRPr lang="en-US" dirty="0"/>
          </a:p>
          <a:p>
            <a:r>
              <a:rPr lang="en-US" dirty="0" smtClean="0"/>
              <a:t>Monocytes/macrophage</a:t>
            </a:r>
            <a:endParaRPr lang="en-US" dirty="0"/>
          </a:p>
          <a:p>
            <a:r>
              <a:rPr lang="en-US" dirty="0" smtClean="0"/>
              <a:t>_________lymphocytes___</a:t>
            </a:r>
            <a:endParaRPr lang="en-US" dirty="0"/>
          </a:p>
          <a:p>
            <a:pPr lvl="1"/>
            <a:r>
              <a:rPr lang="en-US" dirty="0" smtClean="0"/>
              <a:t>B cell</a:t>
            </a:r>
            <a:endParaRPr lang="en-US" dirty="0"/>
          </a:p>
          <a:p>
            <a:pPr lvl="1"/>
            <a:r>
              <a:rPr lang="en-US" dirty="0" smtClean="0"/>
              <a:t>T cell</a:t>
            </a:r>
            <a:endParaRPr lang="en-US" dirty="0"/>
          </a:p>
          <a:p>
            <a:pPr lvl="1"/>
            <a:r>
              <a:rPr lang="en-US" dirty="0" smtClean="0"/>
              <a:t>NK cell (natural killer)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95C33-68C2-442E-9BE8-8CBE8A2C6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"/>
          <a:stretch/>
        </p:blipFill>
        <p:spPr>
          <a:xfrm>
            <a:off x="7865165" y="2366009"/>
            <a:ext cx="3362077" cy="37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B165-C719-4D8F-B5C1-F45D61C1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Neutrophils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D906-55E5-4FCA-B75C-6782F0C3C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found in a smear, these are neutrophils that have been released from the bone marrow prior to maturity</a:t>
            </a:r>
          </a:p>
          <a:p>
            <a:r>
              <a:rPr lang="en-US" dirty="0"/>
              <a:t>When found in peripheral blood smears, it indicates an increase in the demand for neutrophils beyond what the bone marrow can supply</a:t>
            </a:r>
          </a:p>
          <a:p>
            <a:r>
              <a:rPr lang="en-US" dirty="0"/>
              <a:t>If band cells run out, then the bone marrow starts releasing progressively more immature cells</a:t>
            </a:r>
          </a:p>
          <a:p>
            <a:r>
              <a:rPr lang="en-US" dirty="0" smtClean="0"/>
              <a:t>Left shift</a:t>
            </a:r>
            <a:r>
              <a:rPr lang="en-US" dirty="0" smtClean="0"/>
              <a:t>:  </a:t>
            </a:r>
            <a:r>
              <a:rPr lang="en-US" dirty="0"/>
              <a:t>A condition of band neutrophils in the peripheral blood</a:t>
            </a:r>
          </a:p>
        </p:txBody>
      </p:sp>
    </p:spTree>
    <p:extLst>
      <p:ext uri="{BB962C8B-B14F-4D97-AF65-F5344CB8AC3E}">
        <p14:creationId xmlns:p14="http://schemas.microsoft.com/office/powerpoint/2010/main" val="20755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3F1A-8293-44BF-B21A-2E56F6B6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</a:t>
            </a:r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A9D4504-A0E8-4ABB-9C4E-98EA7A51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49970" b="21851"/>
          <a:stretch/>
        </p:blipFill>
        <p:spPr>
          <a:xfrm>
            <a:off x="2357526" y="2394284"/>
            <a:ext cx="6565896" cy="4223083"/>
          </a:xfrm>
        </p:spPr>
      </p:pic>
    </p:spTree>
    <p:extLst>
      <p:ext uri="{BB962C8B-B14F-4D97-AF65-F5344CB8AC3E}">
        <p14:creationId xmlns:p14="http://schemas.microsoft.com/office/powerpoint/2010/main" val="39040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19D4-E28C-4A5E-9A3B-3BC13F26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Abnormalities in Neutrophils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08F19-524F-43ED-A41C-F6A61968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4587"/>
            <a:ext cx="9628632" cy="398621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Nuclear hyper-segmentation</a:t>
            </a:r>
          </a:p>
          <a:p>
            <a:pPr lvl="1"/>
            <a:r>
              <a:rPr lang="en-US" dirty="0"/>
              <a:t>5+ lobes</a:t>
            </a:r>
          </a:p>
          <a:p>
            <a:pPr lvl="1"/>
            <a:r>
              <a:rPr lang="en-US" dirty="0"/>
              <a:t>Attributed to aging or pathological condition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Toxic Neutrophils</a:t>
            </a:r>
          </a:p>
          <a:p>
            <a:pPr lvl="1"/>
            <a:r>
              <a:rPr lang="en-US" dirty="0"/>
              <a:t>Most commonly found in disease induced animals.</a:t>
            </a:r>
            <a:br>
              <a:rPr lang="en-US" dirty="0"/>
            </a:br>
            <a:r>
              <a:rPr lang="en-US" dirty="0"/>
              <a:t>Changes are due to cytoplasmic toxic changes. </a:t>
            </a:r>
          </a:p>
          <a:p>
            <a:pPr lvl="1"/>
            <a:r>
              <a:rPr lang="en-US" dirty="0"/>
              <a:t>Cells will have decreased functioning</a:t>
            </a:r>
          </a:p>
          <a:p>
            <a:pPr lvl="1"/>
            <a:r>
              <a:rPr lang="en-US" dirty="0"/>
              <a:t>Characterized by cytoplasmic </a:t>
            </a:r>
            <a:r>
              <a:rPr lang="en-US" dirty="0" err="1"/>
              <a:t>basophilia</a:t>
            </a:r>
            <a:r>
              <a:rPr lang="en-US" dirty="0"/>
              <a:t>, </a:t>
            </a:r>
            <a:r>
              <a:rPr lang="en-US" dirty="0" err="1"/>
              <a:t>Dohle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bodies, toxic granulation, and/or foamy cytoplasm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FED6A-D251-491A-A962-261FA179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96" y="2014287"/>
            <a:ext cx="2457450" cy="1866900"/>
          </a:xfrm>
          <a:prstGeom prst="rect">
            <a:avLst/>
          </a:prstGeom>
        </p:spPr>
      </p:pic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FCB345E4-A0AA-4C50-AB71-4B44F4987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8" r="69430"/>
          <a:stretch/>
        </p:blipFill>
        <p:spPr>
          <a:xfrm>
            <a:off x="6356684" y="4344994"/>
            <a:ext cx="2795337" cy="2261937"/>
          </a:xfrm>
          <a:prstGeom prst="rect">
            <a:avLst/>
          </a:prstGeom>
        </p:spPr>
      </p:pic>
      <p:pic>
        <p:nvPicPr>
          <p:cNvPr id="9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DCB6322-7A39-4CC4-98A5-030E068A4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7" t="67018" r="16579" b="3661"/>
          <a:stretch/>
        </p:blipFill>
        <p:spPr>
          <a:xfrm>
            <a:off x="9410380" y="4380788"/>
            <a:ext cx="1940731" cy="20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2431-A652-4020-AF33-F96B6524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Abnormalities in Neutrophils,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24B5-E0EB-450A-A1FE-84115294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FF0000"/>
                </a:solidFill>
              </a:rPr>
              <a:t>Erlichia</a:t>
            </a:r>
            <a:r>
              <a:rPr lang="en-US" b="1" u="sng" dirty="0">
                <a:solidFill>
                  <a:srgbClr val="FF0000"/>
                </a:solidFill>
              </a:rPr>
              <a:t> Morula:  </a:t>
            </a:r>
            <a:r>
              <a:rPr lang="en-US" dirty="0" err="1"/>
              <a:t>Erlichia</a:t>
            </a:r>
            <a:r>
              <a:rPr lang="en-US" dirty="0"/>
              <a:t> causes formation of morula in the cytoplasm of the neutrophil.</a:t>
            </a:r>
          </a:p>
          <a:p>
            <a:pPr lvl="1"/>
            <a:r>
              <a:rPr lang="en-US" dirty="0"/>
              <a:t>What ectoparasite spreads </a:t>
            </a:r>
            <a:r>
              <a:rPr lang="en-US" dirty="0" err="1"/>
              <a:t>Erlichiosis</a:t>
            </a:r>
            <a:r>
              <a:rPr lang="en-US" dirty="0"/>
              <a:t>? </a:t>
            </a:r>
            <a:r>
              <a:rPr lang="en-US" dirty="0" smtClean="0"/>
              <a:t>Tick (</a:t>
            </a:r>
            <a:r>
              <a:rPr lang="en-US" dirty="0" err="1" smtClean="0"/>
              <a:t>lonestar</a:t>
            </a:r>
            <a:r>
              <a:rPr lang="en-US" dirty="0" smtClean="0"/>
              <a:t> and black legged)</a:t>
            </a:r>
            <a:endParaRPr lang="en-US" dirty="0"/>
          </a:p>
        </p:txBody>
      </p:sp>
      <p:pic>
        <p:nvPicPr>
          <p:cNvPr id="5" name="Picture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82383FFC-1E8C-4233-99BE-77795DEBB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1" y="4215676"/>
            <a:ext cx="3364857" cy="2355400"/>
          </a:xfrm>
          <a:prstGeom prst="rect">
            <a:avLst/>
          </a:prstGeom>
        </p:spPr>
      </p:pic>
      <p:pic>
        <p:nvPicPr>
          <p:cNvPr id="7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44A2C8A2-45C8-4B83-95A0-338D79ED4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5" y="3916684"/>
            <a:ext cx="2837875" cy="2654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89285-59D9-4557-8757-F3510311D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37" y="4107655"/>
            <a:ext cx="3701862" cy="24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235-25BC-4366-A54E-5117342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Chemistry of Neutrophils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FE1C-E2E5-4154-A16B-444DD8C5E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71308"/>
          </a:xfrm>
        </p:spPr>
        <p:txBody>
          <a:bodyPr>
            <a:normAutofit/>
          </a:bodyPr>
          <a:lstStyle/>
          <a:p>
            <a:r>
              <a:rPr lang="en-US" sz="2400" dirty="0"/>
              <a:t>Neutrophil counts in peripheral blood is noted to be within a specific range</a:t>
            </a:r>
          </a:p>
          <a:p>
            <a:pPr lvl="1"/>
            <a:r>
              <a:rPr lang="en-US" sz="2400" dirty="0"/>
              <a:t>Dogs: </a:t>
            </a:r>
            <a:r>
              <a:rPr lang="en-US" sz="2400" dirty="0" smtClean="0"/>
              <a:t>3000 - 11400</a:t>
            </a:r>
            <a:r>
              <a:rPr lang="en-US" sz="2400" dirty="0" smtClean="0"/>
              <a:t> cells/</a:t>
            </a:r>
            <a:r>
              <a:rPr lang="en-US" sz="2400" dirty="0" err="1" smtClean="0"/>
              <a:t>uL</a:t>
            </a:r>
            <a:r>
              <a:rPr lang="en-US" sz="2400" dirty="0" smtClean="0"/>
              <a:t> (microliter)</a:t>
            </a:r>
            <a:endParaRPr lang="en-US" sz="2400" dirty="0"/>
          </a:p>
          <a:p>
            <a:pPr lvl="1"/>
            <a:r>
              <a:rPr lang="en-US" sz="2400" dirty="0"/>
              <a:t>Cats: </a:t>
            </a:r>
            <a:r>
              <a:rPr lang="en-US" sz="2400" dirty="0" smtClean="0"/>
              <a:t>2500 - 12500</a:t>
            </a:r>
            <a:r>
              <a:rPr lang="en-US" sz="2400" dirty="0" smtClean="0"/>
              <a:t> </a:t>
            </a:r>
            <a:r>
              <a:rPr lang="en-US" sz="2400" dirty="0"/>
              <a:t>cells/</a:t>
            </a:r>
            <a:r>
              <a:rPr lang="en-US" sz="2400" dirty="0" err="1"/>
              <a:t>uL</a:t>
            </a:r>
            <a:endParaRPr lang="en-US" sz="2400" dirty="0"/>
          </a:p>
          <a:p>
            <a:r>
              <a:rPr lang="en-US" sz="2400" dirty="0"/>
              <a:t>What controls the amount of neutrophils present?</a:t>
            </a:r>
          </a:p>
          <a:p>
            <a:pPr lvl="1"/>
            <a:r>
              <a:rPr lang="en-US" sz="2400" dirty="0"/>
              <a:t>The bone marrow releases mature neutrophils from the storage pool into the peripheral blood</a:t>
            </a:r>
          </a:p>
          <a:p>
            <a:pPr lvl="1"/>
            <a:r>
              <a:rPr lang="en-US" sz="2400" dirty="0"/>
              <a:t>How quickly they move from the peripheral blood to the tissue</a:t>
            </a:r>
          </a:p>
          <a:p>
            <a:pPr lvl="1"/>
            <a:r>
              <a:rPr lang="en-US" sz="2400" dirty="0"/>
              <a:t>Entrance of increased numbers of PPSCs into the neutrophil production line, causing a potential increase in neutrophils</a:t>
            </a:r>
          </a:p>
        </p:txBody>
      </p:sp>
    </p:spTree>
    <p:extLst>
      <p:ext uri="{BB962C8B-B14F-4D97-AF65-F5344CB8AC3E}">
        <p14:creationId xmlns:p14="http://schemas.microsoft.com/office/powerpoint/2010/main" val="15762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9330-F54F-40F2-9452-8E24A2C0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Can Influence Neutrophils Being Released:</a:t>
            </a:r>
            <a:br>
              <a:rPr lang="en-US" dirty="0"/>
            </a:br>
            <a:r>
              <a:rPr lang="en-US" dirty="0"/>
              <a:t>STRESS!!!!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1AA8D-2D0E-46F0-B894-4E581B2F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Physiologic Leukocytosis:</a:t>
            </a:r>
          </a:p>
          <a:p>
            <a:pPr lvl="1"/>
            <a:r>
              <a:rPr lang="en-US" sz="2800" dirty="0"/>
              <a:t>Neutrophils can move freely between circulating and marginal pools</a:t>
            </a:r>
          </a:p>
          <a:p>
            <a:pPr lvl="1"/>
            <a:r>
              <a:rPr lang="en-US" sz="2800" dirty="0"/>
              <a:t>Cells can detach from the marginal pool and move into the circulating pool when an animal is experiencing stress, leading to a temporary transfer of neutrophils</a:t>
            </a:r>
          </a:p>
          <a:p>
            <a:pPr lvl="1"/>
            <a:r>
              <a:rPr lang="en-US" sz="2800" dirty="0"/>
              <a:t>This predictable neutrophil response is called  </a:t>
            </a:r>
            <a:r>
              <a:rPr lang="en-US" sz="2800" dirty="0" smtClean="0"/>
              <a:t>stress response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/>
              <a:t>stress leukogram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264C-1ACE-4538-8208-BFC65939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1AA6-B281-48B0-AB20-89DFE7A3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Definition:  An increase in the number of neutrophils</a:t>
            </a:r>
          </a:p>
          <a:p>
            <a:r>
              <a:rPr lang="en-US" dirty="0"/>
              <a:t>Possible causes of neutrophilia:</a:t>
            </a:r>
          </a:p>
          <a:p>
            <a:pPr lvl="1"/>
            <a:r>
              <a:rPr lang="en-US" dirty="0" smtClean="0"/>
              <a:t>Inflammation: mild inflammation yields a response to stress</a:t>
            </a:r>
            <a:endParaRPr lang="en-US" dirty="0"/>
          </a:p>
          <a:p>
            <a:pPr lvl="1"/>
            <a:r>
              <a:rPr lang="en-US" dirty="0" smtClean="0"/>
              <a:t>Bacterial infections</a:t>
            </a:r>
            <a:endParaRPr lang="en-US" dirty="0"/>
          </a:p>
          <a:p>
            <a:pPr lvl="1"/>
            <a:r>
              <a:rPr lang="en-US" dirty="0" smtClean="0"/>
              <a:t>Extensive tissue damage</a:t>
            </a:r>
            <a:endParaRPr lang="en-US" dirty="0"/>
          </a:p>
          <a:p>
            <a:pPr lvl="2"/>
            <a:r>
              <a:rPr lang="en-US" dirty="0" smtClean="0"/>
              <a:t>burns</a:t>
            </a:r>
            <a:endParaRPr lang="en-US" dirty="0"/>
          </a:p>
          <a:p>
            <a:pPr lvl="2"/>
            <a:r>
              <a:rPr lang="en-US" dirty="0" smtClean="0"/>
              <a:t>necrosis</a:t>
            </a:r>
            <a:endParaRPr lang="en-US" dirty="0"/>
          </a:p>
          <a:p>
            <a:pPr lvl="2"/>
            <a:r>
              <a:rPr lang="en-US" dirty="0" smtClean="0"/>
              <a:t>trauma</a:t>
            </a:r>
            <a:endParaRPr lang="en-US" dirty="0"/>
          </a:p>
          <a:p>
            <a:pPr lvl="2"/>
            <a:r>
              <a:rPr lang="en-US" dirty="0" smtClean="0"/>
              <a:t>Extensive surgery</a:t>
            </a:r>
            <a:endParaRPr lang="en-US" dirty="0"/>
          </a:p>
          <a:p>
            <a:pPr lvl="2"/>
            <a:r>
              <a:rPr lang="en-US" dirty="0" smtClean="0"/>
              <a:t>neoplasia</a:t>
            </a:r>
            <a:endParaRPr lang="en-US" dirty="0"/>
          </a:p>
          <a:p>
            <a:pPr lvl="1"/>
            <a:r>
              <a:rPr lang="en-US" dirty="0" smtClean="0"/>
              <a:t>Cancer/parasitic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966-FC32-4890-82C6-DF6622C3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54D7-ABF8-4EC2-829F-35FFBBAD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Definition:  a decrease in the number of circulating neutrophils</a:t>
            </a:r>
          </a:p>
          <a:p>
            <a:r>
              <a:rPr lang="en-US" dirty="0"/>
              <a:t>What would this indicate? </a:t>
            </a:r>
          </a:p>
          <a:p>
            <a:pPr lvl="1"/>
            <a:r>
              <a:rPr lang="en-US" dirty="0" smtClean="0"/>
              <a:t>The infection is out of control and all reserves of neutrophils are used faster than the bone marrow can create them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(What is it called if we have a total WBC count decrease? </a:t>
            </a:r>
            <a:r>
              <a:rPr lang="en-US" dirty="0" smtClean="0"/>
              <a:t>leukocytopenia</a:t>
            </a:r>
            <a:endParaRPr lang="en-US" dirty="0"/>
          </a:p>
          <a:p>
            <a:r>
              <a:rPr lang="en-US" dirty="0"/>
              <a:t>If a critically ill patient has both neutropenia and leukocytopenia, what is their probable prognosis? </a:t>
            </a:r>
            <a:r>
              <a:rPr lang="en-US" dirty="0" smtClean="0"/>
              <a:t>poor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E6BE-D7F7-42B4-8CFD-A580D89D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648C-F83C-416E-8AAD-63E886403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potential reasons a patient can have neutropenia?</a:t>
            </a:r>
          </a:p>
          <a:p>
            <a:pPr lvl="1"/>
            <a:r>
              <a:rPr lang="en-US" dirty="0"/>
              <a:t>Excessive tissue demand or destruction of neutrophils </a:t>
            </a:r>
          </a:p>
          <a:p>
            <a:pPr lvl="2"/>
            <a:r>
              <a:rPr lang="en-US" dirty="0"/>
              <a:t>Destruction can be immune-mediated</a:t>
            </a:r>
          </a:p>
          <a:p>
            <a:pPr lvl="1"/>
            <a:r>
              <a:rPr lang="en-US" dirty="0"/>
              <a:t>Reduced or ineffective granulopoiesis</a:t>
            </a:r>
          </a:p>
          <a:p>
            <a:pPr lvl="1"/>
            <a:endParaRPr lang="en-US" dirty="0"/>
          </a:p>
          <a:p>
            <a:r>
              <a:rPr lang="en-US" dirty="0"/>
              <a:t>Name some specific conditions: </a:t>
            </a:r>
          </a:p>
          <a:p>
            <a:pPr lvl="1"/>
            <a:r>
              <a:rPr lang="en-US" dirty="0" smtClean="0"/>
              <a:t>Overwhelming bacterial infections</a:t>
            </a:r>
            <a:endParaRPr lang="en-US" dirty="0"/>
          </a:p>
          <a:p>
            <a:pPr lvl="1"/>
            <a:r>
              <a:rPr lang="en-US" dirty="0" smtClean="0"/>
              <a:t>Drug reactions (</a:t>
            </a:r>
            <a:r>
              <a:rPr lang="en-US" dirty="0" err="1" smtClean="0"/>
              <a:t>penicillins</a:t>
            </a:r>
            <a:r>
              <a:rPr lang="en-US" dirty="0" smtClean="0"/>
              <a:t>, </a:t>
            </a:r>
            <a:r>
              <a:rPr lang="en-US" dirty="0" err="1" smtClean="0"/>
              <a:t>cephalosporins</a:t>
            </a:r>
            <a:r>
              <a:rPr lang="en-US" dirty="0" smtClean="0"/>
              <a:t>, sulfonamides (dogs) chloramphenicol (cats)</a:t>
            </a:r>
            <a:endParaRPr lang="en-US" dirty="0"/>
          </a:p>
          <a:p>
            <a:pPr lvl="1"/>
            <a:r>
              <a:rPr lang="en-US" dirty="0" err="1" smtClean="0"/>
              <a:t>FeLv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818F-9BCD-47B4-9910-02A42A9D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Granulocytes &amp; Agranulocytes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1678-87B4-47D7-8290-8E9D6334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46" y="2405444"/>
            <a:ext cx="6896888" cy="3986213"/>
          </a:xfrm>
        </p:spPr>
        <p:txBody>
          <a:bodyPr/>
          <a:lstStyle/>
          <a:p>
            <a:r>
              <a:rPr lang="en-US" dirty="0"/>
              <a:t>Granulocytes</a:t>
            </a:r>
          </a:p>
          <a:p>
            <a:pPr lvl="1"/>
            <a:r>
              <a:rPr lang="en-US" dirty="0" smtClean="0"/>
              <a:t>neutrophil</a:t>
            </a:r>
            <a:endParaRPr lang="en-US" dirty="0"/>
          </a:p>
          <a:p>
            <a:pPr lvl="1"/>
            <a:r>
              <a:rPr lang="en-US" dirty="0" smtClean="0"/>
              <a:t>basophil</a:t>
            </a:r>
            <a:endParaRPr lang="en-US" dirty="0"/>
          </a:p>
          <a:p>
            <a:pPr lvl="1"/>
            <a:r>
              <a:rPr lang="en-US" dirty="0" smtClean="0"/>
              <a:t>eosinophil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Agranulocytes</a:t>
            </a:r>
          </a:p>
          <a:p>
            <a:pPr lvl="1"/>
            <a:r>
              <a:rPr lang="en-US" dirty="0" smtClean="0"/>
              <a:t>monocyte</a:t>
            </a:r>
            <a:endParaRPr lang="en-US" dirty="0"/>
          </a:p>
          <a:p>
            <a:pPr lvl="1"/>
            <a:r>
              <a:rPr lang="en-US" dirty="0" smtClean="0"/>
              <a:t>lymphocyte</a:t>
            </a:r>
            <a:endParaRPr lang="en-US" dirty="0"/>
          </a:p>
        </p:txBody>
      </p:sp>
      <p:pic>
        <p:nvPicPr>
          <p:cNvPr id="5" name="Picture 4" descr="A close up of a toy&#10;&#10;Description generated with high confidence">
            <a:extLst>
              <a:ext uri="{FF2B5EF4-FFF2-40B4-BE49-F238E27FC236}">
                <a16:creationId xmlns:a16="http://schemas.microsoft.com/office/drawing/2014/main" id="{80B9BAB4-AD93-401C-8D5C-0E30B6EB7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3297200"/>
            <a:ext cx="3048000" cy="2596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3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147E-D755-4D81-A439-623DD571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9F71-DDE8-40B8-A6E2-80031475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all leukocyte production begin? </a:t>
            </a:r>
            <a:r>
              <a:rPr lang="en-US" dirty="0" smtClean="0"/>
              <a:t>Red bone marrow</a:t>
            </a:r>
            <a:endParaRPr lang="en-US" dirty="0"/>
          </a:p>
          <a:p>
            <a:r>
              <a:rPr lang="en-US" dirty="0"/>
              <a:t>All leukocytes differentiate and develop in the bone marrow except for the </a:t>
            </a:r>
            <a:r>
              <a:rPr lang="en-US" dirty="0" smtClean="0"/>
              <a:t>lymphocytes</a:t>
            </a:r>
            <a:r>
              <a:rPr lang="en-US" dirty="0" smtClean="0"/>
              <a:t>.  </a:t>
            </a:r>
            <a:r>
              <a:rPr lang="en-US" dirty="0"/>
              <a:t>They start in the bone marrow, but develop elsewhere.</a:t>
            </a:r>
          </a:p>
          <a:p>
            <a:r>
              <a:rPr lang="en-US" dirty="0"/>
              <a:t>The production of white blood cells is </a:t>
            </a:r>
            <a:r>
              <a:rPr lang="en-US" dirty="0" smtClean="0"/>
              <a:t>called leukopoiesis</a:t>
            </a:r>
            <a:endParaRPr lang="en-US" dirty="0"/>
          </a:p>
          <a:p>
            <a:r>
              <a:rPr lang="en-US" dirty="0"/>
              <a:t>All leukocytes look alike in the bone marrow until they begin to mature</a:t>
            </a:r>
          </a:p>
        </p:txBody>
      </p:sp>
    </p:spTree>
    <p:extLst>
      <p:ext uri="{BB962C8B-B14F-4D97-AF65-F5344CB8AC3E}">
        <p14:creationId xmlns:p14="http://schemas.microsoft.com/office/powerpoint/2010/main" val="10745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EA4E-21B6-45F0-A242-2F3CED72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</a:t>
            </a:r>
          </a:p>
        </p:txBody>
      </p:sp>
      <p:pic>
        <p:nvPicPr>
          <p:cNvPr id="9" name="Content Placeholder 8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CBB3DCE-E851-46F8-976D-D241EF45B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00" y="518175"/>
            <a:ext cx="7436745" cy="6339825"/>
          </a:xfrm>
        </p:spPr>
      </p:pic>
    </p:spTree>
    <p:extLst>
      <p:ext uri="{BB962C8B-B14F-4D97-AF65-F5344CB8AC3E}">
        <p14:creationId xmlns:p14="http://schemas.microsoft.com/office/powerpoint/2010/main" val="13496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9B1-9D63-4C8F-B6EB-0649E569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Leukocytes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4676-34AD-4EFC-881B-84CBC157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22" y="2159218"/>
            <a:ext cx="9628632" cy="3986213"/>
          </a:xfrm>
        </p:spPr>
        <p:txBody>
          <a:bodyPr/>
          <a:lstStyle/>
          <a:p>
            <a:r>
              <a:rPr lang="en-US" dirty="0"/>
              <a:t>Classification can be done in three different ways: </a:t>
            </a:r>
          </a:p>
          <a:p>
            <a:pPr lvl="1"/>
            <a:r>
              <a:rPr lang="en-US" dirty="0" smtClean="0"/>
              <a:t>Classification of defense function</a:t>
            </a:r>
            <a:endParaRPr lang="en-US" dirty="0"/>
          </a:p>
          <a:p>
            <a:pPr lvl="1"/>
            <a:r>
              <a:rPr lang="en-US" dirty="0" smtClean="0"/>
              <a:t>Shape of nucleus</a:t>
            </a:r>
            <a:endParaRPr lang="en-US" dirty="0"/>
          </a:p>
          <a:p>
            <a:pPr lvl="1"/>
            <a:r>
              <a:rPr lang="en-US" dirty="0" smtClean="0"/>
              <a:t>Presence or absence of cytoplasmic granules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8E987-1B80-4433-93A2-B25727A5851E}"/>
              </a:ext>
            </a:extLst>
          </p:cNvPr>
          <p:cNvSpPr/>
          <p:nvPr/>
        </p:nvSpPr>
        <p:spPr>
          <a:xfrm rot="20388888">
            <a:off x="442" y="4405074"/>
            <a:ext cx="4226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is it doing?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021440-2D6B-4DF5-BE11-E4A0B722A961}"/>
              </a:ext>
            </a:extLst>
          </p:cNvPr>
          <p:cNvSpPr/>
          <p:nvPr/>
        </p:nvSpPr>
        <p:spPr>
          <a:xfrm>
            <a:off x="3739563" y="3729784"/>
            <a:ext cx="4226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does it look like?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6B94B-50F2-425A-992E-3AEA408621AC}"/>
              </a:ext>
            </a:extLst>
          </p:cNvPr>
          <p:cNvSpPr/>
          <p:nvPr/>
        </p:nvSpPr>
        <p:spPr>
          <a:xfrm rot="1259967">
            <a:off x="7791659" y="4737912"/>
            <a:ext cx="4226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is inside of it?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3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5C0D-2926-4116-82D4-AC88C8A3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Defense: </a:t>
            </a:r>
            <a:br>
              <a:rPr lang="en-US" dirty="0"/>
            </a:br>
            <a:r>
              <a:rPr lang="en-US" dirty="0"/>
              <a:t>Phagocytosis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819D-D7A3-4B82-A236-7E2683A3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Phagocytosis: </a:t>
            </a:r>
            <a:r>
              <a:rPr lang="en-US" b="1" dirty="0">
                <a:solidFill>
                  <a:srgbClr val="FF0000"/>
                </a:solidFill>
              </a:rPr>
              <a:t>engulfing of a solid particle, bacteria or other material, to form an internal compartment known as a phagosome.</a:t>
            </a:r>
          </a:p>
          <a:p>
            <a:pPr lvl="1"/>
            <a:r>
              <a:rPr lang="en-US" dirty="0"/>
              <a:t>Which of the leukocytes perform phagocytosis?</a:t>
            </a:r>
          </a:p>
          <a:p>
            <a:pPr lvl="2"/>
            <a:r>
              <a:rPr lang="en-US" dirty="0" smtClean="0"/>
              <a:t>All except lymphocytes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B8B0E-6EAA-4FC7-A727-7F7F3A03B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07" y="3950083"/>
            <a:ext cx="7316185" cy="26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E969-BEFA-4FD5-A745-034F8816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Defense: </a:t>
            </a:r>
            <a:br>
              <a:rPr lang="en-US" dirty="0"/>
            </a:br>
            <a:r>
              <a:rPr lang="en-US" dirty="0"/>
              <a:t>Antibody Production &amp; Cellular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81DF-209E-4575-854F-1E5BA747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1" u="sng" dirty="0">
                <a:solidFill>
                  <a:srgbClr val="FF0000"/>
                </a:solidFill>
              </a:rPr>
              <a:t> lymphocytes </a:t>
            </a:r>
            <a:r>
              <a:rPr lang="en-US" dirty="0"/>
              <a:t>are the leukocytes that provide the body with the cellular immunity and produce antibodies to protect the body from foreign invaders.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DDDB119-D5A5-4404-9245-261DA0C2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90" y="3311212"/>
            <a:ext cx="6892619" cy="32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F114-9444-45C7-9DD2-53DFB5FE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By Nucleus Shape:</a:t>
            </a:r>
            <a:br>
              <a:rPr lang="en-US" dirty="0"/>
            </a:br>
            <a:r>
              <a:rPr lang="en-US" dirty="0"/>
              <a:t>Polymorphonuclear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FFCB-7C1E-4119-BB89-5D41707C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nucleus that is multi-lobed or segmented</a:t>
            </a:r>
          </a:p>
          <a:p>
            <a:pPr lvl="1"/>
            <a:r>
              <a:rPr lang="en-US" dirty="0"/>
              <a:t>Which of our leukocytes does this apply to?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A1C4-13FC-4072-B43B-D6843726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441" r="-141441"/>
          <a:stretch/>
        </p:blipFill>
        <p:spPr>
          <a:xfrm>
            <a:off x="1509338" y="-681038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D957E-133C-4821-B336-1FD4831A7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07" y="3275949"/>
            <a:ext cx="3082160" cy="3082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BD370-E19B-4539-9C3F-AADF66F79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56" y="3310490"/>
            <a:ext cx="30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8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599</TotalTime>
  <Words>1371</Words>
  <Application>Microsoft Office PowerPoint</Application>
  <PresentationFormat>Widescreen</PresentationFormat>
  <Paragraphs>231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Educational subjects 16x9</vt:lpstr>
      <vt:lpstr>White Blood Cells Part 1- Neutrophils</vt:lpstr>
      <vt:lpstr>Refresher: What are the leukocytes?</vt:lpstr>
      <vt:lpstr>Refresher: Granulocytes &amp; Agranulocytes</vt:lpstr>
      <vt:lpstr>Refresher </vt:lpstr>
      <vt:lpstr>Refresher</vt:lpstr>
      <vt:lpstr>Classification of Leukocytes</vt:lpstr>
      <vt:lpstr>Types of Defense:  Phagocytosis </vt:lpstr>
      <vt:lpstr>Types of Defense:  Antibody Production &amp; Cellular Immunity</vt:lpstr>
      <vt:lpstr>Classification By Nucleus Shape: Polymorphonuclear</vt:lpstr>
      <vt:lpstr>Polymorphonuclear cells</vt:lpstr>
      <vt:lpstr>Classification By Nucleus Shape: Mononuclear and Pleomorphic</vt:lpstr>
      <vt:lpstr>Type of Granules</vt:lpstr>
      <vt:lpstr>Functions of the Granules</vt:lpstr>
      <vt:lpstr>Specific Leukocytes</vt:lpstr>
      <vt:lpstr>Specific Leukocytes: Neutrophil</vt:lpstr>
      <vt:lpstr>Fast Facts about the Neutrophil</vt:lpstr>
      <vt:lpstr>Neutrophil Life Cycle</vt:lpstr>
      <vt:lpstr>Neutrophil Function</vt:lpstr>
      <vt:lpstr>Neutrophil Pools</vt:lpstr>
      <vt:lpstr>Band Neutrophils</vt:lpstr>
      <vt:lpstr>Left Shift</vt:lpstr>
      <vt:lpstr>Three Types of Abnormalities in Neutrophils</vt:lpstr>
      <vt:lpstr>Three Types of Abnormalities in Neutrophils, continued…</vt:lpstr>
      <vt:lpstr>Clinical Chemistry of Neutrophils</vt:lpstr>
      <vt:lpstr>Factors That Can Influence Neutrophils Being Released: STRESS!!!!</vt:lpstr>
      <vt:lpstr>Neutrophilia</vt:lpstr>
      <vt:lpstr>Neutropenia</vt:lpstr>
      <vt:lpstr>Neutropenia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Cells-Part 1</dc:title>
  <dc:creator>Medina Regalia</dc:creator>
  <cp:lastModifiedBy>Catherine Huff</cp:lastModifiedBy>
  <cp:revision>26</cp:revision>
  <dcterms:created xsi:type="dcterms:W3CDTF">2017-12-04T01:09:32Z</dcterms:created>
  <dcterms:modified xsi:type="dcterms:W3CDTF">2021-07-27T20:19:42Z</dcterms:modified>
</cp:coreProperties>
</file>