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8" r:id="rId2"/>
    <p:sldId id="259" r:id="rId3"/>
    <p:sldId id="260" r:id="rId4"/>
    <p:sldId id="261" r:id="rId5"/>
    <p:sldId id="262" r:id="rId6"/>
    <p:sldId id="263" r:id="rId7"/>
    <p:sldId id="265" r:id="rId8"/>
    <p:sldId id="264" r:id="rId9"/>
    <p:sldId id="267" r:id="rId10"/>
    <p:sldId id="268" r:id="rId11"/>
    <p:sldId id="269" r:id="rId12"/>
    <p:sldId id="266" r:id="rId13"/>
    <p:sldId id="271" r:id="rId14"/>
    <p:sldId id="272" r:id="rId15"/>
    <p:sldId id="273" r:id="rId16"/>
    <p:sldId id="274" r:id="rId17"/>
    <p:sldId id="275" r:id="rId18"/>
    <p:sldId id="270" r:id="rId19"/>
    <p:sldId id="276" r:id="rId20"/>
    <p:sldId id="277" r:id="rId21"/>
    <p:sldId id="278" r:id="rId22"/>
    <p:sldId id="280" r:id="rId23"/>
    <p:sldId id="281" r:id="rId24"/>
    <p:sldId id="282" r:id="rId25"/>
    <p:sldId id="279"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593" autoAdjust="0"/>
  </p:normalViewPr>
  <p:slideViewPr>
    <p:cSldViewPr snapToGrid="0">
      <p:cViewPr varScale="1">
        <p:scale>
          <a:sx n="86" d="100"/>
          <a:sy n="86" d="100"/>
        </p:scale>
        <p:origin x="1554" y="78"/>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8/2/2021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8/2/2021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hematopoiesis of granulocytes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Bone marrow</a:t>
            </a:r>
          </a:p>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4</a:t>
            </a:fld>
            <a:endParaRPr lang="en-US"/>
          </a:p>
        </p:txBody>
      </p:sp>
    </p:spTree>
    <p:extLst>
      <p:ext uri="{BB962C8B-B14F-4D97-AF65-F5344CB8AC3E}">
        <p14:creationId xmlns:p14="http://schemas.microsoft.com/office/powerpoint/2010/main" val="4156259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Monocytosis</a:t>
            </a:r>
            <a:endParaRPr lang="en-US" dirty="0"/>
          </a:p>
          <a:p>
            <a:r>
              <a:rPr lang="en-US" dirty="0" err="1"/>
              <a:t>Monocytopenia</a:t>
            </a:r>
            <a:endParaRPr lang="en-US" dirty="0"/>
          </a:p>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27</a:t>
            </a:fld>
            <a:endParaRPr lang="en-US"/>
          </a:p>
        </p:txBody>
      </p:sp>
    </p:spTree>
    <p:extLst>
      <p:ext uri="{BB962C8B-B14F-4D97-AF65-F5344CB8AC3E}">
        <p14:creationId xmlns:p14="http://schemas.microsoft.com/office/powerpoint/2010/main" val="407736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cyatauxzoonosis</a:t>
            </a:r>
          </a:p>
        </p:txBody>
      </p:sp>
      <p:sp>
        <p:nvSpPr>
          <p:cNvPr id="4" name="Slide Number Placeholder 3"/>
          <p:cNvSpPr>
            <a:spLocks noGrp="1"/>
          </p:cNvSpPr>
          <p:nvPr>
            <p:ph type="sldNum" sz="quarter" idx="10"/>
          </p:nvPr>
        </p:nvSpPr>
        <p:spPr/>
        <p:txBody>
          <a:bodyPr/>
          <a:lstStyle/>
          <a:p>
            <a:fld id="{DED491D0-8E1B-49C7-849B-A28568D94497}" type="slidenum">
              <a:rPr lang="en-US" smtClean="0"/>
              <a:t>33</a:t>
            </a:fld>
            <a:endParaRPr lang="en-US"/>
          </a:p>
        </p:txBody>
      </p:sp>
    </p:spTree>
    <p:extLst>
      <p:ext uri="{BB962C8B-B14F-4D97-AF65-F5344CB8AC3E}">
        <p14:creationId xmlns:p14="http://schemas.microsoft.com/office/powerpoint/2010/main" val="957007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a:t>
            </a:r>
          </a:p>
          <a:p>
            <a:r>
              <a:rPr lang="en-US" dirty="0"/>
              <a:t>Chromatin</a:t>
            </a:r>
          </a:p>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8</a:t>
            </a:fld>
            <a:endParaRPr lang="en-US"/>
          </a:p>
        </p:txBody>
      </p:sp>
    </p:spTree>
    <p:extLst>
      <p:ext uri="{BB962C8B-B14F-4D97-AF65-F5344CB8AC3E}">
        <p14:creationId xmlns:p14="http://schemas.microsoft.com/office/powerpoint/2010/main" val="1583919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9</a:t>
            </a:fld>
            <a:endParaRPr lang="en-US"/>
          </a:p>
        </p:txBody>
      </p:sp>
    </p:spTree>
    <p:extLst>
      <p:ext uri="{BB962C8B-B14F-4D97-AF65-F5344CB8AC3E}">
        <p14:creationId xmlns:p14="http://schemas.microsoft.com/office/powerpoint/2010/main" val="2641947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Golden retrievers</a:t>
            </a:r>
          </a:p>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11</a:t>
            </a:fld>
            <a:endParaRPr lang="en-US"/>
          </a:p>
        </p:txBody>
      </p:sp>
    </p:spTree>
    <p:extLst>
      <p:ext uri="{BB962C8B-B14F-4D97-AF65-F5344CB8AC3E}">
        <p14:creationId xmlns:p14="http://schemas.microsoft.com/office/powerpoint/2010/main" val="4019666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3-8 hours</a:t>
            </a:r>
          </a:p>
          <a:p>
            <a:r>
              <a:rPr lang="en-US" dirty="0"/>
              <a:t>Eosinophilia</a:t>
            </a:r>
          </a:p>
          <a:p>
            <a:r>
              <a:rPr lang="en-US" dirty="0"/>
              <a:t>Eosinopenia</a:t>
            </a:r>
          </a:p>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13</a:t>
            </a:fld>
            <a:endParaRPr lang="en-US"/>
          </a:p>
        </p:txBody>
      </p:sp>
    </p:spTree>
    <p:extLst>
      <p:ext uri="{BB962C8B-B14F-4D97-AF65-F5344CB8AC3E}">
        <p14:creationId xmlns:p14="http://schemas.microsoft.com/office/powerpoint/2010/main" val="2262201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Inflammatory response</a:t>
            </a:r>
          </a:p>
          <a:p>
            <a:r>
              <a:rPr lang="en-US" dirty="0"/>
              <a:t>Immunity</a:t>
            </a:r>
          </a:p>
          <a:p>
            <a:r>
              <a:rPr lang="en-US" dirty="0"/>
              <a:t>Phagocytosis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   SKIN   LUNG</a:t>
            </a:r>
          </a:p>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14</a:t>
            </a:fld>
            <a:endParaRPr lang="en-US"/>
          </a:p>
        </p:txBody>
      </p:sp>
    </p:spTree>
    <p:extLst>
      <p:ext uri="{BB962C8B-B14F-4D97-AF65-F5344CB8AC3E}">
        <p14:creationId xmlns:p14="http://schemas.microsoft.com/office/powerpoint/2010/main" val="4267333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Antihistamines </a:t>
            </a:r>
          </a:p>
        </p:txBody>
      </p:sp>
      <p:sp>
        <p:nvSpPr>
          <p:cNvPr id="4" name="Slide Number Placeholder 3"/>
          <p:cNvSpPr>
            <a:spLocks noGrp="1"/>
          </p:cNvSpPr>
          <p:nvPr>
            <p:ph type="sldNum" sz="quarter" idx="10"/>
          </p:nvPr>
        </p:nvSpPr>
        <p:spPr/>
        <p:txBody>
          <a:bodyPr/>
          <a:lstStyle/>
          <a:p>
            <a:fld id="{DED491D0-8E1B-49C7-849B-A28568D94497}" type="slidenum">
              <a:rPr lang="en-US" smtClean="0"/>
              <a:t>15</a:t>
            </a:fld>
            <a:endParaRPr lang="en-US"/>
          </a:p>
        </p:txBody>
      </p:sp>
    </p:spTree>
    <p:extLst>
      <p:ext uri="{BB962C8B-B14F-4D97-AF65-F5344CB8AC3E}">
        <p14:creationId xmlns:p14="http://schemas.microsoft.com/office/powerpoint/2010/main" val="1121899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Basophilia</a:t>
            </a:r>
            <a:r>
              <a:rPr lang="en-US" dirty="0"/>
              <a:t> </a:t>
            </a:r>
            <a:r>
              <a:rPr lang="en-US" dirty="0" err="1"/>
              <a:t>basopenia</a:t>
            </a:r>
            <a:endParaRPr lang="en-US" dirty="0"/>
          </a:p>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20</a:t>
            </a:fld>
            <a:endParaRPr lang="en-US"/>
          </a:p>
        </p:txBody>
      </p:sp>
    </p:spTree>
    <p:extLst>
      <p:ext uri="{BB962C8B-B14F-4D97-AF65-F5344CB8AC3E}">
        <p14:creationId xmlns:p14="http://schemas.microsoft.com/office/powerpoint/2010/main" val="99196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Histamine and heparin</a:t>
            </a:r>
          </a:p>
          <a:p>
            <a:r>
              <a:rPr lang="en-US" dirty="0"/>
              <a:t>Immunoglobulin E (</a:t>
            </a:r>
            <a:r>
              <a:rPr lang="en-US" dirty="0" err="1"/>
              <a:t>IgE</a:t>
            </a:r>
            <a:r>
              <a:rPr lang="en-US" dirty="0"/>
              <a:t>)</a:t>
            </a:r>
          </a:p>
        </p:txBody>
      </p:sp>
      <p:sp>
        <p:nvSpPr>
          <p:cNvPr id="4" name="Slide Number Placeholder 3"/>
          <p:cNvSpPr>
            <a:spLocks noGrp="1"/>
          </p:cNvSpPr>
          <p:nvPr>
            <p:ph type="sldNum" sz="quarter" idx="10"/>
          </p:nvPr>
        </p:nvSpPr>
        <p:spPr/>
        <p:txBody>
          <a:bodyPr/>
          <a:lstStyle/>
          <a:p>
            <a:fld id="{DED491D0-8E1B-49C7-849B-A28568D94497}" type="slidenum">
              <a:rPr lang="en-US" smtClean="0"/>
              <a:t>21</a:t>
            </a:fld>
            <a:endParaRPr lang="en-US"/>
          </a:p>
        </p:txBody>
      </p:sp>
    </p:spTree>
    <p:extLst>
      <p:ext uri="{BB962C8B-B14F-4D97-AF65-F5344CB8AC3E}">
        <p14:creationId xmlns:p14="http://schemas.microsoft.com/office/powerpoint/2010/main" val="8218475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8/2/2021</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8/2/2021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8/2/2021</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8/2/2021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8/2/2021</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8/2/2021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8/2/2021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8/2/2021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8/2/2021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8/2/2021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2CCFE9AC-F15C-4FA0-A6F1-298829FA691D}" type="datetimeFigureOut">
              <a:rPr lang="en-US"/>
              <a:t>8/2/2021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8/2/2021</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White Blood Cells </a:t>
            </a:r>
            <a:r>
              <a:rPr lang="en-US"/>
              <a:t>Part 2</a:t>
            </a:r>
            <a:r>
              <a:rPr lang="en-US" sz="4000"/>
              <a:t>, </a:t>
            </a:r>
            <a:r>
              <a:rPr lang="en-US" sz="4000" dirty="0"/>
              <a:t>Eosinophils, Basophils, Monocytes &amp; Other Leukocytic Cells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3CC03-6F5C-4E99-866C-B2947873D98F}"/>
              </a:ext>
            </a:extLst>
          </p:cNvPr>
          <p:cNvSpPr>
            <a:spLocks noGrp="1"/>
          </p:cNvSpPr>
          <p:nvPr>
            <p:ph type="title"/>
          </p:nvPr>
        </p:nvSpPr>
        <p:spPr/>
        <p:txBody>
          <a:bodyPr/>
          <a:lstStyle/>
          <a:p>
            <a:r>
              <a:rPr lang="en-US" dirty="0"/>
              <a:t>Eosinophils</a:t>
            </a:r>
          </a:p>
        </p:txBody>
      </p:sp>
      <p:sp>
        <p:nvSpPr>
          <p:cNvPr id="3" name="Content Placeholder 2">
            <a:extLst>
              <a:ext uri="{FF2B5EF4-FFF2-40B4-BE49-F238E27FC236}">
                <a16:creationId xmlns:a16="http://schemas.microsoft.com/office/drawing/2014/main" id="{FB2E25BF-C2BD-4E1F-823C-2FEA0C9DD774}"/>
              </a:ext>
            </a:extLst>
          </p:cNvPr>
          <p:cNvSpPr>
            <a:spLocks noGrp="1"/>
          </p:cNvSpPr>
          <p:nvPr>
            <p:ph idx="1"/>
          </p:nvPr>
        </p:nvSpPr>
        <p:spPr/>
        <p:txBody>
          <a:bodyPr>
            <a:normAutofit/>
          </a:bodyPr>
          <a:lstStyle/>
          <a:p>
            <a:r>
              <a:rPr lang="en-US" dirty="0"/>
              <a:t>Horses have very large globular orange granules.</a:t>
            </a:r>
          </a:p>
          <a:p>
            <a:endParaRPr lang="en-US" dirty="0"/>
          </a:p>
          <a:p>
            <a:pPr marL="0" indent="0">
              <a:buNone/>
            </a:pPr>
            <a:endParaRPr lang="en-US" dirty="0"/>
          </a:p>
          <a:p>
            <a:pPr marL="0" indent="0">
              <a:buNone/>
            </a:pPr>
            <a:endParaRPr lang="en-US" dirty="0"/>
          </a:p>
          <a:p>
            <a:r>
              <a:rPr lang="en-US" dirty="0"/>
              <a:t>Ruminant and camelid eosinophils have many small very round orange granules. Camelid granules resemble those of ruminants. </a:t>
            </a:r>
          </a:p>
          <a:p>
            <a:endParaRPr lang="en-US" dirty="0"/>
          </a:p>
        </p:txBody>
      </p:sp>
      <p:pic>
        <p:nvPicPr>
          <p:cNvPr id="5" name="Picture 4">
            <a:extLst>
              <a:ext uri="{FF2B5EF4-FFF2-40B4-BE49-F238E27FC236}">
                <a16:creationId xmlns:a16="http://schemas.microsoft.com/office/drawing/2014/main" id="{03B28D17-95F9-4B98-AC87-FD2D462114F7}"/>
              </a:ext>
            </a:extLst>
          </p:cNvPr>
          <p:cNvPicPr>
            <a:picLocks noChangeAspect="1"/>
          </p:cNvPicPr>
          <p:nvPr/>
        </p:nvPicPr>
        <p:blipFill rotWithShape="1">
          <a:blip r:embed="rId2">
            <a:extLst>
              <a:ext uri="{28A0092B-C50C-407E-A947-70E740481C1C}">
                <a14:useLocalDpi xmlns:a14="http://schemas.microsoft.com/office/drawing/2010/main" val="0"/>
              </a:ext>
            </a:extLst>
          </a:blip>
          <a:srcRect t="33439" r="55231" b="36246"/>
          <a:stretch/>
        </p:blipFill>
        <p:spPr>
          <a:xfrm>
            <a:off x="8410575" y="2093495"/>
            <a:ext cx="1407193" cy="1299410"/>
          </a:xfrm>
          <a:prstGeom prst="rect">
            <a:avLst/>
          </a:prstGeom>
        </p:spPr>
      </p:pic>
      <p:pic>
        <p:nvPicPr>
          <p:cNvPr id="7" name="Picture 6">
            <a:extLst>
              <a:ext uri="{FF2B5EF4-FFF2-40B4-BE49-F238E27FC236}">
                <a16:creationId xmlns:a16="http://schemas.microsoft.com/office/drawing/2014/main" id="{25B2455B-D232-4A7B-9267-379DCD9D139C}"/>
              </a:ext>
            </a:extLst>
          </p:cNvPr>
          <p:cNvPicPr>
            <a:picLocks noChangeAspect="1"/>
          </p:cNvPicPr>
          <p:nvPr/>
        </p:nvPicPr>
        <p:blipFill rotWithShape="1">
          <a:blip r:embed="rId3">
            <a:extLst>
              <a:ext uri="{28A0092B-C50C-407E-A947-70E740481C1C}">
                <a14:useLocalDpi xmlns:a14="http://schemas.microsoft.com/office/drawing/2010/main" val="0"/>
              </a:ext>
            </a:extLst>
          </a:blip>
          <a:srcRect l="36293" t="35614" r="39708" b="35965"/>
          <a:stretch/>
        </p:blipFill>
        <p:spPr>
          <a:xfrm>
            <a:off x="8362197" y="4765547"/>
            <a:ext cx="1503948" cy="1424793"/>
          </a:xfrm>
          <a:prstGeom prst="rect">
            <a:avLst/>
          </a:prstGeom>
        </p:spPr>
      </p:pic>
    </p:spTree>
    <p:extLst>
      <p:ext uri="{BB962C8B-B14F-4D97-AF65-F5344CB8AC3E}">
        <p14:creationId xmlns:p14="http://schemas.microsoft.com/office/powerpoint/2010/main" val="101513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FE6A6-D54E-4B7E-8BC5-6C915C52EB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50A25B5-468D-43B1-96EA-28C7F71A65F5}"/>
              </a:ext>
            </a:extLst>
          </p:cNvPr>
          <p:cNvSpPr>
            <a:spLocks noGrp="1"/>
          </p:cNvSpPr>
          <p:nvPr>
            <p:ph idx="1"/>
          </p:nvPr>
        </p:nvSpPr>
        <p:spPr/>
        <p:txBody>
          <a:bodyPr/>
          <a:lstStyle/>
          <a:p>
            <a:r>
              <a:rPr lang="en-US" dirty="0"/>
              <a:t>A “vacuolated” eosinophil from a Greyhound is also shown. This lacks visible granules (granules also lack myeloperoxidase) and mimics a monocyte or a toxic band neutrophil, except that the cytoplasm contains far more vacuoles than is typical for either of the latter cells. Such eosinophils can also be seen in other sighthounds and </a:t>
            </a:r>
            <a:r>
              <a:rPr lang="en-US" dirty="0" smtClean="0"/>
              <a:t>golden retrievers</a:t>
            </a:r>
            <a:endParaRPr lang="en-US" dirty="0"/>
          </a:p>
          <a:p>
            <a:endParaRPr lang="en-US" dirty="0"/>
          </a:p>
        </p:txBody>
      </p:sp>
      <p:pic>
        <p:nvPicPr>
          <p:cNvPr id="5" name="Picture 4">
            <a:extLst>
              <a:ext uri="{FF2B5EF4-FFF2-40B4-BE49-F238E27FC236}">
                <a16:creationId xmlns:a16="http://schemas.microsoft.com/office/drawing/2014/main" id="{C3DB0F66-5970-4EB3-8D9E-F429BEB5A7C1}"/>
              </a:ext>
            </a:extLst>
          </p:cNvPr>
          <p:cNvPicPr>
            <a:picLocks noChangeAspect="1"/>
          </p:cNvPicPr>
          <p:nvPr/>
        </p:nvPicPr>
        <p:blipFill rotWithShape="1">
          <a:blip r:embed="rId3">
            <a:extLst>
              <a:ext uri="{28A0092B-C50C-407E-A947-70E740481C1C}">
                <a14:useLocalDpi xmlns:a14="http://schemas.microsoft.com/office/drawing/2010/main" val="0"/>
              </a:ext>
            </a:extLst>
          </a:blip>
          <a:srcRect t="66842"/>
          <a:stretch/>
        </p:blipFill>
        <p:spPr>
          <a:xfrm>
            <a:off x="3454903" y="4150895"/>
            <a:ext cx="5282194" cy="2388360"/>
          </a:xfrm>
          <a:prstGeom prst="rect">
            <a:avLst/>
          </a:prstGeom>
        </p:spPr>
      </p:pic>
    </p:spTree>
    <p:extLst>
      <p:ext uri="{BB962C8B-B14F-4D97-AF65-F5344CB8AC3E}">
        <p14:creationId xmlns:p14="http://schemas.microsoft.com/office/powerpoint/2010/main" val="282743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3A5A3-328F-4630-91CB-DA4B8A7133F4}"/>
              </a:ext>
            </a:extLst>
          </p:cNvPr>
          <p:cNvSpPr>
            <a:spLocks noGrp="1"/>
          </p:cNvSpPr>
          <p:nvPr>
            <p:ph type="title"/>
          </p:nvPr>
        </p:nvSpPr>
        <p:spPr/>
        <p:txBody>
          <a:bodyPr/>
          <a:lstStyle/>
          <a:p>
            <a:r>
              <a:rPr lang="en-US" dirty="0"/>
              <a:t>Eosinophils</a:t>
            </a:r>
          </a:p>
        </p:txBody>
      </p:sp>
      <p:pic>
        <p:nvPicPr>
          <p:cNvPr id="5" name="Content Placeholder 4" descr="A screenshot of a cell phone screen with text&#10;&#10;Description generated with very high confidence">
            <a:extLst>
              <a:ext uri="{FF2B5EF4-FFF2-40B4-BE49-F238E27FC236}">
                <a16:creationId xmlns:a16="http://schemas.microsoft.com/office/drawing/2014/main" id="{E44EE2F6-E757-4974-B920-19DEFF7309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8053" y="1914024"/>
            <a:ext cx="6345571" cy="4759179"/>
          </a:xfrm>
        </p:spPr>
      </p:pic>
    </p:spTree>
    <p:extLst>
      <p:ext uri="{BB962C8B-B14F-4D97-AF65-F5344CB8AC3E}">
        <p14:creationId xmlns:p14="http://schemas.microsoft.com/office/powerpoint/2010/main" val="358261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1208E-4CDC-40F2-A1E2-829F83F8C0AF}"/>
              </a:ext>
            </a:extLst>
          </p:cNvPr>
          <p:cNvSpPr>
            <a:spLocks noGrp="1"/>
          </p:cNvSpPr>
          <p:nvPr>
            <p:ph type="title"/>
          </p:nvPr>
        </p:nvSpPr>
        <p:spPr/>
        <p:txBody>
          <a:bodyPr/>
          <a:lstStyle/>
          <a:p>
            <a:r>
              <a:rPr lang="en-US" dirty="0"/>
              <a:t>Eosinophil Lifecycle</a:t>
            </a:r>
          </a:p>
        </p:txBody>
      </p:sp>
      <p:sp>
        <p:nvSpPr>
          <p:cNvPr id="3" name="Content Placeholder 2">
            <a:extLst>
              <a:ext uri="{FF2B5EF4-FFF2-40B4-BE49-F238E27FC236}">
                <a16:creationId xmlns:a16="http://schemas.microsoft.com/office/drawing/2014/main" id="{60EFCB5B-20C5-4F55-ADCA-7860531E883C}"/>
              </a:ext>
            </a:extLst>
          </p:cNvPr>
          <p:cNvSpPr>
            <a:spLocks noGrp="1"/>
          </p:cNvSpPr>
          <p:nvPr>
            <p:ph idx="1"/>
          </p:nvPr>
        </p:nvSpPr>
        <p:spPr/>
        <p:txBody>
          <a:bodyPr>
            <a:normAutofit/>
          </a:bodyPr>
          <a:lstStyle/>
          <a:p>
            <a:r>
              <a:rPr lang="en-US" dirty="0"/>
              <a:t>These spend </a:t>
            </a:r>
            <a:r>
              <a:rPr lang="en-US" dirty="0" smtClean="0"/>
              <a:t>3 – 8 hours</a:t>
            </a:r>
            <a:r>
              <a:rPr lang="en-US" dirty="0" smtClean="0"/>
              <a:t> </a:t>
            </a:r>
            <a:r>
              <a:rPr lang="en-US" dirty="0"/>
              <a:t>hours in circulation before entering the tissue.</a:t>
            </a:r>
          </a:p>
          <a:p>
            <a:r>
              <a:rPr lang="en-US" dirty="0"/>
              <a:t>Make up only 1-6% of leukocytes</a:t>
            </a:r>
          </a:p>
          <a:p>
            <a:r>
              <a:rPr lang="en-US" dirty="0"/>
              <a:t>Once in the tissue, they do NOT return to circulation.  They will either age and die, or will be destroyed by microorganisms</a:t>
            </a:r>
          </a:p>
          <a:p>
            <a:r>
              <a:rPr lang="en-US" dirty="0"/>
              <a:t>Tissue macrophages will come and phagocytize the dead </a:t>
            </a:r>
          </a:p>
          <a:p>
            <a:r>
              <a:rPr lang="en-US" dirty="0"/>
              <a:t>An increased number of eosinophils in the peripheral blood is called </a:t>
            </a:r>
            <a:r>
              <a:rPr lang="en-US" dirty="0" smtClean="0"/>
              <a:t>eosinophilia</a:t>
            </a:r>
            <a:r>
              <a:rPr lang="en-US" dirty="0" smtClean="0"/>
              <a:t> </a:t>
            </a:r>
            <a:endParaRPr lang="en-US" dirty="0"/>
          </a:p>
          <a:p>
            <a:r>
              <a:rPr lang="en-US" dirty="0"/>
              <a:t>A decreased number of eosinophils in the peripheral blood is called </a:t>
            </a:r>
            <a:r>
              <a:rPr lang="en-US" dirty="0" err="1" smtClean="0"/>
              <a:t>eosinopenia</a:t>
            </a:r>
            <a:endParaRPr lang="en-US" dirty="0"/>
          </a:p>
        </p:txBody>
      </p:sp>
    </p:spTree>
    <p:extLst>
      <p:ext uri="{BB962C8B-B14F-4D97-AF65-F5344CB8AC3E}">
        <p14:creationId xmlns:p14="http://schemas.microsoft.com/office/powerpoint/2010/main" val="352473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6D072-4BD7-4731-8179-05C6F8CE6628}"/>
              </a:ext>
            </a:extLst>
          </p:cNvPr>
          <p:cNvSpPr>
            <a:spLocks noGrp="1"/>
          </p:cNvSpPr>
          <p:nvPr>
            <p:ph type="title"/>
          </p:nvPr>
        </p:nvSpPr>
        <p:spPr/>
        <p:txBody>
          <a:bodyPr/>
          <a:lstStyle/>
          <a:p>
            <a:r>
              <a:rPr lang="en-US" dirty="0"/>
              <a:t>Functions of the Eosinophil</a:t>
            </a:r>
          </a:p>
        </p:txBody>
      </p:sp>
      <p:sp>
        <p:nvSpPr>
          <p:cNvPr id="3" name="Content Placeholder 2">
            <a:extLst>
              <a:ext uri="{FF2B5EF4-FFF2-40B4-BE49-F238E27FC236}">
                <a16:creationId xmlns:a16="http://schemas.microsoft.com/office/drawing/2014/main" id="{573A4077-B6C0-4605-8F34-81882B9EDA93}"/>
              </a:ext>
            </a:extLst>
          </p:cNvPr>
          <p:cNvSpPr>
            <a:spLocks noGrp="1"/>
          </p:cNvSpPr>
          <p:nvPr>
            <p:ph idx="1"/>
          </p:nvPr>
        </p:nvSpPr>
        <p:spPr/>
        <p:txBody>
          <a:bodyPr/>
          <a:lstStyle/>
          <a:p>
            <a:r>
              <a:rPr lang="en-US" dirty="0"/>
              <a:t>Eosinophils have three major jobs:</a:t>
            </a:r>
          </a:p>
          <a:p>
            <a:pPr lvl="1"/>
            <a:r>
              <a:rPr lang="en-US" dirty="0" smtClean="0"/>
              <a:t>Inflammatory response</a:t>
            </a:r>
            <a:endParaRPr lang="en-US" dirty="0"/>
          </a:p>
          <a:p>
            <a:pPr lvl="1"/>
            <a:r>
              <a:rPr lang="en-US" dirty="0" smtClean="0"/>
              <a:t>immunity</a:t>
            </a:r>
            <a:endParaRPr lang="en-US" dirty="0"/>
          </a:p>
          <a:p>
            <a:pPr lvl="1"/>
            <a:r>
              <a:rPr lang="en-US" dirty="0" smtClean="0"/>
              <a:t>phagocytosis</a:t>
            </a:r>
            <a:endParaRPr lang="en-US" dirty="0"/>
          </a:p>
          <a:p>
            <a:pPr lvl="1"/>
            <a:endParaRPr lang="en-US" dirty="0"/>
          </a:p>
          <a:p>
            <a:r>
              <a:rPr lang="en-US" dirty="0"/>
              <a:t>Where do you think you would find large numbers of eosinophils?</a:t>
            </a:r>
          </a:p>
          <a:p>
            <a:pPr lvl="1"/>
            <a:r>
              <a:rPr lang="en-US" dirty="0" smtClean="0"/>
              <a:t>GI</a:t>
            </a:r>
            <a:endParaRPr lang="en-US" dirty="0"/>
          </a:p>
          <a:p>
            <a:pPr lvl="1"/>
            <a:r>
              <a:rPr lang="en-US" dirty="0" smtClean="0"/>
              <a:t>Skin </a:t>
            </a:r>
            <a:endParaRPr lang="en-US" dirty="0"/>
          </a:p>
          <a:p>
            <a:pPr lvl="1"/>
            <a:r>
              <a:rPr lang="en-US" dirty="0" smtClean="0"/>
              <a:t>lung</a:t>
            </a:r>
            <a:endParaRPr lang="en-US" dirty="0"/>
          </a:p>
        </p:txBody>
      </p:sp>
    </p:spTree>
    <p:extLst>
      <p:ext uri="{BB962C8B-B14F-4D97-AF65-F5344CB8AC3E}">
        <p14:creationId xmlns:p14="http://schemas.microsoft.com/office/powerpoint/2010/main" val="376412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42BC4-61EA-4A15-8E49-F701A3EED770}"/>
              </a:ext>
            </a:extLst>
          </p:cNvPr>
          <p:cNvSpPr>
            <a:spLocks noGrp="1"/>
          </p:cNvSpPr>
          <p:nvPr>
            <p:ph type="title"/>
          </p:nvPr>
        </p:nvSpPr>
        <p:spPr/>
        <p:txBody>
          <a:bodyPr/>
          <a:lstStyle/>
          <a:p>
            <a:r>
              <a:rPr lang="en-US" dirty="0"/>
              <a:t>Function 1-Inflammatory Response of the Eosinophil</a:t>
            </a:r>
          </a:p>
        </p:txBody>
      </p:sp>
      <p:sp>
        <p:nvSpPr>
          <p:cNvPr id="3" name="Content Placeholder 2">
            <a:extLst>
              <a:ext uri="{FF2B5EF4-FFF2-40B4-BE49-F238E27FC236}">
                <a16:creationId xmlns:a16="http://schemas.microsoft.com/office/drawing/2014/main" id="{B7C3486D-FCEF-4D85-9E8E-D52AFA807612}"/>
              </a:ext>
            </a:extLst>
          </p:cNvPr>
          <p:cNvSpPr>
            <a:spLocks noGrp="1"/>
          </p:cNvSpPr>
          <p:nvPr>
            <p:ph idx="1"/>
          </p:nvPr>
        </p:nvSpPr>
        <p:spPr>
          <a:xfrm>
            <a:off x="1280160" y="2190749"/>
            <a:ext cx="5373303" cy="3986213"/>
          </a:xfrm>
        </p:spPr>
        <p:txBody>
          <a:bodyPr>
            <a:normAutofit/>
          </a:bodyPr>
          <a:lstStyle/>
          <a:p>
            <a:r>
              <a:rPr lang="en-US" sz="3200" dirty="0"/>
              <a:t>Are attracted to and inhibit allergic and anaphylactic reactions</a:t>
            </a:r>
          </a:p>
          <a:p>
            <a:r>
              <a:rPr lang="en-US" sz="3200" dirty="0"/>
              <a:t>They release </a:t>
            </a:r>
            <a:r>
              <a:rPr lang="en-US" sz="3200" dirty="0" smtClean="0"/>
              <a:t>antihistamines</a:t>
            </a:r>
            <a:r>
              <a:rPr lang="en-US" sz="3200" dirty="0" smtClean="0"/>
              <a:t> </a:t>
            </a:r>
            <a:r>
              <a:rPr lang="en-US" sz="3200" dirty="0"/>
              <a:t>to decrease inflammation </a:t>
            </a:r>
          </a:p>
        </p:txBody>
      </p:sp>
      <p:pic>
        <p:nvPicPr>
          <p:cNvPr id="5" name="Picture 4" descr="A close up of text on a white background&#10;&#10;Description generated with high confidence">
            <a:extLst>
              <a:ext uri="{FF2B5EF4-FFF2-40B4-BE49-F238E27FC236}">
                <a16:creationId xmlns:a16="http://schemas.microsoft.com/office/drawing/2014/main" id="{292B8BF7-F71D-49D6-A49E-C56813B83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2884" y="1839522"/>
            <a:ext cx="5569116" cy="4960725"/>
          </a:xfrm>
          <a:prstGeom prst="rect">
            <a:avLst/>
          </a:prstGeom>
        </p:spPr>
      </p:pic>
    </p:spTree>
    <p:extLst>
      <p:ext uri="{BB962C8B-B14F-4D97-AF65-F5344CB8AC3E}">
        <p14:creationId xmlns:p14="http://schemas.microsoft.com/office/powerpoint/2010/main" val="245016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C3BBC-608A-4DFA-ABB5-7593C1FF0FD5}"/>
              </a:ext>
            </a:extLst>
          </p:cNvPr>
          <p:cNvSpPr>
            <a:spLocks noGrp="1"/>
          </p:cNvSpPr>
          <p:nvPr>
            <p:ph type="title"/>
          </p:nvPr>
        </p:nvSpPr>
        <p:spPr/>
        <p:txBody>
          <a:bodyPr/>
          <a:lstStyle/>
          <a:p>
            <a:r>
              <a:rPr lang="en-US" dirty="0"/>
              <a:t>Function 2-Immunity</a:t>
            </a:r>
          </a:p>
        </p:txBody>
      </p:sp>
      <p:sp>
        <p:nvSpPr>
          <p:cNvPr id="3" name="Content Placeholder 2">
            <a:extLst>
              <a:ext uri="{FF2B5EF4-FFF2-40B4-BE49-F238E27FC236}">
                <a16:creationId xmlns:a16="http://schemas.microsoft.com/office/drawing/2014/main" id="{2EB30B6B-AF45-40C6-B53A-9CD18C08FBCB}"/>
              </a:ext>
            </a:extLst>
          </p:cNvPr>
          <p:cNvSpPr>
            <a:spLocks noGrp="1"/>
          </p:cNvSpPr>
          <p:nvPr>
            <p:ph idx="1"/>
          </p:nvPr>
        </p:nvSpPr>
        <p:spPr>
          <a:xfrm>
            <a:off x="1280160" y="2190750"/>
            <a:ext cx="10101714" cy="408072"/>
          </a:xfrm>
        </p:spPr>
        <p:txBody>
          <a:bodyPr>
            <a:normAutofit lnSpcReduction="10000"/>
          </a:bodyPr>
          <a:lstStyle/>
          <a:p>
            <a:r>
              <a:rPr lang="en-US" dirty="0"/>
              <a:t>Eosinophils will phagocytize substances associated with humoral immunity response</a:t>
            </a:r>
          </a:p>
          <a:p>
            <a:endParaRPr lang="en-US" dirty="0"/>
          </a:p>
        </p:txBody>
      </p:sp>
      <p:pic>
        <p:nvPicPr>
          <p:cNvPr id="5" name="Picture 4" descr="A close up of a map&#10;&#10;Description generated with high confidence">
            <a:extLst>
              <a:ext uri="{FF2B5EF4-FFF2-40B4-BE49-F238E27FC236}">
                <a16:creationId xmlns:a16="http://schemas.microsoft.com/office/drawing/2014/main" id="{E2413068-312B-4B7F-A123-448F644B5F3F}"/>
              </a:ext>
            </a:extLst>
          </p:cNvPr>
          <p:cNvPicPr>
            <a:picLocks noChangeAspect="1"/>
          </p:cNvPicPr>
          <p:nvPr/>
        </p:nvPicPr>
        <p:blipFill rotWithShape="1">
          <a:blip r:embed="rId2">
            <a:extLst>
              <a:ext uri="{28A0092B-C50C-407E-A947-70E740481C1C}">
                <a14:useLocalDpi xmlns:a14="http://schemas.microsoft.com/office/drawing/2010/main" val="0"/>
              </a:ext>
            </a:extLst>
          </a:blip>
          <a:srcRect l="17081" t="10656" r="17235" b="3063"/>
          <a:stretch/>
        </p:blipFill>
        <p:spPr>
          <a:xfrm>
            <a:off x="0" y="2805653"/>
            <a:ext cx="4415590" cy="3952415"/>
          </a:xfrm>
          <a:prstGeom prst="rect">
            <a:avLst/>
          </a:prstGeom>
        </p:spPr>
      </p:pic>
      <p:pic>
        <p:nvPicPr>
          <p:cNvPr id="7" name="Picture 6" descr="A screenshot of a cell phone&#10;&#10;Description generated with very high confidence">
            <a:extLst>
              <a:ext uri="{FF2B5EF4-FFF2-40B4-BE49-F238E27FC236}">
                <a16:creationId xmlns:a16="http://schemas.microsoft.com/office/drawing/2014/main" id="{229BB1E6-4266-46B0-97A3-F5970B12A30E}"/>
              </a:ext>
            </a:extLst>
          </p:cNvPr>
          <p:cNvPicPr>
            <a:picLocks noChangeAspect="1"/>
          </p:cNvPicPr>
          <p:nvPr/>
        </p:nvPicPr>
        <p:blipFill rotWithShape="1">
          <a:blip r:embed="rId3">
            <a:extLst>
              <a:ext uri="{28A0092B-C50C-407E-A947-70E740481C1C}">
                <a14:useLocalDpi xmlns:a14="http://schemas.microsoft.com/office/drawing/2010/main" val="0"/>
              </a:ext>
            </a:extLst>
          </a:blip>
          <a:srcRect l="7676" t="19648" r="8114" b="40176"/>
          <a:stretch/>
        </p:blipFill>
        <p:spPr>
          <a:xfrm>
            <a:off x="4415590" y="4002837"/>
            <a:ext cx="7700211" cy="2755231"/>
          </a:xfrm>
          <a:prstGeom prst="rect">
            <a:avLst/>
          </a:prstGeom>
        </p:spPr>
      </p:pic>
    </p:spTree>
    <p:extLst>
      <p:ext uri="{BB962C8B-B14F-4D97-AF65-F5344CB8AC3E}">
        <p14:creationId xmlns:p14="http://schemas.microsoft.com/office/powerpoint/2010/main" val="360526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3F140-A9A8-4C78-B9C1-1BBD9A8984EA}"/>
              </a:ext>
            </a:extLst>
          </p:cNvPr>
          <p:cNvSpPr>
            <a:spLocks noGrp="1"/>
          </p:cNvSpPr>
          <p:nvPr>
            <p:ph type="title"/>
          </p:nvPr>
        </p:nvSpPr>
        <p:spPr/>
        <p:txBody>
          <a:bodyPr/>
          <a:lstStyle/>
          <a:p>
            <a:r>
              <a:rPr lang="en-US" dirty="0"/>
              <a:t>Function 3-Phagocytosis</a:t>
            </a:r>
          </a:p>
        </p:txBody>
      </p:sp>
      <p:sp>
        <p:nvSpPr>
          <p:cNvPr id="3" name="Content Placeholder 2">
            <a:extLst>
              <a:ext uri="{FF2B5EF4-FFF2-40B4-BE49-F238E27FC236}">
                <a16:creationId xmlns:a16="http://schemas.microsoft.com/office/drawing/2014/main" id="{72A973CE-B442-4372-AC62-AAB5F37F019E}"/>
              </a:ext>
            </a:extLst>
          </p:cNvPr>
          <p:cNvSpPr>
            <a:spLocks noGrp="1"/>
          </p:cNvSpPr>
          <p:nvPr>
            <p:ph idx="1"/>
          </p:nvPr>
        </p:nvSpPr>
        <p:spPr>
          <a:xfrm>
            <a:off x="1280160" y="2190749"/>
            <a:ext cx="4815840" cy="3986213"/>
          </a:xfrm>
        </p:spPr>
        <p:txBody>
          <a:bodyPr/>
          <a:lstStyle/>
          <a:p>
            <a:r>
              <a:rPr lang="en-US" sz="3200" dirty="0"/>
              <a:t>Eosinophils have limited phagocytic and bactericidal functions</a:t>
            </a:r>
          </a:p>
          <a:p>
            <a:r>
              <a:rPr lang="en-US" sz="3200" dirty="0"/>
              <a:t>The contents of the eosinophil granules are highly toxic to large pathogenic organisms</a:t>
            </a:r>
          </a:p>
          <a:p>
            <a:endParaRPr lang="en-US" dirty="0"/>
          </a:p>
        </p:txBody>
      </p:sp>
      <p:pic>
        <p:nvPicPr>
          <p:cNvPr id="5" name="Picture 4" descr="A close up of a logo&#10;&#10;Description generated with high confidence">
            <a:extLst>
              <a:ext uri="{FF2B5EF4-FFF2-40B4-BE49-F238E27FC236}">
                <a16:creationId xmlns:a16="http://schemas.microsoft.com/office/drawing/2014/main" id="{2B09CC13-680C-410D-8888-7B37FA424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6814" y="2493962"/>
            <a:ext cx="4610100" cy="3683000"/>
          </a:xfrm>
          <a:prstGeom prst="rect">
            <a:avLst/>
          </a:prstGeom>
        </p:spPr>
      </p:pic>
    </p:spTree>
    <p:extLst>
      <p:ext uri="{BB962C8B-B14F-4D97-AF65-F5344CB8AC3E}">
        <p14:creationId xmlns:p14="http://schemas.microsoft.com/office/powerpoint/2010/main" val="239732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1C729-EBA9-48D6-9032-6CFA344F2FDF}"/>
              </a:ext>
            </a:extLst>
          </p:cNvPr>
          <p:cNvSpPr>
            <a:spLocks noGrp="1"/>
          </p:cNvSpPr>
          <p:nvPr>
            <p:ph type="title"/>
          </p:nvPr>
        </p:nvSpPr>
        <p:spPr/>
        <p:txBody>
          <a:bodyPr/>
          <a:lstStyle/>
          <a:p>
            <a:r>
              <a:rPr lang="en-US" dirty="0"/>
              <a:t>Eosinophilia  </a:t>
            </a:r>
          </a:p>
        </p:txBody>
      </p:sp>
      <p:pic>
        <p:nvPicPr>
          <p:cNvPr id="5" name="Content Placeholder 4" descr="A close up of text on a white background&#10;&#10;Description generated with very high confidence">
            <a:extLst>
              <a:ext uri="{FF2B5EF4-FFF2-40B4-BE49-F238E27FC236}">
                <a16:creationId xmlns:a16="http://schemas.microsoft.com/office/drawing/2014/main" id="{F7FD7B2A-E75F-4036-B4B9-05AC9B35F0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7287" y="1914024"/>
            <a:ext cx="6332705" cy="4749529"/>
          </a:xfrm>
        </p:spPr>
      </p:pic>
    </p:spTree>
    <p:extLst>
      <p:ext uri="{BB962C8B-B14F-4D97-AF65-F5344CB8AC3E}">
        <p14:creationId xmlns:p14="http://schemas.microsoft.com/office/powerpoint/2010/main" val="28888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1AD4F-5F04-45FA-B64E-47107A356A0C}"/>
              </a:ext>
            </a:extLst>
          </p:cNvPr>
          <p:cNvSpPr>
            <a:spLocks noGrp="1"/>
          </p:cNvSpPr>
          <p:nvPr>
            <p:ph type="title"/>
          </p:nvPr>
        </p:nvSpPr>
        <p:spPr/>
        <p:txBody>
          <a:bodyPr/>
          <a:lstStyle/>
          <a:p>
            <a:r>
              <a:rPr lang="en-US" dirty="0"/>
              <a:t>Basophils</a:t>
            </a:r>
          </a:p>
        </p:txBody>
      </p:sp>
      <p:sp>
        <p:nvSpPr>
          <p:cNvPr id="3" name="Text Placeholder 2">
            <a:extLst>
              <a:ext uri="{FF2B5EF4-FFF2-40B4-BE49-F238E27FC236}">
                <a16:creationId xmlns:a16="http://schemas.microsoft.com/office/drawing/2014/main" id="{4874574B-73B6-4ED7-9C13-77621BB1540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1954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BB907-BD80-4802-92F9-03F1C278C01A}"/>
              </a:ext>
            </a:extLst>
          </p:cNvPr>
          <p:cNvSpPr>
            <a:spLocks noGrp="1"/>
          </p:cNvSpPr>
          <p:nvPr>
            <p:ph type="title"/>
          </p:nvPr>
        </p:nvSpPr>
        <p:spPr/>
        <p:txBody>
          <a:bodyPr/>
          <a:lstStyle/>
          <a:p>
            <a:r>
              <a:rPr lang="en-US" dirty="0"/>
              <a:t>Key Terms</a:t>
            </a:r>
          </a:p>
        </p:txBody>
      </p:sp>
      <p:sp>
        <p:nvSpPr>
          <p:cNvPr id="3" name="Content Placeholder 2">
            <a:extLst>
              <a:ext uri="{FF2B5EF4-FFF2-40B4-BE49-F238E27FC236}">
                <a16:creationId xmlns:a16="http://schemas.microsoft.com/office/drawing/2014/main" id="{0FC884F1-920C-4DE2-B7EA-C79E4FA686A8}"/>
              </a:ext>
            </a:extLst>
          </p:cNvPr>
          <p:cNvSpPr>
            <a:spLocks noGrp="1"/>
          </p:cNvSpPr>
          <p:nvPr>
            <p:ph idx="1"/>
          </p:nvPr>
        </p:nvSpPr>
        <p:spPr/>
        <p:txBody>
          <a:bodyPr>
            <a:normAutofit fontScale="62500" lnSpcReduction="20000"/>
          </a:bodyPr>
          <a:lstStyle/>
          <a:p>
            <a:r>
              <a:rPr lang="en-US" dirty="0"/>
              <a:t>Agranulocyte</a:t>
            </a:r>
          </a:p>
          <a:p>
            <a:r>
              <a:rPr lang="en-US" dirty="0"/>
              <a:t>PPSC</a:t>
            </a:r>
          </a:p>
          <a:p>
            <a:r>
              <a:rPr lang="en-US" dirty="0"/>
              <a:t>Diapedesis</a:t>
            </a:r>
          </a:p>
          <a:p>
            <a:r>
              <a:rPr lang="en-US" dirty="0"/>
              <a:t>Chemotaxis</a:t>
            </a:r>
          </a:p>
          <a:p>
            <a:r>
              <a:rPr lang="en-US" dirty="0"/>
              <a:t>Enzymes</a:t>
            </a:r>
          </a:p>
          <a:p>
            <a:r>
              <a:rPr lang="en-US" dirty="0"/>
              <a:t>Lysosomes</a:t>
            </a:r>
          </a:p>
          <a:p>
            <a:r>
              <a:rPr lang="en-US" dirty="0"/>
              <a:t>Macrophage</a:t>
            </a:r>
          </a:p>
          <a:p>
            <a:r>
              <a:rPr lang="en-US" dirty="0"/>
              <a:t>Granulocyte</a:t>
            </a:r>
          </a:p>
          <a:p>
            <a:r>
              <a:rPr lang="en-US" dirty="0"/>
              <a:t>Polymorphonuclear</a:t>
            </a:r>
          </a:p>
          <a:p>
            <a:r>
              <a:rPr lang="en-US" dirty="0"/>
              <a:t>Neutropenia</a:t>
            </a:r>
          </a:p>
          <a:p>
            <a:r>
              <a:rPr lang="en-US" dirty="0"/>
              <a:t>Phagocytosis</a:t>
            </a:r>
          </a:p>
        </p:txBody>
      </p:sp>
    </p:spTree>
    <p:extLst>
      <p:ext uri="{BB962C8B-B14F-4D97-AF65-F5344CB8AC3E}">
        <p14:creationId xmlns:p14="http://schemas.microsoft.com/office/powerpoint/2010/main" val="368344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B859C-9314-4DCE-87F0-C54E28BC62D6}"/>
              </a:ext>
            </a:extLst>
          </p:cNvPr>
          <p:cNvSpPr>
            <a:spLocks noGrp="1"/>
          </p:cNvSpPr>
          <p:nvPr>
            <p:ph type="title"/>
          </p:nvPr>
        </p:nvSpPr>
        <p:spPr/>
        <p:txBody>
          <a:bodyPr/>
          <a:lstStyle/>
          <a:p>
            <a:r>
              <a:rPr lang="en-US" dirty="0"/>
              <a:t>Basophil Characteristics</a:t>
            </a:r>
          </a:p>
        </p:txBody>
      </p:sp>
      <p:sp>
        <p:nvSpPr>
          <p:cNvPr id="3" name="Content Placeholder 2">
            <a:extLst>
              <a:ext uri="{FF2B5EF4-FFF2-40B4-BE49-F238E27FC236}">
                <a16:creationId xmlns:a16="http://schemas.microsoft.com/office/drawing/2014/main" id="{C6AB5588-15E9-4E3A-A382-2EF033132986}"/>
              </a:ext>
            </a:extLst>
          </p:cNvPr>
          <p:cNvSpPr>
            <a:spLocks noGrp="1"/>
          </p:cNvSpPr>
          <p:nvPr>
            <p:ph idx="1"/>
          </p:nvPr>
        </p:nvSpPr>
        <p:spPr/>
        <p:txBody>
          <a:bodyPr/>
          <a:lstStyle/>
          <a:p>
            <a:r>
              <a:rPr lang="en-US" dirty="0"/>
              <a:t>Granules will stain blue and are multi-lobular</a:t>
            </a:r>
          </a:p>
          <a:p>
            <a:r>
              <a:rPr lang="en-US" dirty="0"/>
              <a:t>Least common leukocyte, making up less than 1% of circulating white blood cell population</a:t>
            </a:r>
          </a:p>
          <a:p>
            <a:r>
              <a:rPr lang="en-US" dirty="0"/>
              <a:t>Difficult to determine between </a:t>
            </a:r>
            <a:r>
              <a:rPr lang="en-US" dirty="0" err="1" smtClean="0"/>
              <a:t>basophilia</a:t>
            </a:r>
            <a:r>
              <a:rPr lang="en-US" dirty="0" smtClean="0"/>
              <a:t> </a:t>
            </a:r>
            <a:r>
              <a:rPr lang="en-US" dirty="0"/>
              <a:t>and </a:t>
            </a:r>
            <a:r>
              <a:rPr lang="en-US" dirty="0" err="1" smtClean="0"/>
              <a:t>basopenia</a:t>
            </a:r>
            <a:endParaRPr lang="en-US" dirty="0"/>
          </a:p>
          <a:p>
            <a:pPr lvl="1"/>
            <a:r>
              <a:rPr lang="en-US" dirty="0"/>
              <a:t>Why? </a:t>
            </a:r>
            <a:r>
              <a:rPr lang="en-US" dirty="0" smtClean="0"/>
              <a:t>Very few seen in circulation </a:t>
            </a:r>
            <a:endParaRPr lang="en-US" dirty="0"/>
          </a:p>
        </p:txBody>
      </p:sp>
    </p:spTree>
    <p:extLst>
      <p:ext uri="{BB962C8B-B14F-4D97-AF65-F5344CB8AC3E}">
        <p14:creationId xmlns:p14="http://schemas.microsoft.com/office/powerpoint/2010/main" val="321188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B338-4E97-4F52-820C-0412F7C1645A}"/>
              </a:ext>
            </a:extLst>
          </p:cNvPr>
          <p:cNvSpPr>
            <a:spLocks noGrp="1"/>
          </p:cNvSpPr>
          <p:nvPr>
            <p:ph type="title"/>
          </p:nvPr>
        </p:nvSpPr>
        <p:spPr/>
        <p:txBody>
          <a:bodyPr/>
          <a:lstStyle/>
          <a:p>
            <a:r>
              <a:rPr lang="en-US" dirty="0"/>
              <a:t>Basophil Function</a:t>
            </a:r>
          </a:p>
        </p:txBody>
      </p:sp>
      <p:sp>
        <p:nvSpPr>
          <p:cNvPr id="3" name="Content Placeholder 2">
            <a:extLst>
              <a:ext uri="{FF2B5EF4-FFF2-40B4-BE49-F238E27FC236}">
                <a16:creationId xmlns:a16="http://schemas.microsoft.com/office/drawing/2014/main" id="{963D51D0-9FCA-4BD2-9880-89F79C906A79}"/>
              </a:ext>
            </a:extLst>
          </p:cNvPr>
          <p:cNvSpPr>
            <a:spLocks noGrp="1"/>
          </p:cNvSpPr>
          <p:nvPr>
            <p:ph idx="1"/>
          </p:nvPr>
        </p:nvSpPr>
        <p:spPr>
          <a:xfrm>
            <a:off x="445168" y="2190749"/>
            <a:ext cx="5173579" cy="3986213"/>
          </a:xfrm>
        </p:spPr>
        <p:txBody>
          <a:bodyPr>
            <a:normAutofit/>
          </a:bodyPr>
          <a:lstStyle/>
          <a:p>
            <a:r>
              <a:rPr lang="en-US" dirty="0"/>
              <a:t>Granules contain </a:t>
            </a:r>
            <a:r>
              <a:rPr lang="en-US" dirty="0" smtClean="0"/>
              <a:t>histamine</a:t>
            </a:r>
            <a:r>
              <a:rPr lang="en-US" dirty="0" smtClean="0"/>
              <a:t> </a:t>
            </a:r>
            <a:r>
              <a:rPr lang="en-US" dirty="0"/>
              <a:t>and </a:t>
            </a:r>
            <a:r>
              <a:rPr lang="en-US" dirty="0" smtClean="0"/>
              <a:t>heparin</a:t>
            </a:r>
            <a:endParaRPr lang="en-US" dirty="0"/>
          </a:p>
          <a:p>
            <a:pPr lvl="1"/>
            <a:r>
              <a:rPr lang="en-US" dirty="0" smtClean="0"/>
              <a:t>Histamine</a:t>
            </a:r>
            <a:r>
              <a:rPr lang="en-US" dirty="0" smtClean="0"/>
              <a:t> </a:t>
            </a:r>
            <a:r>
              <a:rPr lang="en-US" dirty="0"/>
              <a:t>is released to initiate immune response and allergic response</a:t>
            </a:r>
          </a:p>
          <a:p>
            <a:pPr lvl="1"/>
            <a:r>
              <a:rPr lang="en-US" dirty="0" smtClean="0"/>
              <a:t>Heparin</a:t>
            </a:r>
            <a:r>
              <a:rPr lang="en-US" dirty="0" smtClean="0"/>
              <a:t> </a:t>
            </a:r>
            <a:r>
              <a:rPr lang="en-US" dirty="0"/>
              <a:t>is an anticoagulant that helps to increase blood flow during the inflammatory response</a:t>
            </a:r>
          </a:p>
          <a:p>
            <a:pPr lvl="1"/>
            <a:endParaRPr lang="en-US" dirty="0"/>
          </a:p>
          <a:p>
            <a:r>
              <a:rPr lang="en-US" dirty="0"/>
              <a:t>Contains </a:t>
            </a:r>
            <a:r>
              <a:rPr lang="en-US" dirty="0" smtClean="0"/>
              <a:t>immunoglobulin E</a:t>
            </a:r>
            <a:r>
              <a:rPr lang="en-US" dirty="0" smtClean="0"/>
              <a:t>:  </a:t>
            </a:r>
            <a:r>
              <a:rPr lang="en-US" dirty="0"/>
              <a:t>This binds to allergens and triggers the histamine release from the basophil</a:t>
            </a:r>
          </a:p>
        </p:txBody>
      </p:sp>
      <p:pic>
        <p:nvPicPr>
          <p:cNvPr id="5" name="Picture 4">
            <a:extLst>
              <a:ext uri="{FF2B5EF4-FFF2-40B4-BE49-F238E27FC236}">
                <a16:creationId xmlns:a16="http://schemas.microsoft.com/office/drawing/2014/main" id="{2C856383-707F-4378-8104-2394F4791A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476" y="3284622"/>
            <a:ext cx="5375564" cy="2365248"/>
          </a:xfrm>
          <a:prstGeom prst="rect">
            <a:avLst/>
          </a:prstGeom>
        </p:spPr>
      </p:pic>
    </p:spTree>
    <p:extLst>
      <p:ext uri="{BB962C8B-B14F-4D97-AF65-F5344CB8AC3E}">
        <p14:creationId xmlns:p14="http://schemas.microsoft.com/office/powerpoint/2010/main" val="221204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57826-9FB3-44AC-A3E4-72F18C09A2E0}"/>
              </a:ext>
            </a:extLst>
          </p:cNvPr>
          <p:cNvSpPr>
            <a:spLocks noGrp="1"/>
          </p:cNvSpPr>
          <p:nvPr>
            <p:ph type="title"/>
          </p:nvPr>
        </p:nvSpPr>
        <p:spPr/>
        <p:txBody>
          <a:bodyPr/>
          <a:lstStyle/>
          <a:p>
            <a:r>
              <a:rPr lang="en-US" dirty="0"/>
              <a:t>Canine Basophil</a:t>
            </a:r>
          </a:p>
        </p:txBody>
      </p:sp>
      <p:sp>
        <p:nvSpPr>
          <p:cNvPr id="7" name="Content Placeholder 6">
            <a:extLst>
              <a:ext uri="{FF2B5EF4-FFF2-40B4-BE49-F238E27FC236}">
                <a16:creationId xmlns:a16="http://schemas.microsoft.com/office/drawing/2014/main" id="{8ADCE8D1-7FA9-4972-96E7-DA54F9220213}"/>
              </a:ext>
            </a:extLst>
          </p:cNvPr>
          <p:cNvSpPr>
            <a:spLocks noGrp="1"/>
          </p:cNvSpPr>
          <p:nvPr>
            <p:ph idx="1"/>
          </p:nvPr>
        </p:nvSpPr>
        <p:spPr>
          <a:xfrm>
            <a:off x="1280160" y="2190749"/>
            <a:ext cx="6612556" cy="3986213"/>
          </a:xfrm>
        </p:spPr>
        <p:txBody>
          <a:bodyPr/>
          <a:lstStyle/>
          <a:p>
            <a:r>
              <a:rPr lang="en-US" dirty="0"/>
              <a:t>Canine basophils are difficult to recognize since many do not have readily apparent granules. This is because the granules are a pale lavender versus purple. The major identifying features of canine basophils are the long and folded nucleus, described as “ribbon-like”, and the unusual gray to lavender hue of the cytoplasm. </a:t>
            </a:r>
          </a:p>
          <a:p>
            <a:r>
              <a:rPr lang="en-US" dirty="0"/>
              <a:t>Some basophils contain a few obvious light purple granules (granules are more easy to see in cells that are ruptured). Basophils are rare in blood of healthy dogs.</a:t>
            </a:r>
          </a:p>
        </p:txBody>
      </p:sp>
      <p:pic>
        <p:nvPicPr>
          <p:cNvPr id="9" name="Picture 8">
            <a:extLst>
              <a:ext uri="{FF2B5EF4-FFF2-40B4-BE49-F238E27FC236}">
                <a16:creationId xmlns:a16="http://schemas.microsoft.com/office/drawing/2014/main" id="{D0B9B404-F739-47FB-B671-A2DFE008C3B0}"/>
              </a:ext>
            </a:extLst>
          </p:cNvPr>
          <p:cNvPicPr>
            <a:picLocks noChangeAspect="1"/>
          </p:cNvPicPr>
          <p:nvPr/>
        </p:nvPicPr>
        <p:blipFill rotWithShape="1">
          <a:blip r:embed="rId2">
            <a:extLst>
              <a:ext uri="{28A0092B-C50C-407E-A947-70E740481C1C}">
                <a14:useLocalDpi xmlns:a14="http://schemas.microsoft.com/office/drawing/2010/main" val="0"/>
              </a:ext>
            </a:extLst>
          </a:blip>
          <a:srcRect r="49107" b="51088"/>
          <a:stretch/>
        </p:blipFill>
        <p:spPr>
          <a:xfrm>
            <a:off x="8422106" y="2715321"/>
            <a:ext cx="3056021" cy="2937067"/>
          </a:xfrm>
          <a:prstGeom prst="rect">
            <a:avLst/>
          </a:prstGeom>
        </p:spPr>
      </p:pic>
    </p:spTree>
    <p:extLst>
      <p:ext uri="{BB962C8B-B14F-4D97-AF65-F5344CB8AC3E}">
        <p14:creationId xmlns:p14="http://schemas.microsoft.com/office/powerpoint/2010/main" val="396057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CA63D-AB68-4BA1-BC5A-7A2E007CBD09}"/>
              </a:ext>
            </a:extLst>
          </p:cNvPr>
          <p:cNvSpPr>
            <a:spLocks noGrp="1"/>
          </p:cNvSpPr>
          <p:nvPr>
            <p:ph type="title"/>
          </p:nvPr>
        </p:nvSpPr>
        <p:spPr/>
        <p:txBody>
          <a:bodyPr/>
          <a:lstStyle/>
          <a:p>
            <a:r>
              <a:rPr lang="en-US" dirty="0"/>
              <a:t>Feline Basophil</a:t>
            </a:r>
          </a:p>
        </p:txBody>
      </p:sp>
      <p:sp>
        <p:nvSpPr>
          <p:cNvPr id="3" name="Content Placeholder 2">
            <a:extLst>
              <a:ext uri="{FF2B5EF4-FFF2-40B4-BE49-F238E27FC236}">
                <a16:creationId xmlns:a16="http://schemas.microsoft.com/office/drawing/2014/main" id="{64B71E05-FC1D-45EE-9B83-94F2932388BD}"/>
              </a:ext>
            </a:extLst>
          </p:cNvPr>
          <p:cNvSpPr>
            <a:spLocks noGrp="1"/>
          </p:cNvSpPr>
          <p:nvPr>
            <p:ph idx="1"/>
          </p:nvPr>
        </p:nvSpPr>
        <p:spPr>
          <a:xfrm>
            <a:off x="1280160" y="2190749"/>
            <a:ext cx="5505651" cy="3986213"/>
          </a:xfrm>
        </p:spPr>
        <p:txBody>
          <a:bodyPr/>
          <a:lstStyle/>
          <a:p>
            <a:r>
              <a:rPr lang="en-US" dirty="0"/>
              <a:t> Feline basophils are packed with small, slightly oval granules that are pale lavender rather than deep purple. The nucleus in many appears to have vacuoles, which are actually granules lying on top of the chromatin. Basophils are rare in blood of healthy cats.</a:t>
            </a:r>
          </a:p>
        </p:txBody>
      </p:sp>
      <p:pic>
        <p:nvPicPr>
          <p:cNvPr id="5" name="Picture 4">
            <a:extLst>
              <a:ext uri="{FF2B5EF4-FFF2-40B4-BE49-F238E27FC236}">
                <a16:creationId xmlns:a16="http://schemas.microsoft.com/office/drawing/2014/main" id="{400678BA-9256-4AD4-B320-2EBCA430FDB2}"/>
              </a:ext>
            </a:extLst>
          </p:cNvPr>
          <p:cNvPicPr>
            <a:picLocks noChangeAspect="1"/>
          </p:cNvPicPr>
          <p:nvPr/>
        </p:nvPicPr>
        <p:blipFill rotWithShape="1">
          <a:blip r:embed="rId2">
            <a:extLst>
              <a:ext uri="{28A0092B-C50C-407E-A947-70E740481C1C}">
                <a14:useLocalDpi xmlns:a14="http://schemas.microsoft.com/office/drawing/2010/main" val="0"/>
              </a:ext>
            </a:extLst>
          </a:blip>
          <a:srcRect l="53509" b="53292"/>
          <a:stretch/>
        </p:blipFill>
        <p:spPr>
          <a:xfrm>
            <a:off x="7363326" y="2575382"/>
            <a:ext cx="3545466" cy="3562025"/>
          </a:xfrm>
          <a:prstGeom prst="rect">
            <a:avLst/>
          </a:prstGeom>
        </p:spPr>
      </p:pic>
    </p:spTree>
    <p:extLst>
      <p:ext uri="{BB962C8B-B14F-4D97-AF65-F5344CB8AC3E}">
        <p14:creationId xmlns:p14="http://schemas.microsoft.com/office/powerpoint/2010/main" val="71398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3F1EE-D0CC-45A2-BDD3-10A13645B221}"/>
              </a:ext>
            </a:extLst>
          </p:cNvPr>
          <p:cNvSpPr>
            <a:spLocks noGrp="1"/>
          </p:cNvSpPr>
          <p:nvPr>
            <p:ph type="title"/>
          </p:nvPr>
        </p:nvSpPr>
        <p:spPr/>
        <p:txBody>
          <a:bodyPr/>
          <a:lstStyle/>
          <a:p>
            <a:r>
              <a:rPr lang="en-US" dirty="0"/>
              <a:t>Equine and Bovine Basophils</a:t>
            </a:r>
          </a:p>
        </p:txBody>
      </p:sp>
      <p:pic>
        <p:nvPicPr>
          <p:cNvPr id="5" name="Content Placeholder 4">
            <a:extLst>
              <a:ext uri="{FF2B5EF4-FFF2-40B4-BE49-F238E27FC236}">
                <a16:creationId xmlns:a16="http://schemas.microsoft.com/office/drawing/2014/main" id="{2C2197A7-CF90-4150-8420-C60044585BE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9912"/>
          <a:stretch/>
        </p:blipFill>
        <p:spPr>
          <a:xfrm>
            <a:off x="2489559" y="2430380"/>
            <a:ext cx="7212882" cy="3612772"/>
          </a:xfrm>
        </p:spPr>
      </p:pic>
    </p:spTree>
    <p:extLst>
      <p:ext uri="{BB962C8B-B14F-4D97-AF65-F5344CB8AC3E}">
        <p14:creationId xmlns:p14="http://schemas.microsoft.com/office/powerpoint/2010/main" val="270282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7F977-6EDB-4229-BE07-06E1A7BA6644}"/>
              </a:ext>
            </a:extLst>
          </p:cNvPr>
          <p:cNvSpPr>
            <a:spLocks noGrp="1"/>
          </p:cNvSpPr>
          <p:nvPr>
            <p:ph type="title"/>
          </p:nvPr>
        </p:nvSpPr>
        <p:spPr/>
        <p:txBody>
          <a:bodyPr/>
          <a:lstStyle/>
          <a:p>
            <a:r>
              <a:rPr lang="en-US" dirty="0"/>
              <a:t>Basophils</a:t>
            </a:r>
          </a:p>
        </p:txBody>
      </p:sp>
      <p:pic>
        <p:nvPicPr>
          <p:cNvPr id="5" name="Content Placeholder 4" descr="A screenshot of a cell phone&#10;&#10;Description generated with very high confidence">
            <a:extLst>
              <a:ext uri="{FF2B5EF4-FFF2-40B4-BE49-F238E27FC236}">
                <a16:creationId xmlns:a16="http://schemas.microsoft.com/office/drawing/2014/main" id="{F950CA7C-07D1-488C-82ED-6F7D76695C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0526" y="2046372"/>
            <a:ext cx="6031916" cy="4523938"/>
          </a:xfrm>
        </p:spPr>
      </p:pic>
    </p:spTree>
    <p:extLst>
      <p:ext uri="{BB962C8B-B14F-4D97-AF65-F5344CB8AC3E}">
        <p14:creationId xmlns:p14="http://schemas.microsoft.com/office/powerpoint/2010/main" val="1088388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15F92-FC3A-4483-AA98-63D42BD9DB98}"/>
              </a:ext>
            </a:extLst>
          </p:cNvPr>
          <p:cNvSpPr>
            <a:spLocks noGrp="1"/>
          </p:cNvSpPr>
          <p:nvPr>
            <p:ph type="title"/>
          </p:nvPr>
        </p:nvSpPr>
        <p:spPr/>
        <p:txBody>
          <a:bodyPr/>
          <a:lstStyle/>
          <a:p>
            <a:r>
              <a:rPr lang="en-US" dirty="0"/>
              <a:t>Monocytes</a:t>
            </a:r>
          </a:p>
        </p:txBody>
      </p:sp>
      <p:sp>
        <p:nvSpPr>
          <p:cNvPr id="3" name="Text Placeholder 2">
            <a:extLst>
              <a:ext uri="{FF2B5EF4-FFF2-40B4-BE49-F238E27FC236}">
                <a16:creationId xmlns:a16="http://schemas.microsoft.com/office/drawing/2014/main" id="{01C9106D-4D76-4E5F-AA78-C0A478153D3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448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0E41-C8EB-4C82-AB04-526BC63AA906}"/>
              </a:ext>
            </a:extLst>
          </p:cNvPr>
          <p:cNvSpPr>
            <a:spLocks noGrp="1"/>
          </p:cNvSpPr>
          <p:nvPr>
            <p:ph type="title"/>
          </p:nvPr>
        </p:nvSpPr>
        <p:spPr/>
        <p:txBody>
          <a:bodyPr/>
          <a:lstStyle/>
          <a:p>
            <a:r>
              <a:rPr lang="en-US" dirty="0"/>
              <a:t>Monocyte Facts</a:t>
            </a:r>
          </a:p>
        </p:txBody>
      </p:sp>
      <p:sp>
        <p:nvSpPr>
          <p:cNvPr id="3" name="Content Placeholder 2">
            <a:extLst>
              <a:ext uri="{FF2B5EF4-FFF2-40B4-BE49-F238E27FC236}">
                <a16:creationId xmlns:a16="http://schemas.microsoft.com/office/drawing/2014/main" id="{94123ED2-B87B-4E00-BC94-63346805924D}"/>
              </a:ext>
            </a:extLst>
          </p:cNvPr>
          <p:cNvSpPr>
            <a:spLocks noGrp="1"/>
          </p:cNvSpPr>
          <p:nvPr>
            <p:ph idx="1"/>
          </p:nvPr>
        </p:nvSpPr>
        <p:spPr/>
        <p:txBody>
          <a:bodyPr/>
          <a:lstStyle/>
          <a:p>
            <a:r>
              <a:rPr lang="en-US" dirty="0"/>
              <a:t>Make up about 5-6% of circulating white blood cells</a:t>
            </a:r>
          </a:p>
          <a:p>
            <a:r>
              <a:rPr lang="en-US" dirty="0"/>
              <a:t>Largest of the white blood cells</a:t>
            </a:r>
          </a:p>
          <a:p>
            <a:r>
              <a:rPr lang="en-US" dirty="0"/>
              <a:t>Contains vacuoles</a:t>
            </a:r>
          </a:p>
          <a:p>
            <a:r>
              <a:rPr lang="en-US" dirty="0" err="1" smtClean="0"/>
              <a:t>Monocytosis</a:t>
            </a:r>
            <a:r>
              <a:rPr lang="en-US" dirty="0" smtClean="0"/>
              <a:t>:  </a:t>
            </a:r>
            <a:r>
              <a:rPr lang="en-US" dirty="0"/>
              <a:t>Increase in monocytes</a:t>
            </a:r>
          </a:p>
          <a:p>
            <a:r>
              <a:rPr lang="en-US" dirty="0" err="1" smtClean="0"/>
              <a:t>Monocytopenia</a:t>
            </a:r>
            <a:r>
              <a:rPr lang="en-US" dirty="0" smtClean="0"/>
              <a:t>:  </a:t>
            </a:r>
            <a:r>
              <a:rPr lang="en-US" dirty="0"/>
              <a:t>Decrease in monocytes</a:t>
            </a:r>
          </a:p>
        </p:txBody>
      </p:sp>
    </p:spTree>
    <p:extLst>
      <p:ext uri="{BB962C8B-B14F-4D97-AF65-F5344CB8AC3E}">
        <p14:creationId xmlns:p14="http://schemas.microsoft.com/office/powerpoint/2010/main" val="268344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8C01A-B45B-4B97-84BC-8C8ADE5CBFB6}"/>
              </a:ext>
            </a:extLst>
          </p:cNvPr>
          <p:cNvSpPr>
            <a:spLocks noGrp="1"/>
          </p:cNvSpPr>
          <p:nvPr>
            <p:ph type="title"/>
          </p:nvPr>
        </p:nvSpPr>
        <p:spPr/>
        <p:txBody>
          <a:bodyPr/>
          <a:lstStyle/>
          <a:p>
            <a:r>
              <a:rPr lang="en-US" dirty="0"/>
              <a:t>Monocyte Identification</a:t>
            </a:r>
          </a:p>
        </p:txBody>
      </p:sp>
      <p:sp>
        <p:nvSpPr>
          <p:cNvPr id="3" name="Content Placeholder 2">
            <a:extLst>
              <a:ext uri="{FF2B5EF4-FFF2-40B4-BE49-F238E27FC236}">
                <a16:creationId xmlns:a16="http://schemas.microsoft.com/office/drawing/2014/main" id="{676EC6F4-B15C-4A48-99A1-1E1FD91D1E7D}"/>
              </a:ext>
            </a:extLst>
          </p:cNvPr>
          <p:cNvSpPr>
            <a:spLocks noGrp="1"/>
          </p:cNvSpPr>
          <p:nvPr>
            <p:ph idx="1"/>
          </p:nvPr>
        </p:nvSpPr>
        <p:spPr/>
        <p:txBody>
          <a:bodyPr>
            <a:normAutofit fontScale="77500" lnSpcReduction="20000"/>
          </a:bodyPr>
          <a:lstStyle/>
          <a:p>
            <a:r>
              <a:rPr lang="en-US" dirty="0"/>
              <a:t>Monocytes are the leukocyte that is the most problematic for identification, because they can be fairly variable in size and appearance. </a:t>
            </a:r>
          </a:p>
          <a:p>
            <a:r>
              <a:rPr lang="en-US" dirty="0"/>
              <a:t>They are often larger than neutrophils and are usually the largest leukocyte, but there are no consistent species differences. </a:t>
            </a:r>
          </a:p>
          <a:p>
            <a:r>
              <a:rPr lang="en-US" dirty="0"/>
              <a:t>The nucleus can be round to kidney-shaped to pseudo-lobulated (can mimic a neutrophil). </a:t>
            </a:r>
          </a:p>
          <a:p>
            <a:r>
              <a:rPr lang="en-US" dirty="0"/>
              <a:t>It can even occasionally be band-shaped, especially in dogs, and may be confused with band neutrophils. </a:t>
            </a:r>
          </a:p>
          <a:p>
            <a:r>
              <a:rPr lang="en-US" dirty="0"/>
              <a:t>However, the chromatin of monocytes is less dense than neutrophils, and is described as lacey to slightly clumped. </a:t>
            </a:r>
          </a:p>
          <a:p>
            <a:r>
              <a:rPr lang="en-US" dirty="0"/>
              <a:t>The cytoplasm is usually smooth and blue-grey and may contain a few variably-sized vacuoles, and occasionally a few very fine pink-red granules. Some, like the equine monocyte, resemble lymphocytes. The texture of cytoplasm in a monocyte is slightly grainy or coarse compared to lymphocyte cytoplasm, which is very smooth and glassy.</a:t>
            </a:r>
          </a:p>
        </p:txBody>
      </p:sp>
    </p:spTree>
    <p:extLst>
      <p:ext uri="{BB962C8B-B14F-4D97-AF65-F5344CB8AC3E}">
        <p14:creationId xmlns:p14="http://schemas.microsoft.com/office/powerpoint/2010/main" val="361937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341C1-51A3-4BD4-B479-E563D4AF6238}"/>
              </a:ext>
            </a:extLst>
          </p:cNvPr>
          <p:cNvSpPr>
            <a:spLocks noGrp="1"/>
          </p:cNvSpPr>
          <p:nvPr>
            <p:ph type="title"/>
          </p:nvPr>
        </p:nvSpPr>
        <p:spPr/>
        <p:txBody>
          <a:bodyPr/>
          <a:lstStyle/>
          <a:p>
            <a:r>
              <a:rPr lang="en-US" dirty="0"/>
              <a:t>Monocyte Identification</a:t>
            </a:r>
          </a:p>
        </p:txBody>
      </p:sp>
      <p:pic>
        <p:nvPicPr>
          <p:cNvPr id="5" name="Content Placeholder 4">
            <a:extLst>
              <a:ext uri="{FF2B5EF4-FFF2-40B4-BE49-F238E27FC236}">
                <a16:creationId xmlns:a16="http://schemas.microsoft.com/office/drawing/2014/main" id="{D9A26090-5AD6-46C2-B122-9198D38997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10498" y="1828456"/>
            <a:ext cx="4967955" cy="4967955"/>
          </a:xfrm>
        </p:spPr>
      </p:pic>
    </p:spTree>
    <p:extLst>
      <p:ext uri="{BB962C8B-B14F-4D97-AF65-F5344CB8AC3E}">
        <p14:creationId xmlns:p14="http://schemas.microsoft.com/office/powerpoint/2010/main" val="404334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CF94D-9D04-457E-B2F1-A6F6CFC5F370}"/>
              </a:ext>
            </a:extLst>
          </p:cNvPr>
          <p:cNvSpPr>
            <a:spLocks noGrp="1"/>
          </p:cNvSpPr>
          <p:nvPr>
            <p:ph type="title"/>
          </p:nvPr>
        </p:nvSpPr>
        <p:spPr/>
        <p:txBody>
          <a:bodyPr/>
          <a:lstStyle/>
          <a:p>
            <a:r>
              <a:rPr lang="en-US" dirty="0"/>
              <a:t>Leukopoiesis</a:t>
            </a:r>
          </a:p>
        </p:txBody>
      </p:sp>
      <p:pic>
        <p:nvPicPr>
          <p:cNvPr id="5" name="Content Placeholder 4" descr="A screenshot of a video game&#10;&#10;Description generated with high confidence">
            <a:extLst>
              <a:ext uri="{FF2B5EF4-FFF2-40B4-BE49-F238E27FC236}">
                <a16:creationId xmlns:a16="http://schemas.microsoft.com/office/drawing/2014/main" id="{DF104453-56F7-4673-BA82-B75F5F7EAF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6008" y="1894421"/>
            <a:ext cx="5822380" cy="4963579"/>
          </a:xfrm>
        </p:spPr>
      </p:pic>
    </p:spTree>
    <p:extLst>
      <p:ext uri="{BB962C8B-B14F-4D97-AF65-F5344CB8AC3E}">
        <p14:creationId xmlns:p14="http://schemas.microsoft.com/office/powerpoint/2010/main" val="247142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A74D4-443A-422C-A0C2-5BF98D8CFDED}"/>
              </a:ext>
            </a:extLst>
          </p:cNvPr>
          <p:cNvSpPr>
            <a:spLocks noGrp="1"/>
          </p:cNvSpPr>
          <p:nvPr>
            <p:ph type="title"/>
          </p:nvPr>
        </p:nvSpPr>
        <p:spPr/>
        <p:txBody>
          <a:bodyPr/>
          <a:lstStyle/>
          <a:p>
            <a:r>
              <a:rPr lang="en-US" dirty="0"/>
              <a:t>Monocyte Function</a:t>
            </a:r>
          </a:p>
        </p:txBody>
      </p:sp>
      <p:sp>
        <p:nvSpPr>
          <p:cNvPr id="3" name="Content Placeholder 2">
            <a:extLst>
              <a:ext uri="{FF2B5EF4-FFF2-40B4-BE49-F238E27FC236}">
                <a16:creationId xmlns:a16="http://schemas.microsoft.com/office/drawing/2014/main" id="{BC212E69-8667-402D-8BFE-87DD77F0E010}"/>
              </a:ext>
            </a:extLst>
          </p:cNvPr>
          <p:cNvSpPr>
            <a:spLocks noGrp="1"/>
          </p:cNvSpPr>
          <p:nvPr>
            <p:ph idx="1"/>
          </p:nvPr>
        </p:nvSpPr>
        <p:spPr/>
        <p:txBody>
          <a:bodyPr/>
          <a:lstStyle/>
          <a:p>
            <a:r>
              <a:rPr lang="en-US" dirty="0">
                <a:solidFill>
                  <a:srgbClr val="FF0000"/>
                </a:solidFill>
              </a:rPr>
              <a:t>The participate in the inflammatory response</a:t>
            </a:r>
          </a:p>
          <a:p>
            <a:r>
              <a:rPr lang="en-US" dirty="0">
                <a:solidFill>
                  <a:srgbClr val="FF0000"/>
                </a:solidFill>
              </a:rPr>
              <a:t>Clean up cellular debris and remains</a:t>
            </a:r>
          </a:p>
          <a:p>
            <a:r>
              <a:rPr lang="en-US" dirty="0">
                <a:solidFill>
                  <a:srgbClr val="FF0000"/>
                </a:solidFill>
              </a:rPr>
              <a:t>Can present antigens to lymphocytes</a:t>
            </a:r>
          </a:p>
          <a:p>
            <a:r>
              <a:rPr lang="en-US" dirty="0"/>
              <a:t>They do not spend much time in the bone marrow or circulation before moving to the tissues where they can live up to 100 days. </a:t>
            </a:r>
          </a:p>
          <a:p>
            <a:r>
              <a:rPr lang="en-US" dirty="0"/>
              <a:t>Collectively, the monocytes and macrophages are termed the mononuclear phagocytic system (MPS)</a:t>
            </a:r>
          </a:p>
        </p:txBody>
      </p:sp>
    </p:spTree>
    <p:extLst>
      <p:ext uri="{BB962C8B-B14F-4D97-AF65-F5344CB8AC3E}">
        <p14:creationId xmlns:p14="http://schemas.microsoft.com/office/powerpoint/2010/main" val="216403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9B1D5-502C-49D9-900C-0276243D41EC}"/>
              </a:ext>
            </a:extLst>
          </p:cNvPr>
          <p:cNvSpPr>
            <a:spLocks noGrp="1"/>
          </p:cNvSpPr>
          <p:nvPr>
            <p:ph type="title"/>
          </p:nvPr>
        </p:nvSpPr>
        <p:spPr/>
        <p:txBody>
          <a:bodyPr/>
          <a:lstStyle/>
          <a:p>
            <a:r>
              <a:rPr lang="en-US" dirty="0"/>
              <a:t>Monocytes</a:t>
            </a:r>
          </a:p>
        </p:txBody>
      </p:sp>
      <p:pic>
        <p:nvPicPr>
          <p:cNvPr id="5" name="Content Placeholder 4" descr="A close up of text on a white background&#10;&#10;Description generated with very high confidence">
            <a:extLst>
              <a:ext uri="{FF2B5EF4-FFF2-40B4-BE49-F238E27FC236}">
                <a16:creationId xmlns:a16="http://schemas.microsoft.com/office/drawing/2014/main" id="{913AB94F-1D03-49DC-959C-98141FFFFA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6620" y="2020961"/>
            <a:ext cx="6182561" cy="4636921"/>
          </a:xfrm>
        </p:spPr>
      </p:pic>
    </p:spTree>
    <p:extLst>
      <p:ext uri="{BB962C8B-B14F-4D97-AF65-F5344CB8AC3E}">
        <p14:creationId xmlns:p14="http://schemas.microsoft.com/office/powerpoint/2010/main" val="77879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1084F-2572-41DA-B0D5-C689D893797A}"/>
              </a:ext>
            </a:extLst>
          </p:cNvPr>
          <p:cNvSpPr>
            <a:spLocks noGrp="1"/>
          </p:cNvSpPr>
          <p:nvPr>
            <p:ph type="title"/>
          </p:nvPr>
        </p:nvSpPr>
        <p:spPr/>
        <p:txBody>
          <a:bodyPr/>
          <a:lstStyle/>
          <a:p>
            <a:r>
              <a:rPr lang="en-US" dirty="0"/>
              <a:t>Other Leukocytes</a:t>
            </a:r>
          </a:p>
        </p:txBody>
      </p:sp>
      <p:sp>
        <p:nvSpPr>
          <p:cNvPr id="3" name="Text Placeholder 2">
            <a:extLst>
              <a:ext uri="{FF2B5EF4-FFF2-40B4-BE49-F238E27FC236}">
                <a16:creationId xmlns:a16="http://schemas.microsoft.com/office/drawing/2014/main" id="{441DD624-19B8-41C4-8847-EE383A51D22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8692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98356-1FC8-4703-8DA7-0157D0331184}"/>
              </a:ext>
            </a:extLst>
          </p:cNvPr>
          <p:cNvSpPr>
            <a:spLocks noGrp="1"/>
          </p:cNvSpPr>
          <p:nvPr>
            <p:ph type="title"/>
          </p:nvPr>
        </p:nvSpPr>
        <p:spPr/>
        <p:txBody>
          <a:bodyPr/>
          <a:lstStyle/>
          <a:p>
            <a:r>
              <a:rPr lang="en-US" dirty="0"/>
              <a:t>Histiocytes</a:t>
            </a:r>
          </a:p>
        </p:txBody>
      </p:sp>
      <p:sp>
        <p:nvSpPr>
          <p:cNvPr id="3" name="Content Placeholder 2">
            <a:extLst>
              <a:ext uri="{FF2B5EF4-FFF2-40B4-BE49-F238E27FC236}">
                <a16:creationId xmlns:a16="http://schemas.microsoft.com/office/drawing/2014/main" id="{8BFD8901-CCB8-47EE-87B6-8820ED25495B}"/>
              </a:ext>
            </a:extLst>
          </p:cNvPr>
          <p:cNvSpPr>
            <a:spLocks noGrp="1"/>
          </p:cNvSpPr>
          <p:nvPr>
            <p:ph idx="1"/>
          </p:nvPr>
        </p:nvSpPr>
        <p:spPr>
          <a:xfrm>
            <a:off x="1280160" y="2129589"/>
            <a:ext cx="9628632" cy="4547937"/>
          </a:xfrm>
        </p:spPr>
        <p:txBody>
          <a:bodyPr>
            <a:normAutofit fontScale="92500" lnSpcReduction="20000"/>
          </a:bodyPr>
          <a:lstStyle/>
          <a:p>
            <a:r>
              <a:rPr lang="en-US" dirty="0"/>
              <a:t>Histiocytes is an umbrella term comprising monocyte-derived macrophages and dendritic cells. </a:t>
            </a:r>
          </a:p>
          <a:p>
            <a:r>
              <a:rPr lang="en-US" dirty="0"/>
              <a:t>These cells are not normally in blood, but cells resembling macrophages (eccentric round nuclei, abundant vacuolated cytoplasm, phagocytic activity) can be seen in blood in both reactive and neoplastic conditions. </a:t>
            </a:r>
          </a:p>
          <a:p>
            <a:r>
              <a:rPr lang="en-US" dirty="0"/>
              <a:t>Reactive conditions include inflammation, immune-mediated hemolytic anemia, and infectious agents (e.g., protozoal infections, such </a:t>
            </a:r>
            <a:r>
              <a:rPr lang="en-US" dirty="0" smtClean="0"/>
              <a:t>as </a:t>
            </a:r>
            <a:r>
              <a:rPr lang="en-US" dirty="0" err="1" smtClean="0"/>
              <a:t>cyatauxzoonosis</a:t>
            </a:r>
            <a:r>
              <a:rPr lang="en-US" dirty="0" smtClean="0"/>
              <a:t>). </a:t>
            </a:r>
            <a:endParaRPr lang="en-US" dirty="0"/>
          </a:p>
          <a:p>
            <a:r>
              <a:rPr lang="en-US" dirty="0"/>
              <a:t>Histiocytes or macrophages can also be observed in blood in histiocytic and non-histiocytic neoplasia, such as lymphoma and hemangiosarcoma. </a:t>
            </a:r>
          </a:p>
          <a:p>
            <a:r>
              <a:rPr lang="en-US" dirty="0"/>
              <a:t>Large numbers of histiocytes, particularly those with abnormal nuclear features, should raise suspicion for underlying histiocytic sarcoma or dendritic leukemia (a rare variant of leukemia)</a:t>
            </a:r>
          </a:p>
          <a:p>
            <a:r>
              <a:rPr lang="en-US" dirty="0"/>
              <a:t>. Macrophages can also be an artifact of storage (monocytes can become activated over time </a:t>
            </a:r>
            <a:r>
              <a:rPr lang="en-US" i="1" dirty="0"/>
              <a:t>in vitro</a:t>
            </a:r>
            <a:r>
              <a:rPr lang="en-US" dirty="0"/>
              <a:t> and resemble macrophages).</a:t>
            </a:r>
          </a:p>
        </p:txBody>
      </p:sp>
    </p:spTree>
    <p:extLst>
      <p:ext uri="{BB962C8B-B14F-4D97-AF65-F5344CB8AC3E}">
        <p14:creationId xmlns:p14="http://schemas.microsoft.com/office/powerpoint/2010/main" val="176078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BF5-A120-4BE7-915C-7FC1571071AD}"/>
              </a:ext>
            </a:extLst>
          </p:cNvPr>
          <p:cNvSpPr>
            <a:spLocks noGrp="1"/>
          </p:cNvSpPr>
          <p:nvPr>
            <p:ph type="title"/>
          </p:nvPr>
        </p:nvSpPr>
        <p:spPr/>
        <p:txBody>
          <a:bodyPr/>
          <a:lstStyle/>
          <a:p>
            <a:r>
              <a:rPr lang="en-US" dirty="0"/>
              <a:t>Histiocytes</a:t>
            </a:r>
          </a:p>
        </p:txBody>
      </p:sp>
      <p:pic>
        <p:nvPicPr>
          <p:cNvPr id="5" name="Content Placeholder 4">
            <a:extLst>
              <a:ext uri="{FF2B5EF4-FFF2-40B4-BE49-F238E27FC236}">
                <a16:creationId xmlns:a16="http://schemas.microsoft.com/office/drawing/2014/main" id="{C8B92171-05C1-4A0E-8B7C-0DB5651E1A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22530" y="2045368"/>
            <a:ext cx="4640214" cy="4640214"/>
          </a:xfrm>
        </p:spPr>
      </p:pic>
    </p:spTree>
    <p:extLst>
      <p:ext uri="{BB962C8B-B14F-4D97-AF65-F5344CB8AC3E}">
        <p14:creationId xmlns:p14="http://schemas.microsoft.com/office/powerpoint/2010/main" val="321343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6926-D6BD-4838-859E-0CC0E42D3F67}"/>
              </a:ext>
            </a:extLst>
          </p:cNvPr>
          <p:cNvSpPr>
            <a:spLocks noGrp="1"/>
          </p:cNvSpPr>
          <p:nvPr>
            <p:ph type="title"/>
          </p:nvPr>
        </p:nvSpPr>
        <p:spPr/>
        <p:txBody>
          <a:bodyPr/>
          <a:lstStyle/>
          <a:p>
            <a:r>
              <a:rPr lang="en-US" dirty="0"/>
              <a:t>Mast Cells</a:t>
            </a:r>
          </a:p>
        </p:txBody>
      </p:sp>
      <p:sp>
        <p:nvSpPr>
          <p:cNvPr id="3" name="Content Placeholder 2">
            <a:extLst>
              <a:ext uri="{FF2B5EF4-FFF2-40B4-BE49-F238E27FC236}">
                <a16:creationId xmlns:a16="http://schemas.microsoft.com/office/drawing/2014/main" id="{40422368-2C45-4E0F-A3D0-4123B3FA4BC9}"/>
              </a:ext>
            </a:extLst>
          </p:cNvPr>
          <p:cNvSpPr>
            <a:spLocks noGrp="1"/>
          </p:cNvSpPr>
          <p:nvPr>
            <p:ph idx="1"/>
          </p:nvPr>
        </p:nvSpPr>
        <p:spPr/>
        <p:txBody>
          <a:bodyPr>
            <a:normAutofit fontScale="92500" lnSpcReduction="10000"/>
          </a:bodyPr>
          <a:lstStyle/>
          <a:p>
            <a:r>
              <a:rPr lang="en-US" dirty="0"/>
              <a:t>Similar to histiocytes, mast cells are not usually seen in blood of non-diseased animals.</a:t>
            </a:r>
          </a:p>
          <a:p>
            <a:r>
              <a:rPr lang="en-US" dirty="0"/>
              <a:t>Mast cells (</a:t>
            </a:r>
            <a:r>
              <a:rPr lang="en-US" dirty="0" err="1"/>
              <a:t>mastocythemia</a:t>
            </a:r>
            <a:r>
              <a:rPr lang="en-US" dirty="0"/>
              <a:t>) can be seen in the blood of dogs in both reactive (particularly severe inflammation), allergic and neoplastic conditions, including lymphoma and mast cell tumors. </a:t>
            </a:r>
          </a:p>
          <a:p>
            <a:r>
              <a:rPr lang="en-US" dirty="0"/>
              <a:t>Buffy coat smears to evaluate for the presence of circulating mast cells are frequently requested in dogs with documented mast cell tumors. </a:t>
            </a:r>
          </a:p>
          <a:p>
            <a:r>
              <a:rPr lang="en-US" dirty="0"/>
              <a:t>More mast cells are seen in the blood of dogs with allergies, inflammation and non-mast cell neoplasia than those with mast cell neoplasia. </a:t>
            </a:r>
          </a:p>
          <a:p>
            <a:r>
              <a:rPr lang="en-US" dirty="0"/>
              <a:t>Mast cells are rarely observed in the blood of cats without mast cell tumors, but the presence of low numbers of circulating mast cells in blood (1-2 cells/smear) are not diagnostic for a mast cell tumor in cats either.  </a:t>
            </a:r>
          </a:p>
        </p:txBody>
      </p:sp>
    </p:spTree>
    <p:extLst>
      <p:ext uri="{BB962C8B-B14F-4D97-AF65-F5344CB8AC3E}">
        <p14:creationId xmlns:p14="http://schemas.microsoft.com/office/powerpoint/2010/main" val="227160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BB974-A50B-469C-B617-37990964A2A5}"/>
              </a:ext>
            </a:extLst>
          </p:cNvPr>
          <p:cNvSpPr>
            <a:spLocks noGrp="1"/>
          </p:cNvSpPr>
          <p:nvPr>
            <p:ph type="title"/>
          </p:nvPr>
        </p:nvSpPr>
        <p:spPr/>
        <p:txBody>
          <a:bodyPr/>
          <a:lstStyle/>
          <a:p>
            <a:r>
              <a:rPr lang="en-US" dirty="0"/>
              <a:t>Mast Cells</a:t>
            </a:r>
          </a:p>
        </p:txBody>
      </p:sp>
      <p:pic>
        <p:nvPicPr>
          <p:cNvPr id="5" name="Content Placeholder 4">
            <a:extLst>
              <a:ext uri="{FF2B5EF4-FFF2-40B4-BE49-F238E27FC236}">
                <a16:creationId xmlns:a16="http://schemas.microsoft.com/office/drawing/2014/main" id="{16F97330-FCFD-4D34-8959-BD9AB8719A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6628" y="1828456"/>
            <a:ext cx="4878743" cy="4878743"/>
          </a:xfrm>
        </p:spPr>
      </p:pic>
    </p:spTree>
    <p:extLst>
      <p:ext uri="{BB962C8B-B14F-4D97-AF65-F5344CB8AC3E}">
        <p14:creationId xmlns:p14="http://schemas.microsoft.com/office/powerpoint/2010/main" val="169015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F9638-33C0-47FB-A0A4-F4638EF8D0B1}"/>
              </a:ext>
            </a:extLst>
          </p:cNvPr>
          <p:cNvSpPr>
            <a:spLocks noGrp="1"/>
          </p:cNvSpPr>
          <p:nvPr>
            <p:ph type="title"/>
          </p:nvPr>
        </p:nvSpPr>
        <p:spPr/>
        <p:txBody>
          <a:bodyPr/>
          <a:lstStyle/>
          <a:p>
            <a:r>
              <a:rPr lang="en-US" dirty="0"/>
              <a:t>Mast Cells</a:t>
            </a:r>
          </a:p>
        </p:txBody>
      </p:sp>
      <p:pic>
        <p:nvPicPr>
          <p:cNvPr id="5" name="Content Placeholder 4" descr="A screenshot of a cell phone&#10;&#10;Description generated with very high confidence">
            <a:extLst>
              <a:ext uri="{FF2B5EF4-FFF2-40B4-BE49-F238E27FC236}">
                <a16:creationId xmlns:a16="http://schemas.microsoft.com/office/drawing/2014/main" id="{E329D0AC-DBA3-495E-8318-4EB573F29C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6618" y="1862006"/>
            <a:ext cx="6495715" cy="4871787"/>
          </a:xfrm>
        </p:spPr>
      </p:pic>
    </p:spTree>
    <p:extLst>
      <p:ext uri="{BB962C8B-B14F-4D97-AF65-F5344CB8AC3E}">
        <p14:creationId xmlns:p14="http://schemas.microsoft.com/office/powerpoint/2010/main" val="243187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E0AD-83B7-47EE-AE76-93AF207F1837}"/>
              </a:ext>
            </a:extLst>
          </p:cNvPr>
          <p:cNvSpPr>
            <a:spLocks noGrp="1"/>
          </p:cNvSpPr>
          <p:nvPr>
            <p:ph type="title"/>
          </p:nvPr>
        </p:nvSpPr>
        <p:spPr/>
        <p:txBody>
          <a:bodyPr/>
          <a:lstStyle/>
          <a:p>
            <a:r>
              <a:rPr lang="en-US" dirty="0"/>
              <a:t>Your face when you realize</a:t>
            </a:r>
            <a:r>
              <a:rPr lang="en-US"/>
              <a:t>, the slide </a:t>
            </a:r>
            <a:r>
              <a:rPr lang="en-US" dirty="0"/>
              <a:t>show is over!!! </a:t>
            </a:r>
          </a:p>
        </p:txBody>
      </p:sp>
      <p:pic>
        <p:nvPicPr>
          <p:cNvPr id="5" name="Content Placeholder 4" descr="A dog hanging out the side of a road&#10;&#10;Description generated with very high confidence">
            <a:extLst>
              <a:ext uri="{FF2B5EF4-FFF2-40B4-BE49-F238E27FC236}">
                <a16:creationId xmlns:a16="http://schemas.microsoft.com/office/drawing/2014/main" id="{AEC18F81-C641-4C43-B901-519CE1A4C3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1137" y="2025680"/>
            <a:ext cx="4021294" cy="4365977"/>
          </a:xfrm>
        </p:spPr>
      </p:pic>
    </p:spTree>
    <p:extLst>
      <p:ext uri="{BB962C8B-B14F-4D97-AF65-F5344CB8AC3E}">
        <p14:creationId xmlns:p14="http://schemas.microsoft.com/office/powerpoint/2010/main" val="393869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1EFE-EEDC-410D-975A-0BA46742D97E}"/>
              </a:ext>
            </a:extLst>
          </p:cNvPr>
          <p:cNvSpPr>
            <a:spLocks noGrp="1"/>
          </p:cNvSpPr>
          <p:nvPr>
            <p:ph type="title"/>
          </p:nvPr>
        </p:nvSpPr>
        <p:spPr/>
        <p:txBody>
          <a:bodyPr/>
          <a:lstStyle/>
          <a:p>
            <a:r>
              <a:rPr lang="en-US" dirty="0"/>
              <a:t>Granulopoiesis</a:t>
            </a:r>
          </a:p>
        </p:txBody>
      </p:sp>
      <p:sp>
        <p:nvSpPr>
          <p:cNvPr id="3" name="Content Placeholder 2">
            <a:extLst>
              <a:ext uri="{FF2B5EF4-FFF2-40B4-BE49-F238E27FC236}">
                <a16:creationId xmlns:a16="http://schemas.microsoft.com/office/drawing/2014/main" id="{9AE67A9F-8625-4F49-B106-5335C2BA7172}"/>
              </a:ext>
            </a:extLst>
          </p:cNvPr>
          <p:cNvSpPr>
            <a:spLocks noGrp="1"/>
          </p:cNvSpPr>
          <p:nvPr>
            <p:ph idx="1"/>
          </p:nvPr>
        </p:nvSpPr>
        <p:spPr/>
        <p:txBody>
          <a:bodyPr>
            <a:normAutofit fontScale="77500" lnSpcReduction="20000"/>
          </a:bodyPr>
          <a:lstStyle/>
          <a:p>
            <a:r>
              <a:rPr lang="en-US" b="1" u="sng" dirty="0">
                <a:solidFill>
                  <a:srgbClr val="FF0000"/>
                </a:solidFill>
              </a:rPr>
              <a:t>Granulopoiesis</a:t>
            </a:r>
            <a:r>
              <a:rPr lang="en-US" dirty="0"/>
              <a:t> (or </a:t>
            </a:r>
            <a:r>
              <a:rPr lang="en-US" dirty="0" err="1"/>
              <a:t>granulocytopoiesis</a:t>
            </a:r>
            <a:r>
              <a:rPr lang="en-US" dirty="0"/>
              <a:t>) </a:t>
            </a:r>
            <a:r>
              <a:rPr lang="en-US" dirty="0" smtClean="0"/>
              <a:t>is hematopoiesis of granulocytes</a:t>
            </a:r>
            <a:endParaRPr lang="en-US" dirty="0"/>
          </a:p>
          <a:p>
            <a:r>
              <a:rPr lang="en-US" dirty="0"/>
              <a:t>It occurs primarily within </a:t>
            </a:r>
            <a:r>
              <a:rPr lang="en-US" dirty="0" smtClean="0"/>
              <a:t>the bone marrow </a:t>
            </a:r>
            <a:r>
              <a:rPr lang="en-US" dirty="0" smtClean="0"/>
              <a:t>and </a:t>
            </a:r>
            <a:r>
              <a:rPr lang="en-US" dirty="0"/>
              <a:t>involves the following stages:</a:t>
            </a:r>
          </a:p>
          <a:p>
            <a:endParaRPr lang="en-US" dirty="0"/>
          </a:p>
          <a:p>
            <a:r>
              <a:rPr lang="en-US" dirty="0"/>
              <a:t>    Pluripotential hemopoietic stem cell</a:t>
            </a:r>
          </a:p>
          <a:p>
            <a:r>
              <a:rPr lang="en-US" dirty="0"/>
              <a:t>    </a:t>
            </a:r>
            <a:r>
              <a:rPr lang="en-US" dirty="0" err="1"/>
              <a:t>Myeloblast</a:t>
            </a:r>
            <a:endParaRPr lang="en-US" dirty="0"/>
          </a:p>
          <a:p>
            <a:r>
              <a:rPr lang="en-US" dirty="0"/>
              <a:t>    Promyelocyte</a:t>
            </a:r>
          </a:p>
          <a:p>
            <a:r>
              <a:rPr lang="en-US" dirty="0"/>
              <a:t>    </a:t>
            </a:r>
            <a:r>
              <a:rPr lang="en-US" dirty="0" err="1"/>
              <a:t>Eosino</a:t>
            </a:r>
            <a:r>
              <a:rPr lang="en-US" dirty="0"/>
              <a:t>/</a:t>
            </a:r>
            <a:r>
              <a:rPr lang="en-US" dirty="0" err="1"/>
              <a:t>neutro</a:t>
            </a:r>
            <a:r>
              <a:rPr lang="en-US" dirty="0"/>
              <a:t>/basophilic myelocyte</a:t>
            </a:r>
          </a:p>
          <a:p>
            <a:r>
              <a:rPr lang="en-US" dirty="0"/>
              <a:t>    Metamyelocyte</a:t>
            </a:r>
          </a:p>
          <a:p>
            <a:r>
              <a:rPr lang="en-US" dirty="0"/>
              <a:t>    Band cell (Stab cell)</a:t>
            </a:r>
          </a:p>
          <a:p>
            <a:r>
              <a:rPr lang="en-US" dirty="0"/>
              <a:t>    Granulocytes (</a:t>
            </a:r>
            <a:r>
              <a:rPr lang="en-US" dirty="0" err="1"/>
              <a:t>Eosino</a:t>
            </a:r>
            <a:r>
              <a:rPr lang="en-US" dirty="0"/>
              <a:t>/</a:t>
            </a:r>
            <a:r>
              <a:rPr lang="en-US" dirty="0" err="1"/>
              <a:t>neutro</a:t>
            </a:r>
            <a:r>
              <a:rPr lang="en-US" dirty="0"/>
              <a:t>/basophil)</a:t>
            </a:r>
          </a:p>
          <a:p>
            <a:endParaRPr lang="en-US" dirty="0"/>
          </a:p>
        </p:txBody>
      </p:sp>
    </p:spTree>
    <p:extLst>
      <p:ext uri="{BB962C8B-B14F-4D97-AF65-F5344CB8AC3E}">
        <p14:creationId xmlns:p14="http://schemas.microsoft.com/office/powerpoint/2010/main" val="29210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38EB-6FB7-43BE-9B6D-D50FAFAD340B}"/>
              </a:ext>
            </a:extLst>
          </p:cNvPr>
          <p:cNvSpPr>
            <a:spLocks noGrp="1"/>
          </p:cNvSpPr>
          <p:nvPr>
            <p:ph type="title"/>
          </p:nvPr>
        </p:nvSpPr>
        <p:spPr/>
        <p:txBody>
          <a:bodyPr/>
          <a:lstStyle/>
          <a:p>
            <a:r>
              <a:rPr lang="en-US" dirty="0"/>
              <a:t>Granulopoiesis</a:t>
            </a:r>
          </a:p>
        </p:txBody>
      </p:sp>
      <p:pic>
        <p:nvPicPr>
          <p:cNvPr id="5" name="Content Placeholder 4" descr="A close up of a logo&#10;&#10;Description generated with high confidence">
            <a:extLst>
              <a:ext uri="{FF2B5EF4-FFF2-40B4-BE49-F238E27FC236}">
                <a16:creationId xmlns:a16="http://schemas.microsoft.com/office/drawing/2014/main" id="{C037BA6D-CFD7-4297-966B-47F81E6665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6936" y="2026006"/>
            <a:ext cx="6128169" cy="4596127"/>
          </a:xfrm>
        </p:spPr>
      </p:pic>
      <p:sp>
        <p:nvSpPr>
          <p:cNvPr id="6" name="TextBox 5">
            <a:extLst>
              <a:ext uri="{FF2B5EF4-FFF2-40B4-BE49-F238E27FC236}">
                <a16:creationId xmlns:a16="http://schemas.microsoft.com/office/drawing/2014/main" id="{4410D029-0984-47F0-B44B-2B025EDC7F2C}"/>
              </a:ext>
            </a:extLst>
          </p:cNvPr>
          <p:cNvSpPr txBox="1"/>
          <p:nvPr/>
        </p:nvSpPr>
        <p:spPr>
          <a:xfrm>
            <a:off x="1280160" y="2971800"/>
            <a:ext cx="1346735" cy="2585323"/>
          </a:xfrm>
          <a:prstGeom prst="rect">
            <a:avLst/>
          </a:prstGeom>
          <a:noFill/>
        </p:spPr>
        <p:txBody>
          <a:bodyPr wrap="square" rtlCol="0">
            <a:spAutoFit/>
          </a:bodyPr>
          <a:lstStyle/>
          <a:p>
            <a:r>
              <a:rPr lang="en-US" dirty="0"/>
              <a:t>Eosinophil</a:t>
            </a:r>
          </a:p>
          <a:p>
            <a:endParaRPr lang="en-US" dirty="0"/>
          </a:p>
          <a:p>
            <a:endParaRPr lang="en-US" dirty="0"/>
          </a:p>
          <a:p>
            <a:endParaRPr lang="en-US" dirty="0"/>
          </a:p>
          <a:p>
            <a:r>
              <a:rPr lang="en-US" dirty="0"/>
              <a:t>Neutrophil</a:t>
            </a:r>
          </a:p>
          <a:p>
            <a:endParaRPr lang="en-US" dirty="0"/>
          </a:p>
          <a:p>
            <a:endParaRPr lang="en-US" dirty="0"/>
          </a:p>
          <a:p>
            <a:endParaRPr lang="en-US" dirty="0"/>
          </a:p>
          <a:p>
            <a:r>
              <a:rPr lang="en-US" dirty="0"/>
              <a:t>Basophil</a:t>
            </a:r>
          </a:p>
        </p:txBody>
      </p:sp>
    </p:spTree>
    <p:extLst>
      <p:ext uri="{BB962C8B-B14F-4D97-AF65-F5344CB8AC3E}">
        <p14:creationId xmlns:p14="http://schemas.microsoft.com/office/powerpoint/2010/main" val="312298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4451D-2693-4A3E-9A31-274068CA260F}"/>
              </a:ext>
            </a:extLst>
          </p:cNvPr>
          <p:cNvSpPr>
            <a:spLocks noGrp="1"/>
          </p:cNvSpPr>
          <p:nvPr>
            <p:ph type="title"/>
          </p:nvPr>
        </p:nvSpPr>
        <p:spPr/>
        <p:txBody>
          <a:bodyPr/>
          <a:lstStyle/>
          <a:p>
            <a:r>
              <a:rPr lang="en-US" dirty="0"/>
              <a:t>Granulopoiesis</a:t>
            </a:r>
          </a:p>
        </p:txBody>
      </p:sp>
      <p:pic>
        <p:nvPicPr>
          <p:cNvPr id="5" name="Content Placeholder 4" descr="A close up of a piece of paper&#10;&#10;Description generated with high confidence">
            <a:extLst>
              <a:ext uri="{FF2B5EF4-FFF2-40B4-BE49-F238E27FC236}">
                <a16:creationId xmlns:a16="http://schemas.microsoft.com/office/drawing/2014/main" id="{1EF309BE-C545-4531-BEB9-EA0F98A624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3583" y="1950118"/>
            <a:ext cx="6222999" cy="4667250"/>
          </a:xfrm>
        </p:spPr>
      </p:pic>
    </p:spTree>
    <p:extLst>
      <p:ext uri="{BB962C8B-B14F-4D97-AF65-F5344CB8AC3E}">
        <p14:creationId xmlns:p14="http://schemas.microsoft.com/office/powerpoint/2010/main" val="163562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FDA9A-99C5-420C-A443-69228C3AC5C4}"/>
              </a:ext>
            </a:extLst>
          </p:cNvPr>
          <p:cNvSpPr>
            <a:spLocks noGrp="1"/>
          </p:cNvSpPr>
          <p:nvPr>
            <p:ph type="title"/>
          </p:nvPr>
        </p:nvSpPr>
        <p:spPr/>
        <p:txBody>
          <a:bodyPr/>
          <a:lstStyle/>
          <a:p>
            <a:r>
              <a:rPr lang="en-US" dirty="0"/>
              <a:t>Eosinophils</a:t>
            </a:r>
          </a:p>
        </p:txBody>
      </p:sp>
      <p:sp>
        <p:nvSpPr>
          <p:cNvPr id="3" name="Text Placeholder 2">
            <a:extLst>
              <a:ext uri="{FF2B5EF4-FFF2-40B4-BE49-F238E27FC236}">
                <a16:creationId xmlns:a16="http://schemas.microsoft.com/office/drawing/2014/main" id="{74DB7A64-1F7E-4D0C-B796-8451F2A12ED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4315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2410A-B89E-4826-9B8A-F0C7CE53F29C}"/>
              </a:ext>
            </a:extLst>
          </p:cNvPr>
          <p:cNvSpPr>
            <a:spLocks noGrp="1"/>
          </p:cNvSpPr>
          <p:nvPr>
            <p:ph type="title"/>
          </p:nvPr>
        </p:nvSpPr>
        <p:spPr/>
        <p:txBody>
          <a:bodyPr/>
          <a:lstStyle/>
          <a:p>
            <a:r>
              <a:rPr lang="en-US" dirty="0"/>
              <a:t>Eosinophils</a:t>
            </a:r>
          </a:p>
        </p:txBody>
      </p:sp>
      <p:sp>
        <p:nvSpPr>
          <p:cNvPr id="3" name="Content Placeholder 2">
            <a:extLst>
              <a:ext uri="{FF2B5EF4-FFF2-40B4-BE49-F238E27FC236}">
                <a16:creationId xmlns:a16="http://schemas.microsoft.com/office/drawing/2014/main" id="{247F2AAD-5689-48A8-A572-1CD15F6BF6BE}"/>
              </a:ext>
            </a:extLst>
          </p:cNvPr>
          <p:cNvSpPr>
            <a:spLocks noGrp="1"/>
          </p:cNvSpPr>
          <p:nvPr>
            <p:ph idx="1"/>
          </p:nvPr>
        </p:nvSpPr>
        <p:spPr>
          <a:xfrm>
            <a:off x="1280160" y="2190749"/>
            <a:ext cx="5613935" cy="3986213"/>
          </a:xfrm>
        </p:spPr>
        <p:txBody>
          <a:bodyPr>
            <a:normAutofit/>
          </a:bodyPr>
          <a:lstStyle/>
          <a:p>
            <a:r>
              <a:rPr lang="en-US" sz="2800" dirty="0"/>
              <a:t> Eosinophils</a:t>
            </a:r>
          </a:p>
          <a:p>
            <a:pPr lvl="1"/>
            <a:r>
              <a:rPr lang="en-US" sz="2800" dirty="0"/>
              <a:t>Will stain </a:t>
            </a:r>
            <a:r>
              <a:rPr lang="en-US" sz="2800" dirty="0" smtClean="0"/>
              <a:t>red</a:t>
            </a:r>
            <a:r>
              <a:rPr lang="en-US" sz="2800" dirty="0" smtClean="0"/>
              <a:t> </a:t>
            </a:r>
            <a:r>
              <a:rPr lang="en-US" sz="2800" dirty="0"/>
              <a:t>in the cytoplasm of mature cells</a:t>
            </a:r>
          </a:p>
          <a:p>
            <a:pPr lvl="1"/>
            <a:r>
              <a:rPr lang="en-US" sz="2800" dirty="0"/>
              <a:t>Appearance of granules will vary among species</a:t>
            </a:r>
          </a:p>
          <a:p>
            <a:pPr lvl="1"/>
            <a:r>
              <a:rPr lang="en-US" sz="2800" dirty="0"/>
              <a:t>Most adult cells may contain 2 lobes connected by thin strands of </a:t>
            </a:r>
            <a:r>
              <a:rPr lang="en-US" sz="2800" dirty="0" smtClean="0"/>
              <a:t>chromatin</a:t>
            </a:r>
            <a:endParaRPr lang="en-US" sz="2800" dirty="0"/>
          </a:p>
        </p:txBody>
      </p:sp>
      <p:pic>
        <p:nvPicPr>
          <p:cNvPr id="5" name="Picture 4">
            <a:extLst>
              <a:ext uri="{FF2B5EF4-FFF2-40B4-BE49-F238E27FC236}">
                <a16:creationId xmlns:a16="http://schemas.microsoft.com/office/drawing/2014/main" id="{60BF3948-AEF3-41AE-AFDE-CC460A2EC3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7122" y="2040730"/>
            <a:ext cx="3143250" cy="4286250"/>
          </a:xfrm>
          <a:prstGeom prst="rect">
            <a:avLst/>
          </a:prstGeom>
        </p:spPr>
      </p:pic>
    </p:spTree>
    <p:extLst>
      <p:ext uri="{BB962C8B-B14F-4D97-AF65-F5344CB8AC3E}">
        <p14:creationId xmlns:p14="http://schemas.microsoft.com/office/powerpoint/2010/main" val="175120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BDD63-440E-43CE-A698-221204AEA698}"/>
              </a:ext>
            </a:extLst>
          </p:cNvPr>
          <p:cNvSpPr>
            <a:spLocks noGrp="1"/>
          </p:cNvSpPr>
          <p:nvPr>
            <p:ph type="title"/>
          </p:nvPr>
        </p:nvSpPr>
        <p:spPr/>
        <p:txBody>
          <a:bodyPr/>
          <a:lstStyle/>
          <a:p>
            <a:r>
              <a:rPr lang="en-US" dirty="0"/>
              <a:t>Eosinophils</a:t>
            </a:r>
          </a:p>
        </p:txBody>
      </p:sp>
      <p:sp>
        <p:nvSpPr>
          <p:cNvPr id="3" name="Content Placeholder 2">
            <a:extLst>
              <a:ext uri="{FF2B5EF4-FFF2-40B4-BE49-F238E27FC236}">
                <a16:creationId xmlns:a16="http://schemas.microsoft.com/office/drawing/2014/main" id="{B5792DC4-F73F-4B59-AADB-FD7BD4E74E84}"/>
              </a:ext>
            </a:extLst>
          </p:cNvPr>
          <p:cNvSpPr>
            <a:spLocks noGrp="1"/>
          </p:cNvSpPr>
          <p:nvPr>
            <p:ph idx="1"/>
          </p:nvPr>
        </p:nvSpPr>
        <p:spPr/>
        <p:txBody>
          <a:bodyPr>
            <a:normAutofit/>
          </a:bodyPr>
          <a:lstStyle/>
          <a:p>
            <a:r>
              <a:rPr lang="en-US" dirty="0"/>
              <a:t>Eosinophils in the dog have round granules and a light blue cytoplasm</a:t>
            </a:r>
          </a:p>
          <a:p>
            <a:endParaRPr lang="en-US" dirty="0"/>
          </a:p>
          <a:p>
            <a:endParaRPr lang="en-US" dirty="0"/>
          </a:p>
          <a:p>
            <a:endParaRPr lang="en-US" dirty="0"/>
          </a:p>
          <a:p>
            <a:r>
              <a:rPr lang="en-US" dirty="0"/>
              <a:t>. Eosinophils of the cat have small rod-shaped orange granules that fill the cytoplasm </a:t>
            </a:r>
          </a:p>
        </p:txBody>
      </p:sp>
      <p:pic>
        <p:nvPicPr>
          <p:cNvPr id="5" name="Picture 4">
            <a:extLst>
              <a:ext uri="{FF2B5EF4-FFF2-40B4-BE49-F238E27FC236}">
                <a16:creationId xmlns:a16="http://schemas.microsoft.com/office/drawing/2014/main" id="{88014868-B98A-45E3-81F0-FE53CF43EAB5}"/>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b="68221"/>
          <a:stretch/>
        </p:blipFill>
        <p:spPr>
          <a:xfrm>
            <a:off x="10122979" y="2190749"/>
            <a:ext cx="1571625" cy="1362113"/>
          </a:xfrm>
          <a:prstGeom prst="rect">
            <a:avLst/>
          </a:prstGeom>
        </p:spPr>
      </p:pic>
      <p:pic>
        <p:nvPicPr>
          <p:cNvPr id="7" name="Picture 6">
            <a:extLst>
              <a:ext uri="{FF2B5EF4-FFF2-40B4-BE49-F238E27FC236}">
                <a16:creationId xmlns:a16="http://schemas.microsoft.com/office/drawing/2014/main" id="{788B774F-7B7B-4181-912C-2FF2C9471E8B}"/>
              </a:ext>
            </a:extLst>
          </p:cNvPr>
          <p:cNvPicPr>
            <a:picLocks noChangeAspect="1"/>
          </p:cNvPicPr>
          <p:nvPr/>
        </p:nvPicPr>
        <p:blipFill rotWithShape="1">
          <a:blip r:embed="rId3">
            <a:extLst>
              <a:ext uri="{28A0092B-C50C-407E-A947-70E740481C1C}">
                <a14:useLocalDpi xmlns:a14="http://schemas.microsoft.com/office/drawing/2010/main" val="0"/>
              </a:ext>
            </a:extLst>
          </a:blip>
          <a:srcRect l="50000" b="68221"/>
          <a:stretch/>
        </p:blipFill>
        <p:spPr>
          <a:xfrm>
            <a:off x="10122979" y="4754347"/>
            <a:ext cx="1571626" cy="1362113"/>
          </a:xfrm>
          <a:prstGeom prst="rect">
            <a:avLst/>
          </a:prstGeom>
        </p:spPr>
      </p:pic>
    </p:spTree>
    <p:extLst>
      <p:ext uri="{BB962C8B-B14F-4D97-AF65-F5344CB8AC3E}">
        <p14:creationId xmlns:p14="http://schemas.microsoft.com/office/powerpoint/2010/main" val="113788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630</TotalTime>
  <Words>1068</Words>
  <Application>Microsoft Office PowerPoint</Application>
  <PresentationFormat>Widescreen</PresentationFormat>
  <Paragraphs>172</Paragraphs>
  <Slides>38</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Calibri</vt:lpstr>
      <vt:lpstr>Wingdings</vt:lpstr>
      <vt:lpstr>Educational subjects 16x9</vt:lpstr>
      <vt:lpstr>White Blood Cells Part 2, Eosinophils, Basophils, Monocytes &amp; Other Leukocytic Cells</vt:lpstr>
      <vt:lpstr>Key Terms</vt:lpstr>
      <vt:lpstr>Leukopoiesis</vt:lpstr>
      <vt:lpstr>Granulopoiesis</vt:lpstr>
      <vt:lpstr>Granulopoiesis</vt:lpstr>
      <vt:lpstr>Granulopoiesis</vt:lpstr>
      <vt:lpstr>Eosinophils</vt:lpstr>
      <vt:lpstr>Eosinophils</vt:lpstr>
      <vt:lpstr>Eosinophils</vt:lpstr>
      <vt:lpstr>Eosinophils</vt:lpstr>
      <vt:lpstr>PowerPoint Presentation</vt:lpstr>
      <vt:lpstr>Eosinophils</vt:lpstr>
      <vt:lpstr>Eosinophil Lifecycle</vt:lpstr>
      <vt:lpstr>Functions of the Eosinophil</vt:lpstr>
      <vt:lpstr>Function 1-Inflammatory Response of the Eosinophil</vt:lpstr>
      <vt:lpstr>Function 2-Immunity</vt:lpstr>
      <vt:lpstr>Function 3-Phagocytosis</vt:lpstr>
      <vt:lpstr>Eosinophilia  </vt:lpstr>
      <vt:lpstr>Basophils</vt:lpstr>
      <vt:lpstr>Basophil Characteristics</vt:lpstr>
      <vt:lpstr>Basophil Function</vt:lpstr>
      <vt:lpstr>Canine Basophil</vt:lpstr>
      <vt:lpstr>Feline Basophil</vt:lpstr>
      <vt:lpstr>Equine and Bovine Basophils</vt:lpstr>
      <vt:lpstr>Basophils</vt:lpstr>
      <vt:lpstr>Monocytes</vt:lpstr>
      <vt:lpstr>Monocyte Facts</vt:lpstr>
      <vt:lpstr>Monocyte Identification</vt:lpstr>
      <vt:lpstr>Monocyte Identification</vt:lpstr>
      <vt:lpstr>Monocyte Function</vt:lpstr>
      <vt:lpstr>Monocytes</vt:lpstr>
      <vt:lpstr>Other Leukocytes</vt:lpstr>
      <vt:lpstr>Histiocytes</vt:lpstr>
      <vt:lpstr>Histiocytes</vt:lpstr>
      <vt:lpstr>Mast Cells</vt:lpstr>
      <vt:lpstr>Mast Cells</vt:lpstr>
      <vt:lpstr>Mast Cells</vt:lpstr>
      <vt:lpstr>Your face when you realize, the slide show is over!!!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Blood Cells Part 2 Monocytes, Basophils &amp; Eosinophils</dc:title>
  <dc:creator>Medina Regalia</dc:creator>
  <cp:lastModifiedBy>Catherine Huff</cp:lastModifiedBy>
  <cp:revision>23</cp:revision>
  <dcterms:created xsi:type="dcterms:W3CDTF">2017-12-05T12:32:50Z</dcterms:created>
  <dcterms:modified xsi:type="dcterms:W3CDTF">2021-08-02T18:07:20Z</dcterms:modified>
</cp:coreProperties>
</file>