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59" r:id="rId3"/>
    <p:sldId id="260" r:id="rId4"/>
    <p:sldId id="263" r:id="rId5"/>
    <p:sldId id="268" r:id="rId6"/>
    <p:sldId id="266" r:id="rId7"/>
    <p:sldId id="324" r:id="rId8"/>
    <p:sldId id="269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2" r:id="rId19"/>
    <p:sldId id="283" r:id="rId20"/>
    <p:sldId id="285" r:id="rId21"/>
    <p:sldId id="286" r:id="rId22"/>
    <p:sldId id="294" r:id="rId23"/>
    <p:sldId id="295" r:id="rId24"/>
    <p:sldId id="296" r:id="rId25"/>
    <p:sldId id="298" r:id="rId26"/>
    <p:sldId id="300" r:id="rId27"/>
    <p:sldId id="301" r:id="rId28"/>
    <p:sldId id="325" r:id="rId29"/>
    <p:sldId id="302" r:id="rId30"/>
    <p:sldId id="303" r:id="rId31"/>
    <p:sldId id="304" r:id="rId32"/>
    <p:sldId id="279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271" autoAdjust="0"/>
  </p:normalViewPr>
  <p:slideViewPr>
    <p:cSldViewPr snapToGrid="0">
      <p:cViewPr varScale="1">
        <p:scale>
          <a:sx n="83" d="100"/>
          <a:sy n="83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8/23/2021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8/23/2021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7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Programmed to fight specific antigens</a:t>
            </a:r>
          </a:p>
          <a:p>
            <a:r>
              <a:rPr lang="en-US" dirty="0"/>
              <a:t>Cell mediated immunity (no antibody production involved</a:t>
            </a:r>
          </a:p>
          <a:p>
            <a:r>
              <a:rPr lang="en-US" dirty="0"/>
              <a:t>B-Cells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‘non-self’ invaders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Keratinized epithelial tissue of skin</a:t>
            </a:r>
          </a:p>
          <a:p>
            <a:r>
              <a:rPr lang="en-US" dirty="0"/>
              <a:t>Mucous membranes</a:t>
            </a:r>
          </a:p>
          <a:p>
            <a:r>
              <a:rPr lang="en-US" dirty="0"/>
              <a:t>Respiratory</a:t>
            </a:r>
          </a:p>
          <a:p>
            <a:r>
              <a:rPr lang="en-US" dirty="0"/>
              <a:t>Digestive </a:t>
            </a:r>
          </a:p>
          <a:p>
            <a:r>
              <a:rPr lang="en-US" dirty="0"/>
              <a:t>Urinary</a:t>
            </a:r>
          </a:p>
          <a:p>
            <a:r>
              <a:rPr lang="en-US" dirty="0"/>
              <a:t>Repro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Histamine</a:t>
            </a:r>
          </a:p>
          <a:p>
            <a:r>
              <a:rPr lang="en-US" dirty="0"/>
              <a:t>Heparin</a:t>
            </a:r>
          </a:p>
          <a:p>
            <a:r>
              <a:rPr lang="en-US" dirty="0"/>
              <a:t>Prostaglandins</a:t>
            </a:r>
          </a:p>
          <a:p>
            <a:r>
              <a:rPr lang="en-US" dirty="0"/>
              <a:t>Complement system</a:t>
            </a:r>
          </a:p>
          <a:p>
            <a:r>
              <a:rPr lang="en-US" dirty="0"/>
              <a:t>Leukotrienes</a:t>
            </a:r>
          </a:p>
          <a:p>
            <a:r>
              <a:rPr lang="en-US" dirty="0"/>
              <a:t>Cytokines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killer inhibitory receptor (KIR)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killer-activating receptor (KAR)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38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Antibodies</a:t>
            </a:r>
          </a:p>
          <a:p>
            <a:r>
              <a:rPr lang="en-US" dirty="0"/>
              <a:t>Memory cells</a:t>
            </a:r>
          </a:p>
          <a:p>
            <a:r>
              <a:rPr lang="en-US" dirty="0"/>
              <a:t>B cells</a:t>
            </a:r>
          </a:p>
          <a:p>
            <a:r>
              <a:rPr lang="en-US" dirty="0"/>
              <a:t>T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Immunoglobulin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34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Thymocytes</a:t>
            </a:r>
          </a:p>
          <a:p>
            <a:endParaRPr lang="en-US" dirty="0"/>
          </a:p>
          <a:p>
            <a:r>
              <a:rPr lang="en-US" dirty="0"/>
              <a:t>Helper t cell</a:t>
            </a:r>
          </a:p>
          <a:p>
            <a:r>
              <a:rPr lang="en-US" dirty="0"/>
              <a:t>Cytotoxic t cell</a:t>
            </a:r>
          </a:p>
          <a:p>
            <a:r>
              <a:rPr lang="en-US" dirty="0"/>
              <a:t>Regulatory t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3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Thymus</a:t>
            </a:r>
          </a:p>
          <a:p>
            <a:r>
              <a:rPr lang="en-US" dirty="0"/>
              <a:t>APC Cell – antigen presenting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Placenta</a:t>
            </a:r>
          </a:p>
          <a:p>
            <a:r>
              <a:rPr lang="en-US" dirty="0"/>
              <a:t>Colostrum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Skin</a:t>
            </a:r>
          </a:p>
          <a:p>
            <a:r>
              <a:rPr lang="en-US" dirty="0"/>
              <a:t>Lymph nodes</a:t>
            </a:r>
          </a:p>
          <a:p>
            <a:r>
              <a:rPr lang="en-US" dirty="0"/>
              <a:t>Red bone marrow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Recognize foreign material</a:t>
            </a:r>
          </a:p>
          <a:p>
            <a:r>
              <a:rPr lang="en-US" dirty="0"/>
              <a:t>Protect the body from anything that is not part of the body</a:t>
            </a:r>
          </a:p>
          <a:p>
            <a:r>
              <a:rPr lang="en-US" dirty="0"/>
              <a:t>Innate</a:t>
            </a:r>
          </a:p>
          <a:p>
            <a:r>
              <a:rPr lang="en-US" dirty="0"/>
              <a:t>Adaptive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Lymphatic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Lymph nodes</a:t>
            </a:r>
          </a:p>
          <a:p>
            <a:r>
              <a:rPr lang="en-US" dirty="0"/>
              <a:t>MALT</a:t>
            </a:r>
          </a:p>
          <a:p>
            <a:r>
              <a:rPr lang="en-US" dirty="0"/>
              <a:t>Thymus</a:t>
            </a:r>
          </a:p>
          <a:p>
            <a:r>
              <a:rPr lang="en-US" dirty="0"/>
              <a:t>Peyer’s Patches</a:t>
            </a:r>
          </a:p>
          <a:p>
            <a:r>
              <a:rPr lang="en-US" dirty="0"/>
              <a:t>Tonsils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Become enlarged; increased lymphocyte action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CALT: Conjunctiva-associated lymphoid tissue</a:t>
            </a:r>
          </a:p>
          <a:p>
            <a:r>
              <a:rPr lang="en-US" dirty="0"/>
              <a:t>NALT-Nasopharynx-associated lymphoid tissue</a:t>
            </a:r>
          </a:p>
          <a:p>
            <a:r>
              <a:rPr lang="en-US" dirty="0"/>
              <a:t>GALT- Gut-associated lymphoid tissue</a:t>
            </a:r>
          </a:p>
          <a:p>
            <a:r>
              <a:rPr lang="en-US" dirty="0"/>
              <a:t>Identify antigens</a:t>
            </a:r>
          </a:p>
          <a:p>
            <a:r>
              <a:rPr lang="en-US" dirty="0"/>
              <a:t>Mount immune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Bovine</a:t>
            </a:r>
          </a:p>
          <a:p>
            <a:r>
              <a:rPr lang="en-US" dirty="0"/>
              <a:t>Ovine</a:t>
            </a:r>
          </a:p>
          <a:p>
            <a:r>
              <a:rPr lang="en-US" dirty="0"/>
              <a:t>Porcine</a:t>
            </a:r>
          </a:p>
          <a:p>
            <a:r>
              <a:rPr lang="en-US" dirty="0"/>
              <a:t>Equine</a:t>
            </a:r>
          </a:p>
          <a:p>
            <a:r>
              <a:rPr lang="en-US" dirty="0"/>
              <a:t>Canine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3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mediastinum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3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Lymphocytes &amp; Immunity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7E93-87C9-41A2-93D6-F8EE86BF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Peyer’s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D4BE-A747-44D3-84BF-2DC7DE5C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520" y="2270760"/>
            <a:ext cx="7086600" cy="43129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Peyer’s patches are aggregations of lymphoid tissue in the small intestines of only the following species</a:t>
            </a:r>
          </a:p>
          <a:p>
            <a:pPr lvl="1"/>
            <a:r>
              <a:rPr lang="en-US" sz="2400" dirty="0" smtClean="0"/>
              <a:t>bovine</a:t>
            </a:r>
            <a:endParaRPr lang="en-US" sz="2400" dirty="0"/>
          </a:p>
          <a:p>
            <a:pPr lvl="1"/>
            <a:r>
              <a:rPr lang="en-US" sz="2400" dirty="0" smtClean="0"/>
              <a:t>ovine</a:t>
            </a:r>
            <a:endParaRPr lang="en-US" sz="2400" dirty="0"/>
          </a:p>
          <a:p>
            <a:pPr lvl="1"/>
            <a:r>
              <a:rPr lang="en-US" sz="2400" dirty="0" smtClean="0"/>
              <a:t>porcine</a:t>
            </a:r>
            <a:endParaRPr lang="en-US" sz="2400" dirty="0"/>
          </a:p>
          <a:p>
            <a:pPr lvl="1"/>
            <a:r>
              <a:rPr lang="en-US" sz="2400" dirty="0" smtClean="0"/>
              <a:t>equine</a:t>
            </a:r>
            <a:endParaRPr lang="en-US" sz="2400" dirty="0"/>
          </a:p>
          <a:p>
            <a:pPr lvl="1"/>
            <a:r>
              <a:rPr lang="en-US" sz="2400" dirty="0" smtClean="0"/>
              <a:t>canine</a:t>
            </a:r>
            <a:endParaRPr lang="en-US" sz="2400" dirty="0"/>
          </a:p>
          <a:p>
            <a:r>
              <a:rPr lang="en-US" sz="2400" dirty="0"/>
              <a:t>The majority of Peyer’s patches are found in the lining of the ileum</a:t>
            </a:r>
          </a:p>
          <a:p>
            <a:r>
              <a:rPr lang="en-US" sz="2400" dirty="0"/>
              <a:t>A smaller percentage can be located in the jejunum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B3CDC-4DE9-43F7-B935-F9C24EC8C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844165"/>
            <a:ext cx="4221480" cy="31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8AE8-3830-40BE-AF8E-D57948E4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C7CC1-2F9C-4FCB-AEF7-AB9F8693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12" y="2190749"/>
            <a:ext cx="3753852" cy="4562475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thymus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/>
              <a:t>is an organ in front of the heart in the rib cage in which T lymphocytes mature and multiply</a:t>
            </a:r>
          </a:p>
          <a:p>
            <a:r>
              <a:rPr lang="en-US" dirty="0"/>
              <a:t>Young animals</a:t>
            </a:r>
          </a:p>
          <a:p>
            <a:pPr lvl="1"/>
            <a:r>
              <a:rPr lang="en-US" dirty="0"/>
              <a:t>The lymphoid tissue is found in the </a:t>
            </a:r>
            <a:r>
              <a:rPr lang="en-US" dirty="0" smtClean="0"/>
              <a:t>mediastinum</a:t>
            </a:r>
            <a:endParaRPr lang="en-US" dirty="0"/>
          </a:p>
          <a:p>
            <a:pPr lvl="1"/>
            <a:r>
              <a:rPr lang="en-US" dirty="0"/>
              <a:t>Atrophies as the animal matures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713C2793-4182-4DE2-BD06-C900C8102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42" y="2190749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54DF-CD4C-4C17-B826-0467A980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9418C-8ECA-4D88-9644-57E830ED3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 lymphocytes will mature in the thymus and then migrate to other lymphoid tissues and the blood</a:t>
            </a:r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9D10662-2E2E-4F14-BC2A-DFECF6234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8"/>
          <a:stretch/>
        </p:blipFill>
        <p:spPr>
          <a:xfrm>
            <a:off x="2369251" y="3037190"/>
            <a:ext cx="7450450" cy="35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5324-D56C-4F62-B093-D152AE8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T-Lymphocytes (T-Cells)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7D80-B354-4D8C-90E5-8E3AF5A4C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196" y="2310001"/>
            <a:ext cx="5890661" cy="3986213"/>
          </a:xfrm>
        </p:spPr>
        <p:txBody>
          <a:bodyPr>
            <a:normAutofit/>
          </a:bodyPr>
          <a:lstStyle/>
          <a:p>
            <a:r>
              <a:rPr lang="en-US" dirty="0"/>
              <a:t>What do they do?</a:t>
            </a:r>
          </a:p>
          <a:p>
            <a:pPr lvl="1"/>
            <a:r>
              <a:rPr lang="en-US" dirty="0" smtClean="0"/>
              <a:t>Fight specific antigens</a:t>
            </a:r>
            <a:endParaRPr lang="en-US" dirty="0"/>
          </a:p>
          <a:p>
            <a:r>
              <a:rPr lang="en-US" dirty="0"/>
              <a:t>What are they responsible for? </a:t>
            </a:r>
            <a:r>
              <a:rPr lang="en-US" dirty="0" smtClean="0"/>
              <a:t>Cell mediated immunity (no antibody production involved)</a:t>
            </a:r>
            <a:endParaRPr lang="en-US" dirty="0"/>
          </a:p>
          <a:p>
            <a:r>
              <a:rPr lang="en-US" dirty="0"/>
              <a:t>They activate which other lymphocytes? </a:t>
            </a:r>
            <a:r>
              <a:rPr lang="en-US" dirty="0" smtClean="0"/>
              <a:t>B-cells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Most of the Lymphocytes found in the peripheral blood are T-cells.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D68C7-0048-40A1-8405-50A8B3FD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3" y="2310001"/>
            <a:ext cx="5003383" cy="374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A8EB9D-F579-4C9E-B6B3-CC90062B6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1" y="126834"/>
            <a:ext cx="4802659" cy="20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2165-A045-4E0A-AAAF-4CF125D1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Protection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086C9B-3D46-42A2-88E6-66803FC54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23" y="2174707"/>
            <a:ext cx="4559166" cy="3986213"/>
          </a:xfrm>
        </p:spPr>
        <p:txBody>
          <a:bodyPr/>
          <a:lstStyle/>
          <a:p>
            <a:r>
              <a:rPr lang="en-US" dirty="0"/>
              <a:t>Now let’s go inside…</a:t>
            </a:r>
          </a:p>
          <a:p>
            <a:pPr lvl="1"/>
            <a:r>
              <a:rPr lang="en-US" dirty="0"/>
              <a:t>Your </a:t>
            </a:r>
            <a:r>
              <a:rPr lang="en-US" b="1" u="sng" dirty="0">
                <a:solidFill>
                  <a:srgbClr val="FF0000"/>
                </a:solidFill>
              </a:rPr>
              <a:t>red bone marrow </a:t>
            </a:r>
            <a:r>
              <a:rPr lang="en-US" dirty="0"/>
              <a:t>is responsible for the production of all white blood cells.</a:t>
            </a:r>
          </a:p>
          <a:p>
            <a:pPr lvl="1"/>
            <a:r>
              <a:rPr lang="en-US" dirty="0"/>
              <a:t>So now let’s talk about the job of some of the major players in immunity.</a:t>
            </a:r>
          </a:p>
        </p:txBody>
      </p:sp>
      <p:pic>
        <p:nvPicPr>
          <p:cNvPr id="11" name="Picture 10" descr="A picture containing map&#10;&#10;Description generated with high confidence">
            <a:extLst>
              <a:ext uri="{FF2B5EF4-FFF2-40B4-BE49-F238E27FC236}">
                <a16:creationId xmlns:a16="http://schemas.microsoft.com/office/drawing/2014/main" id="{78C914A1-40EA-4F33-AB29-9E0CC2A1A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11" y="0"/>
            <a:ext cx="6897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6F6E-079D-465D-BACB-727C394C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Organization of the Immune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D2F6D-8CE7-47C1-8D88-14DA980E4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4057-F8ED-4687-B4B7-25BA8A9B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BF67-521E-42DA-A56C-5B2F1D0177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Innate immunity</a:t>
            </a:r>
          </a:p>
          <a:p>
            <a:r>
              <a:rPr lang="en-US" sz="2800" dirty="0"/>
              <a:t>Microbe introduced &gt;</a:t>
            </a:r>
          </a:p>
          <a:p>
            <a:r>
              <a:rPr lang="en-US" sz="2800" dirty="0"/>
              <a:t>Epithelial barriers &gt;</a:t>
            </a:r>
          </a:p>
          <a:p>
            <a:r>
              <a:rPr lang="en-US" sz="2800" dirty="0"/>
              <a:t>Phagocytes &gt;</a:t>
            </a:r>
          </a:p>
          <a:p>
            <a:r>
              <a:rPr lang="en-US" sz="2800" dirty="0"/>
              <a:t>Dendritic Cells &gt;</a:t>
            </a:r>
          </a:p>
          <a:p>
            <a:r>
              <a:rPr lang="en-US" sz="2800" dirty="0"/>
              <a:t>Complement &gt;</a:t>
            </a:r>
          </a:p>
          <a:p>
            <a:r>
              <a:rPr lang="en-US" sz="2800" dirty="0"/>
              <a:t>NK Cells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893E4-2EF6-448C-871E-307C1ED211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numCol="1">
            <a:no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Adaptive Immunity</a:t>
            </a:r>
          </a:p>
          <a:p>
            <a:r>
              <a:rPr lang="en-US" sz="2400" dirty="0"/>
              <a:t>B-cells                          </a:t>
            </a:r>
          </a:p>
          <a:p>
            <a:r>
              <a:rPr lang="en-US" sz="2400" dirty="0"/>
              <a:t>Activated B-cells</a:t>
            </a:r>
          </a:p>
          <a:p>
            <a:r>
              <a:rPr lang="en-US" sz="2400" dirty="0"/>
              <a:t>Antibodies created</a:t>
            </a:r>
          </a:p>
          <a:p>
            <a:endParaRPr lang="en-US" sz="2400" dirty="0"/>
          </a:p>
          <a:p>
            <a:r>
              <a:rPr lang="en-US" sz="2400" dirty="0"/>
              <a:t>T-Cells</a:t>
            </a:r>
          </a:p>
          <a:p>
            <a:r>
              <a:rPr lang="en-US" sz="2400" dirty="0"/>
              <a:t>Activated T-Cells</a:t>
            </a:r>
          </a:p>
          <a:p>
            <a:r>
              <a:rPr lang="en-US" sz="2400" dirty="0"/>
              <a:t>Effector T-Cells</a:t>
            </a:r>
          </a:p>
        </p:txBody>
      </p:sp>
    </p:spTree>
    <p:extLst>
      <p:ext uri="{BB962C8B-B14F-4D97-AF65-F5344CB8AC3E}">
        <p14:creationId xmlns:p14="http://schemas.microsoft.com/office/powerpoint/2010/main" val="32975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DC994-B0E6-4D7C-A987-77797447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Innate Immune System – Basic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8A92-D1BB-41BC-AFB7-BB3D2C08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691" y="2130403"/>
            <a:ext cx="5878015" cy="3986213"/>
          </a:xfrm>
        </p:spPr>
        <p:txBody>
          <a:bodyPr>
            <a:normAutofit/>
          </a:bodyPr>
          <a:lstStyle/>
          <a:p>
            <a:r>
              <a:rPr lang="en-US" sz="2800" dirty="0"/>
              <a:t>This is a very rapid and nonspecific defense system</a:t>
            </a:r>
          </a:p>
          <a:p>
            <a:r>
              <a:rPr lang="en-US" sz="2800" dirty="0"/>
              <a:t>It is present at birth</a:t>
            </a:r>
          </a:p>
          <a:p>
            <a:r>
              <a:rPr lang="en-US" sz="2800" dirty="0"/>
              <a:t>What does it destroy? </a:t>
            </a:r>
            <a:r>
              <a:rPr lang="en-US" sz="2800" dirty="0" smtClean="0"/>
              <a:t>Non self invaders</a:t>
            </a:r>
            <a:endParaRPr lang="en-US" sz="2800" dirty="0"/>
          </a:p>
          <a:p>
            <a:r>
              <a:rPr lang="en-US" sz="2800" dirty="0"/>
              <a:t>It uses physical, chemical, and cellular components to protect the body. </a:t>
            </a:r>
          </a:p>
        </p:txBody>
      </p:sp>
      <p:pic>
        <p:nvPicPr>
          <p:cNvPr id="5" name="Picture 4" descr="A close up of a cat lying on a bed&#10;&#10;Description generated with high confidence">
            <a:extLst>
              <a:ext uri="{FF2B5EF4-FFF2-40B4-BE49-F238E27FC236}">
                <a16:creationId xmlns:a16="http://schemas.microsoft.com/office/drawing/2014/main" id="{59925269-58FE-4BB9-8B50-9D17556C2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1" y="1855363"/>
            <a:ext cx="5878015" cy="4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4B9B-A6E0-44F7-9AB6-E76488B4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Innate Immunity - </a:t>
            </a:r>
            <a:r>
              <a:rPr lang="en-US" dirty="0">
                <a:solidFill>
                  <a:srgbClr val="FF0000"/>
                </a:solidFill>
              </a:rPr>
              <a:t>External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C66B-8F93-429B-8633-5044BAF00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This is your first line of defense</a:t>
            </a:r>
          </a:p>
          <a:p>
            <a:r>
              <a:rPr lang="en-US" sz="2800" dirty="0"/>
              <a:t>What are the anatomical barriers of your body?</a:t>
            </a:r>
          </a:p>
          <a:p>
            <a:pPr lvl="1"/>
            <a:r>
              <a:rPr lang="en-US" sz="2800" dirty="0" smtClean="0"/>
              <a:t>epithelial</a:t>
            </a:r>
            <a:endParaRPr lang="en-US" sz="2800" dirty="0"/>
          </a:p>
          <a:p>
            <a:pPr lvl="1"/>
            <a:r>
              <a:rPr lang="en-US" sz="2800" dirty="0" smtClean="0"/>
              <a:t>MM</a:t>
            </a:r>
            <a:endParaRPr lang="en-US" sz="2800" dirty="0"/>
          </a:p>
          <a:p>
            <a:pPr lvl="2"/>
            <a:r>
              <a:rPr lang="en-US" sz="2400" dirty="0" smtClean="0"/>
              <a:t>respiratory</a:t>
            </a:r>
            <a:endParaRPr lang="en-US" sz="2400" dirty="0"/>
          </a:p>
          <a:p>
            <a:pPr lvl="2"/>
            <a:r>
              <a:rPr lang="en-US" sz="2400" dirty="0" smtClean="0"/>
              <a:t>digestive</a:t>
            </a:r>
            <a:endParaRPr lang="en-US" sz="2400" dirty="0"/>
          </a:p>
          <a:p>
            <a:pPr lvl="2"/>
            <a:r>
              <a:rPr lang="en-US" sz="2400" dirty="0" smtClean="0"/>
              <a:t>urinary</a:t>
            </a:r>
            <a:endParaRPr lang="en-US" sz="2400" dirty="0"/>
          </a:p>
          <a:p>
            <a:pPr lvl="2"/>
            <a:r>
              <a:rPr lang="en-US" sz="2400" dirty="0" smtClean="0"/>
              <a:t>repro</a:t>
            </a:r>
            <a:endParaRPr lang="en-US" sz="2400" dirty="0"/>
          </a:p>
          <a:p>
            <a:pPr lvl="1"/>
            <a:r>
              <a:rPr lang="en-US" sz="2800" dirty="0"/>
              <a:t>Tears, Saliva, and nasal discharge productions</a:t>
            </a:r>
          </a:p>
          <a:p>
            <a:pPr lvl="1"/>
            <a:r>
              <a:rPr lang="en-US" sz="2800" dirty="0"/>
              <a:t>Acidic environment of the stomach</a:t>
            </a:r>
          </a:p>
        </p:txBody>
      </p:sp>
    </p:spTree>
    <p:extLst>
      <p:ext uri="{BB962C8B-B14F-4D97-AF65-F5344CB8AC3E}">
        <p14:creationId xmlns:p14="http://schemas.microsoft.com/office/powerpoint/2010/main" val="14134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4D99-5F1A-4072-9E77-0BC9CE0B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Innate Defense - </a:t>
            </a:r>
            <a:r>
              <a:rPr lang="en-US" dirty="0">
                <a:solidFill>
                  <a:srgbClr val="FF0000"/>
                </a:solidFill>
              </a:rPr>
              <a:t>Internal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F0F5-F935-4482-B9D3-0D8D6D659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Second line of defense</a:t>
            </a:r>
          </a:p>
          <a:p>
            <a:r>
              <a:rPr lang="en-US" sz="3600" dirty="0"/>
              <a:t>If a pathogen can make it past the physical barriers, the body will control the spread of any infection through </a:t>
            </a:r>
            <a:r>
              <a:rPr lang="en-US" sz="3600" b="1" u="sng" dirty="0">
                <a:solidFill>
                  <a:srgbClr val="FF0000"/>
                </a:solidFill>
              </a:rPr>
              <a:t>acute inflammation</a:t>
            </a:r>
          </a:p>
          <a:p>
            <a:r>
              <a:rPr lang="en-US" sz="3600" dirty="0"/>
              <a:t>What is going on during this phase?</a:t>
            </a:r>
          </a:p>
          <a:p>
            <a:pPr lvl="1"/>
            <a:r>
              <a:rPr lang="en-US" sz="3200" dirty="0"/>
              <a:t>Fever (as a symptom of the body fighting infection)</a:t>
            </a:r>
          </a:p>
          <a:p>
            <a:pPr lvl="1"/>
            <a:r>
              <a:rPr lang="en-US" sz="3200" dirty="0"/>
              <a:t>Phagocytosis (of invader to the body)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F97D-458A-41DD-95CE-3637BE6B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Your Body Organize the Immune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6822-8253-48E4-9516-DC2337C0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major lines of defense.</a:t>
            </a:r>
          </a:p>
          <a:p>
            <a:pPr lvl="1"/>
            <a:r>
              <a:rPr lang="en-US" dirty="0"/>
              <a:t>1.  </a:t>
            </a:r>
            <a:r>
              <a:rPr lang="en-US" dirty="0" smtClean="0"/>
              <a:t>skin</a:t>
            </a:r>
            <a:endParaRPr lang="en-US" dirty="0"/>
          </a:p>
          <a:p>
            <a:pPr lvl="1"/>
            <a:r>
              <a:rPr lang="en-US" dirty="0"/>
              <a:t>2. Spleen &amp; Lymphatic System</a:t>
            </a:r>
          </a:p>
          <a:p>
            <a:pPr lvl="2"/>
            <a:r>
              <a:rPr lang="en-US" dirty="0" smtClean="0"/>
              <a:t>Lymph nodes</a:t>
            </a:r>
            <a:endParaRPr lang="en-US" dirty="0"/>
          </a:p>
          <a:p>
            <a:pPr lvl="2"/>
            <a:r>
              <a:rPr lang="en-US" dirty="0" smtClean="0"/>
              <a:t>MALT  (mucosa associated lymphoid tissue)</a:t>
            </a:r>
            <a:endParaRPr lang="en-US" dirty="0"/>
          </a:p>
          <a:p>
            <a:pPr lvl="2"/>
            <a:r>
              <a:rPr lang="en-US" dirty="0"/>
              <a:t>Tonsils</a:t>
            </a:r>
          </a:p>
          <a:p>
            <a:pPr lvl="2"/>
            <a:r>
              <a:rPr lang="en-US" dirty="0"/>
              <a:t>Peyer’s Patches</a:t>
            </a:r>
          </a:p>
          <a:p>
            <a:pPr lvl="2"/>
            <a:r>
              <a:rPr lang="en-US" dirty="0"/>
              <a:t>Appendix</a:t>
            </a:r>
          </a:p>
          <a:p>
            <a:pPr lvl="2"/>
            <a:r>
              <a:rPr lang="en-US" dirty="0"/>
              <a:t>Thymus</a:t>
            </a:r>
          </a:p>
          <a:p>
            <a:pPr lvl="1"/>
            <a:r>
              <a:rPr lang="en-US" dirty="0"/>
              <a:t>3. </a:t>
            </a:r>
            <a:r>
              <a:rPr lang="en-US" dirty="0" smtClean="0"/>
              <a:t>red bone marrow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96E9-BC12-40F0-A957-FD9EFE77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Chemical</a:t>
            </a:r>
            <a:r>
              <a:rPr lang="en-US" dirty="0"/>
              <a:t> Players of Inflammation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3B5C-7C79-4AD7-972B-E8FC91C1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3865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Histamine:  </a:t>
            </a:r>
            <a:r>
              <a:rPr lang="en-US" dirty="0"/>
              <a:t>Causes vasodilation</a:t>
            </a:r>
          </a:p>
          <a:p>
            <a:r>
              <a:rPr lang="en-US" dirty="0" smtClean="0"/>
              <a:t>Heparin: </a:t>
            </a:r>
            <a:r>
              <a:rPr lang="en-US" dirty="0"/>
              <a:t>Increases blood flow</a:t>
            </a:r>
          </a:p>
          <a:p>
            <a:r>
              <a:rPr lang="en-US" dirty="0" smtClean="0"/>
              <a:t>Prostaglandins: </a:t>
            </a:r>
            <a:r>
              <a:rPr lang="en-US" dirty="0"/>
              <a:t>Hormone like substances that exert effects on the body tissues (example: GI Inflammation)</a:t>
            </a:r>
          </a:p>
          <a:p>
            <a:r>
              <a:rPr lang="en-US" dirty="0" smtClean="0"/>
              <a:t>Complement system:  </a:t>
            </a:r>
            <a:r>
              <a:rPr lang="en-US" dirty="0"/>
              <a:t>Group of plasma proteins that trigger inflammation.  They alter microbial cell membranes by opsonization (coat antigens to make them more visible to phagocytes)</a:t>
            </a:r>
          </a:p>
          <a:p>
            <a:r>
              <a:rPr lang="en-US" dirty="0" smtClean="0"/>
              <a:t>Leukotrienes:  </a:t>
            </a:r>
            <a:r>
              <a:rPr lang="en-US" dirty="0"/>
              <a:t>Sustain inflammation</a:t>
            </a:r>
          </a:p>
          <a:p>
            <a:r>
              <a:rPr lang="en-US" dirty="0" smtClean="0"/>
              <a:t>Cytokines:  </a:t>
            </a:r>
            <a:r>
              <a:rPr lang="en-US" dirty="0"/>
              <a:t>Signal molecules responsible for cell movement</a:t>
            </a:r>
          </a:p>
          <a:p>
            <a:pPr lvl="1"/>
            <a:r>
              <a:rPr lang="en-US" b="1" u="sng" dirty="0"/>
              <a:t>Chemokines:  </a:t>
            </a:r>
            <a:r>
              <a:rPr lang="en-US" dirty="0"/>
              <a:t>Stimulate molecules responsible for cell movement</a:t>
            </a:r>
          </a:p>
          <a:p>
            <a:pPr lvl="1"/>
            <a:r>
              <a:rPr lang="en-US" b="1" u="sng" dirty="0"/>
              <a:t>Interleukins (IL):  </a:t>
            </a:r>
            <a:r>
              <a:rPr lang="en-US" dirty="0"/>
              <a:t>Control leukocyte growth, differentiation and activation</a:t>
            </a:r>
          </a:p>
          <a:p>
            <a:pPr lvl="1"/>
            <a:r>
              <a:rPr lang="en-US" b="1" u="sng" dirty="0"/>
              <a:t>Interferons: </a:t>
            </a:r>
            <a:r>
              <a:rPr lang="en-US" dirty="0"/>
              <a:t>Proteins produced by a cell to prevent further development or spread of a virus.  </a:t>
            </a:r>
          </a:p>
        </p:txBody>
      </p:sp>
    </p:spTree>
    <p:extLst>
      <p:ext uri="{BB962C8B-B14F-4D97-AF65-F5344CB8AC3E}">
        <p14:creationId xmlns:p14="http://schemas.microsoft.com/office/powerpoint/2010/main" val="21365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57EA-902E-4B79-95A5-D689C009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Cellular </a:t>
            </a:r>
            <a:r>
              <a:rPr lang="en-US" dirty="0"/>
              <a:t>Players of Inflammation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B016-C721-473B-9C4D-7A3E2E77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7" y="1966160"/>
            <a:ext cx="5441482" cy="48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addition to the white blood cells previously discussed, the following are key players in both innate and adaptive immunity</a:t>
            </a:r>
          </a:p>
          <a:p>
            <a:pPr lvl="1"/>
            <a:r>
              <a:rPr lang="en-US" b="1" u="sng" dirty="0"/>
              <a:t>Dendritic cells:  </a:t>
            </a:r>
            <a:r>
              <a:rPr lang="en-US" dirty="0"/>
              <a:t>Messengers between innate and adaptive immune systems.  Process antigens and present it to the T-Cells</a:t>
            </a:r>
          </a:p>
          <a:p>
            <a:pPr lvl="1"/>
            <a:r>
              <a:rPr lang="en-US" b="1" u="sng" dirty="0"/>
              <a:t>Mast cells:  </a:t>
            </a:r>
            <a:r>
              <a:rPr lang="en-US" dirty="0"/>
              <a:t>A cell found in connective tissue that contains heparin and histamine.  Resembles basophils, but do NOT circulate in the blood</a:t>
            </a:r>
          </a:p>
          <a:p>
            <a:pPr lvl="1"/>
            <a:r>
              <a:rPr lang="en-US" b="1" u="sng" dirty="0"/>
              <a:t>Natural Killer Cells (NK):  </a:t>
            </a:r>
            <a:r>
              <a:rPr lang="en-US" dirty="0"/>
              <a:t>Lymphocyte that binds and induces </a:t>
            </a:r>
            <a:r>
              <a:rPr lang="en-US" b="1" u="sng" dirty="0">
                <a:solidFill>
                  <a:srgbClr val="FF0000"/>
                </a:solidFill>
              </a:rPr>
              <a:t>apoptosis</a:t>
            </a:r>
            <a:r>
              <a:rPr lang="en-US" dirty="0"/>
              <a:t> (programmed cell death)</a:t>
            </a:r>
          </a:p>
        </p:txBody>
      </p:sp>
      <p:pic>
        <p:nvPicPr>
          <p:cNvPr id="5" name="Picture 4" descr="A picture containing animal, arthropod&#10;&#10;Description generated with high confidence">
            <a:extLst>
              <a:ext uri="{FF2B5EF4-FFF2-40B4-BE49-F238E27FC236}">
                <a16:creationId xmlns:a16="http://schemas.microsoft.com/office/drawing/2014/main" id="{949D9F46-AC18-4E82-988C-7C89AADE2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6160"/>
            <a:ext cx="2559724" cy="2545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70923-E3F2-4009-AB49-D679F7688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05" y="2072940"/>
            <a:ext cx="2857500" cy="2438400"/>
          </a:xfrm>
          <a:prstGeom prst="rect">
            <a:avLst/>
          </a:prstGeom>
        </p:spPr>
      </p:pic>
      <p:pic>
        <p:nvPicPr>
          <p:cNvPr id="9" name="Picture 8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6BCE4211-1F0E-4016-BFE0-6D9AD00C6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12" y="4513449"/>
            <a:ext cx="3188424" cy="21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509C-4F77-46E5-BFB6-2F4BA4CC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Complement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E210A-F50D-4FB4-B355-EA6BF7CB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97" y="2335009"/>
            <a:ext cx="4334577" cy="398621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When one complement protein is activated, it activates the next complement protein in the series</a:t>
            </a:r>
          </a:p>
          <a:p>
            <a:r>
              <a:rPr lang="en-US" sz="3200" dirty="0"/>
              <a:t>Final result is antigen cell lysis, or body cell </a:t>
            </a:r>
            <a:r>
              <a:rPr lang="en-US" sz="3200" b="1" u="sng" dirty="0">
                <a:solidFill>
                  <a:srgbClr val="FF0000"/>
                </a:solidFill>
              </a:rPr>
              <a:t>apoptosis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7803A-C184-4411-9A17-1C8AF8E3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71" y="2496301"/>
            <a:ext cx="5734050" cy="40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2E75C-F8FA-4136-BC1C-FA94A7BF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614DD-9BC1-41B5-9277-3F242514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87" y="2356434"/>
            <a:ext cx="5548089" cy="3986213"/>
          </a:xfrm>
        </p:spPr>
        <p:txBody>
          <a:bodyPr>
            <a:normAutofit fontScale="92500"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Cytokines are the communication portion of the innate immune system</a:t>
            </a:r>
          </a:p>
          <a:p>
            <a:r>
              <a:rPr lang="en-US" sz="2800" dirty="0"/>
              <a:t>They attract immune cells to a specific site</a:t>
            </a:r>
          </a:p>
          <a:p>
            <a:r>
              <a:rPr lang="en-US" sz="2800" dirty="0"/>
              <a:t>Three specific sites: </a:t>
            </a:r>
          </a:p>
          <a:p>
            <a:pPr lvl="1"/>
            <a:r>
              <a:rPr lang="en-US" sz="2800" dirty="0"/>
              <a:t>Autocrine</a:t>
            </a:r>
          </a:p>
          <a:p>
            <a:pPr lvl="1"/>
            <a:r>
              <a:rPr lang="en-US" sz="2800" dirty="0"/>
              <a:t>Paracrine</a:t>
            </a:r>
          </a:p>
          <a:p>
            <a:pPr lvl="1"/>
            <a:r>
              <a:rPr lang="en-US" sz="2800" dirty="0"/>
              <a:t>Endocrine</a:t>
            </a:r>
          </a:p>
        </p:txBody>
      </p:sp>
      <p:pic>
        <p:nvPicPr>
          <p:cNvPr id="5" name="Picture 4" descr="A picture containing businesscard&#10;&#10;Description generated with very high confidence">
            <a:extLst>
              <a:ext uri="{FF2B5EF4-FFF2-40B4-BE49-F238E27FC236}">
                <a16:creationId xmlns:a16="http://schemas.microsoft.com/office/drawing/2014/main" id="{4F3A3E66-BAA3-456B-AF36-21AC5A825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77" y="2356434"/>
            <a:ext cx="5548088" cy="3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DC43-4281-4D32-9BAC-6016CA4C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Cytokines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A7E5-3C4D-4AB6-BE0F-533701D4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32234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Functions</a:t>
            </a:r>
          </a:p>
          <a:p>
            <a:pPr lvl="1"/>
            <a:r>
              <a:rPr lang="en-US" sz="3200" dirty="0"/>
              <a:t>Attract immune cells to a specific site</a:t>
            </a:r>
          </a:p>
          <a:p>
            <a:pPr lvl="1"/>
            <a:r>
              <a:rPr lang="en-US" sz="3200" dirty="0"/>
              <a:t>Act as inhibitor molecules</a:t>
            </a:r>
          </a:p>
          <a:p>
            <a:pPr lvl="1"/>
            <a:r>
              <a:rPr lang="en-US" sz="3200" dirty="0"/>
              <a:t>Enhance the immune processes</a:t>
            </a:r>
          </a:p>
          <a:p>
            <a:pPr lvl="1"/>
            <a:r>
              <a:rPr lang="en-US" sz="3200" dirty="0"/>
              <a:t>Play a major role in hematopoiesis</a:t>
            </a:r>
          </a:p>
          <a:p>
            <a:pPr lvl="1"/>
            <a:r>
              <a:rPr lang="en-US" sz="3200" b="1" u="sng" dirty="0">
                <a:solidFill>
                  <a:srgbClr val="FF0000"/>
                </a:solidFill>
              </a:rPr>
              <a:t>Three types: </a:t>
            </a:r>
          </a:p>
          <a:p>
            <a:pPr lvl="3"/>
            <a:r>
              <a:rPr lang="en-US" sz="2400" dirty="0"/>
              <a:t>Interleukins</a:t>
            </a:r>
          </a:p>
          <a:p>
            <a:pPr lvl="3"/>
            <a:r>
              <a:rPr lang="en-US" sz="2400" dirty="0"/>
              <a:t>Interferons - produced in response to viral infections</a:t>
            </a:r>
          </a:p>
          <a:p>
            <a:pPr lvl="3"/>
            <a:r>
              <a:rPr lang="en-US" sz="2400" dirty="0"/>
              <a:t>Chemokines – stimulate movement of leukocytes from blood to the injury/inflammatory site </a:t>
            </a:r>
          </a:p>
        </p:txBody>
      </p:sp>
    </p:spTree>
    <p:extLst>
      <p:ext uri="{BB962C8B-B14F-4D97-AF65-F5344CB8AC3E}">
        <p14:creationId xmlns:p14="http://schemas.microsoft.com/office/powerpoint/2010/main" val="39230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A6CC-CA49-4BA4-9067-E374EE84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Killer (NK)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9BB82-1260-47F3-ABC1-1752C127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73" y="2190749"/>
            <a:ext cx="6240379" cy="4450683"/>
          </a:xfrm>
        </p:spPr>
        <p:txBody>
          <a:bodyPr>
            <a:normAutofit/>
          </a:bodyPr>
          <a:lstStyle/>
          <a:p>
            <a:r>
              <a:rPr lang="en-US" sz="3200" dirty="0"/>
              <a:t>These can be found in the blood and lymph</a:t>
            </a:r>
          </a:p>
          <a:p>
            <a:r>
              <a:rPr lang="en-US" sz="3200" b="1" u="sng" dirty="0">
                <a:solidFill>
                  <a:srgbClr val="FF0000"/>
                </a:solidFill>
              </a:rPr>
              <a:t>They are part of BOTH the innate and adaptive immune systems</a:t>
            </a:r>
          </a:p>
          <a:p>
            <a:r>
              <a:rPr lang="en-US" sz="3200" dirty="0"/>
              <a:t>They do not ingest a target cell</a:t>
            </a:r>
          </a:p>
          <a:p>
            <a:r>
              <a:rPr lang="en-US" sz="3200" dirty="0"/>
              <a:t>They bind to induce cellular changes leading to </a:t>
            </a:r>
            <a:r>
              <a:rPr lang="en-US" sz="3200" b="1" u="sng" dirty="0">
                <a:solidFill>
                  <a:srgbClr val="FF0000"/>
                </a:solidFill>
              </a:rPr>
              <a:t>apoptosis</a:t>
            </a:r>
          </a:p>
        </p:txBody>
      </p:sp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CA8074F0-E1F9-4B63-B07E-C7554E02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6" y="1789615"/>
            <a:ext cx="4793286" cy="50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B37A-0E6A-41FF-A35C-8BF109A5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Killer (NK)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18F5-5B16-4707-9846-4D1D7E00B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370472"/>
          </a:xfrm>
        </p:spPr>
        <p:txBody>
          <a:bodyPr>
            <a:normAutofit/>
          </a:bodyPr>
          <a:lstStyle/>
          <a:p>
            <a:r>
              <a:rPr lang="en-US" sz="2800" dirty="0"/>
              <a:t>They have two types of receptors on their cell membranes</a:t>
            </a:r>
          </a:p>
          <a:p>
            <a:pPr lvl="1"/>
            <a:r>
              <a:rPr lang="en-US" sz="2800" dirty="0" smtClean="0"/>
              <a:t>KIR- killer inhibitory receptor</a:t>
            </a:r>
            <a:endParaRPr lang="en-US" sz="2800" dirty="0"/>
          </a:p>
          <a:p>
            <a:pPr lvl="2"/>
            <a:r>
              <a:rPr lang="en-US" sz="2400" dirty="0"/>
              <a:t>binds to MHC-1 molecules on normal autogenous nucleated cells</a:t>
            </a:r>
          </a:p>
          <a:p>
            <a:pPr lvl="2"/>
            <a:r>
              <a:rPr lang="en-US" sz="2400" dirty="0"/>
              <a:t>NK cell is inhibited from killing healthy cells</a:t>
            </a:r>
          </a:p>
          <a:p>
            <a:pPr lvl="1"/>
            <a:r>
              <a:rPr lang="en-US" sz="2800" dirty="0" smtClean="0"/>
              <a:t>KAR – killer activating receptor</a:t>
            </a:r>
            <a:endParaRPr lang="en-US" sz="2800" dirty="0"/>
          </a:p>
          <a:p>
            <a:pPr lvl="2"/>
            <a:r>
              <a:rPr lang="en-US" sz="2400" dirty="0"/>
              <a:t>virus-infected and tumor cells have altered </a:t>
            </a:r>
            <a:r>
              <a:rPr lang="en-US" sz="2400" b="1" u="sng" dirty="0">
                <a:solidFill>
                  <a:srgbClr val="FF0000"/>
                </a:solidFill>
              </a:rPr>
              <a:t>MHC-1 </a:t>
            </a:r>
            <a:r>
              <a:rPr lang="en-US" sz="2400" dirty="0"/>
              <a:t>molecules</a:t>
            </a:r>
          </a:p>
          <a:p>
            <a:pPr lvl="2"/>
            <a:r>
              <a:rPr lang="en-US" sz="2400" dirty="0"/>
              <a:t>KIR receptor cannot bind</a:t>
            </a:r>
          </a:p>
          <a:p>
            <a:pPr lvl="2"/>
            <a:r>
              <a:rPr lang="en-US" sz="2400" dirty="0"/>
              <a:t>NK cell releases perforins and proteolytic enzymes</a:t>
            </a:r>
          </a:p>
          <a:p>
            <a:pPr lvl="2"/>
            <a:r>
              <a:rPr lang="en-US" sz="2400" dirty="0"/>
              <a:t>apoptosis caused in virus-infected/tumor cells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D2C7-4B8B-4127-9E89-BDDDFB5F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71" y="521666"/>
            <a:ext cx="9628632" cy="1362113"/>
          </a:xfrm>
        </p:spPr>
        <p:txBody>
          <a:bodyPr/>
          <a:lstStyle/>
          <a:p>
            <a:r>
              <a:rPr lang="en-US" dirty="0"/>
              <a:t>Natural Killer (NK)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4345-C03F-40B0-A658-ED717438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33" y="2350121"/>
            <a:ext cx="2842661" cy="3986213"/>
          </a:xfrm>
        </p:spPr>
        <p:txBody>
          <a:bodyPr>
            <a:normAutofit/>
          </a:bodyPr>
          <a:lstStyle/>
          <a:p>
            <a:r>
              <a:rPr lang="en-US" sz="2800" dirty="0"/>
              <a:t>Healthy host cells express self </a:t>
            </a:r>
            <a:r>
              <a:rPr lang="en-US" sz="2800" b="1" u="sng" dirty="0">
                <a:solidFill>
                  <a:srgbClr val="FF0000"/>
                </a:solidFill>
              </a:rPr>
              <a:t>MHC-1</a:t>
            </a:r>
          </a:p>
          <a:p>
            <a:r>
              <a:rPr lang="en-US" sz="2800" dirty="0"/>
              <a:t>This ensures that the NK cells do NOT attack normal host cells</a:t>
            </a:r>
          </a:p>
        </p:txBody>
      </p:sp>
      <p:pic>
        <p:nvPicPr>
          <p:cNvPr id="5" name="Picture 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43AE0F35-1538-4BA0-A3D2-36E46DF7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9" y="466343"/>
            <a:ext cx="8296977" cy="63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F722-A59C-415E-B86B-4574D16F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T Cell Flashcards</a:t>
            </a:r>
          </a:p>
        </p:txBody>
      </p:sp>
      <p:pic>
        <p:nvPicPr>
          <p:cNvPr id="5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75173357-9FD0-4F60-8115-FFDBA51AF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74" y="2122761"/>
            <a:ext cx="5385658" cy="4039244"/>
          </a:xfrm>
        </p:spPr>
      </p:pic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CD981EF6-95F1-41D2-8F6A-DDB4B245C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8" y="2122761"/>
            <a:ext cx="5385658" cy="403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0F8C-4904-4CE1-831C-44357A95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B9681-84E8-4BD9-A4AC-42E16FD2A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438400"/>
            <a:ext cx="3816765" cy="34177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These are proteins produced in response to presence of viruses, bacteria, cancer, and other foreign invaders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DD7B4-4ABC-4B75-BBCB-3F718A536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5" y="466343"/>
            <a:ext cx="7507705" cy="62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D7A5-88C0-4250-BAC8-9EBC011D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job of the immune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6F7D-2B40-49DD-8EF4-E3895629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6" y="2190749"/>
            <a:ext cx="6657474" cy="4450683"/>
          </a:xfrm>
        </p:spPr>
        <p:txBody>
          <a:bodyPr>
            <a:normAutofit/>
          </a:bodyPr>
          <a:lstStyle/>
          <a:p>
            <a:r>
              <a:rPr lang="en-US" dirty="0"/>
              <a:t>It’s the security system of the body so it has two major roles</a:t>
            </a:r>
          </a:p>
          <a:p>
            <a:pPr lvl="1"/>
            <a:r>
              <a:rPr lang="en-US" dirty="0"/>
              <a:t>1. </a:t>
            </a:r>
            <a:r>
              <a:rPr lang="en-US" dirty="0" smtClean="0"/>
              <a:t>recognize foreign material</a:t>
            </a:r>
            <a:endParaRPr lang="en-US" dirty="0"/>
          </a:p>
          <a:p>
            <a:pPr lvl="1"/>
            <a:r>
              <a:rPr lang="en-US" dirty="0"/>
              <a:t>2.  </a:t>
            </a:r>
            <a:r>
              <a:rPr lang="en-US" dirty="0" smtClean="0"/>
              <a:t>protect from anything not part of the body</a:t>
            </a:r>
            <a:endParaRPr lang="en-US" dirty="0"/>
          </a:p>
          <a:p>
            <a:r>
              <a:rPr lang="en-US" dirty="0"/>
              <a:t>There are two major systems involved in this security</a:t>
            </a:r>
          </a:p>
          <a:p>
            <a:pPr lvl="1"/>
            <a:r>
              <a:rPr lang="en-US" dirty="0" smtClean="0"/>
              <a:t>Innate </a:t>
            </a:r>
            <a:r>
              <a:rPr lang="en-US" dirty="0"/>
              <a:t>- Which has your </a:t>
            </a:r>
            <a:r>
              <a:rPr lang="en-US" b="1" u="sng" dirty="0">
                <a:solidFill>
                  <a:srgbClr val="FF0000"/>
                </a:solidFill>
              </a:rPr>
              <a:t>first line </a:t>
            </a:r>
            <a:r>
              <a:rPr lang="en-US" dirty="0"/>
              <a:t>of defense by using external barriers as well as the </a:t>
            </a:r>
            <a:r>
              <a:rPr lang="en-US" b="1" u="sng" dirty="0">
                <a:solidFill>
                  <a:srgbClr val="FF0000"/>
                </a:solidFill>
              </a:rPr>
              <a:t>second line </a:t>
            </a:r>
            <a:r>
              <a:rPr lang="en-US" dirty="0"/>
              <a:t>of defense that uses cellular and chemical components</a:t>
            </a:r>
          </a:p>
          <a:p>
            <a:pPr lvl="1"/>
            <a:r>
              <a:rPr lang="en-US" dirty="0" smtClean="0"/>
              <a:t>Adaptive - </a:t>
            </a:r>
            <a:r>
              <a:rPr lang="en-US" dirty="0"/>
              <a:t>Which is your </a:t>
            </a:r>
            <a:r>
              <a:rPr lang="en-US" b="1" u="sng" dirty="0">
                <a:solidFill>
                  <a:srgbClr val="FF0000"/>
                </a:solidFill>
              </a:rPr>
              <a:t>third line </a:t>
            </a:r>
            <a:r>
              <a:rPr lang="en-US" dirty="0"/>
              <a:t>of defense and targets specific pathogens.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D7C75-501D-4374-9D97-801786604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30" y="2055019"/>
            <a:ext cx="2747962" cy="2747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4C2C2-C5DA-430B-90F6-489E603E9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69894"/>
            <a:ext cx="2407067" cy="2407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0012E-82C6-44FD-A790-BCC402B29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11" y="3720302"/>
            <a:ext cx="2407067" cy="24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6E95-AA4C-464B-828C-9840082D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7845-C919-4224-A0CD-FC848AC9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Interferons are produced by animal’s immune system cells in response to presence of viruses, bacteria, cancer, and other foreign objects</a:t>
            </a:r>
          </a:p>
          <a:p>
            <a:r>
              <a:rPr lang="en-US" sz="3000" dirty="0"/>
              <a:t>They bind to membrane-bound receptors on surrounding non-infected cells</a:t>
            </a:r>
          </a:p>
          <a:p>
            <a:r>
              <a:rPr lang="en-US" sz="3000" dirty="0"/>
              <a:t>They send a relay signal to the inner portion of non-infected cells to produce inactive anti-viral particles (AVPs)</a:t>
            </a:r>
          </a:p>
          <a:p>
            <a:pPr lvl="1"/>
            <a:r>
              <a:rPr lang="en-US" sz="3000" dirty="0"/>
              <a:t>when virus enters cell, AVPs are activated</a:t>
            </a:r>
          </a:p>
          <a:p>
            <a:pPr lvl="1"/>
            <a:r>
              <a:rPr lang="en-US" sz="3000" dirty="0"/>
              <a:t>virus replication is inhibited in the cell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05A2-3721-4236-B372-8A012F61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Acquired Immunity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15244-4CC2-4755-AFF6-CAD6499B1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524B-402E-45C1-A9D0-C8ACAFE3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Immune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24AAF-84F9-4479-B3AF-321F990B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86" y="2037347"/>
            <a:ext cx="7206114" cy="4604084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Third line of defense to target specific pathogens and antigens</a:t>
            </a:r>
          </a:p>
          <a:p>
            <a:r>
              <a:rPr lang="en-US" dirty="0"/>
              <a:t>Slower to respond</a:t>
            </a:r>
          </a:p>
          <a:p>
            <a:r>
              <a:rPr lang="en-US" dirty="0"/>
              <a:t>Not present at birth</a:t>
            </a:r>
          </a:p>
          <a:p>
            <a:r>
              <a:rPr lang="en-US" dirty="0"/>
              <a:t>Targets specific organisms only</a:t>
            </a:r>
          </a:p>
          <a:p>
            <a:r>
              <a:rPr lang="en-US" dirty="0"/>
              <a:t>Develops and adapts as the animal matures and is exposed to different antigens</a:t>
            </a:r>
          </a:p>
          <a:p>
            <a:r>
              <a:rPr lang="en-US" dirty="0"/>
              <a:t>What do they use as their defense tools?</a:t>
            </a:r>
          </a:p>
          <a:p>
            <a:pPr lvl="1"/>
            <a:r>
              <a:rPr lang="en-US" dirty="0" smtClean="0"/>
              <a:t>Antibodies</a:t>
            </a:r>
            <a:endParaRPr lang="en-US" dirty="0"/>
          </a:p>
          <a:p>
            <a:pPr lvl="1"/>
            <a:r>
              <a:rPr lang="en-US" dirty="0" smtClean="0"/>
              <a:t>Memory Cells</a:t>
            </a:r>
            <a:endParaRPr lang="en-US" dirty="0"/>
          </a:p>
          <a:p>
            <a:pPr lvl="1"/>
            <a:r>
              <a:rPr lang="en-US" dirty="0" smtClean="0"/>
              <a:t>B cells</a:t>
            </a:r>
            <a:endParaRPr lang="en-US" dirty="0"/>
          </a:p>
          <a:p>
            <a:pPr lvl="1"/>
            <a:r>
              <a:rPr lang="en-US" dirty="0" smtClean="0"/>
              <a:t>T cells</a:t>
            </a:r>
            <a:endParaRPr lang="en-US" dirty="0"/>
          </a:p>
          <a:p>
            <a:pPr lvl="1"/>
            <a:r>
              <a:rPr lang="en-US" dirty="0"/>
              <a:t>Plasma cells</a:t>
            </a:r>
          </a:p>
        </p:txBody>
      </p:sp>
      <p:pic>
        <p:nvPicPr>
          <p:cNvPr id="5" name="Picture 4" descr="A cat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id="{F5824D2A-A2FD-453C-AB1B-57173483D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032"/>
            <a:ext cx="5106349" cy="3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9004-2E68-4562-9C5B-28AD1A75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37" y="434259"/>
            <a:ext cx="9628632" cy="1362113"/>
          </a:xfrm>
        </p:spPr>
        <p:txBody>
          <a:bodyPr/>
          <a:lstStyle/>
          <a:p>
            <a:r>
              <a:rPr lang="en-US" dirty="0"/>
              <a:t>Adaptive Acquired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4D84-A43F-4E02-A791-F75C309B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92" y="2190749"/>
            <a:ext cx="4158114" cy="3986213"/>
          </a:xfrm>
        </p:spPr>
        <p:txBody>
          <a:bodyPr>
            <a:normAutofit/>
          </a:bodyPr>
          <a:lstStyle/>
          <a:p>
            <a:r>
              <a:rPr lang="en-US" sz="3200" dirty="0"/>
              <a:t>Your B lymphocytes and T lymphocytes are programmed to remember and to respond to only specific pathogens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169D524-6164-426C-A2D8-33770E797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53" y="0"/>
            <a:ext cx="7233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A57A-F085-4C43-9BC1-AF6F28C0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Lymphocytes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4B9C-DE16-44D7-A272-7356F8FA4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38651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Formed in the bone marrow</a:t>
            </a:r>
          </a:p>
          <a:p>
            <a:r>
              <a:rPr lang="en-US" sz="3200" dirty="0"/>
              <a:t>Programmed to secrete a specific antibody</a:t>
            </a:r>
            <a:r>
              <a:rPr lang="en-US" sz="3200" dirty="0" smtClean="0"/>
              <a:t>, Immunoglobulin, </a:t>
            </a:r>
            <a:r>
              <a:rPr lang="en-US" sz="3200" dirty="0"/>
              <a:t>that lead to the phagocytosis and destruction of pathogens</a:t>
            </a:r>
          </a:p>
          <a:p>
            <a:r>
              <a:rPr lang="en-US" sz="3200" dirty="0"/>
              <a:t>They migrate to the lymph nodes and spleen when they are stimulated by a specific antigen</a:t>
            </a:r>
          </a:p>
          <a:p>
            <a:pPr lvl="1"/>
            <a:r>
              <a:rPr lang="en-US" sz="3200" dirty="0"/>
              <a:t>They will differentiate into plasma cells and memory cells </a:t>
            </a:r>
          </a:p>
          <a:p>
            <a:pPr lvl="1"/>
            <a:r>
              <a:rPr lang="en-US" sz="3200" dirty="0"/>
              <a:t>They are responsible for the actual production, storage, and release of the antibodies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3903A-04FA-471C-97E9-97725012A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32" y="466343"/>
            <a:ext cx="5000368" cy="18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C2C4-09AF-476A-B47C-00E807B8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Cell Flashcard</a:t>
            </a:r>
          </a:p>
        </p:txBody>
      </p:sp>
      <p:pic>
        <p:nvPicPr>
          <p:cNvPr id="5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4AFD6BF5-97C4-4D02-A4D7-AE9190C79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13" y="1927521"/>
            <a:ext cx="6493126" cy="4869845"/>
          </a:xfrm>
        </p:spPr>
      </p:pic>
    </p:spTree>
    <p:extLst>
      <p:ext uri="{BB962C8B-B14F-4D97-AF65-F5344CB8AC3E}">
        <p14:creationId xmlns:p14="http://schemas.microsoft.com/office/powerpoint/2010/main" val="11420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93AF-76C1-4F57-85C1-8BFBD1E0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Lymphocytes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9B95-DFFB-4DB7-BDA2-E9CD7683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48276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These are precursors to the </a:t>
            </a:r>
            <a:r>
              <a:rPr lang="en-US" sz="3200" dirty="0" err="1" smtClean="0"/>
              <a:t>Thymocytes</a:t>
            </a:r>
            <a:endParaRPr lang="en-US" sz="3200" dirty="0"/>
          </a:p>
          <a:p>
            <a:pPr lvl="1"/>
            <a:r>
              <a:rPr lang="en-US" sz="3200" dirty="0"/>
              <a:t>They originate in the red bone marrow and migrate to the thymus to mature and multiply</a:t>
            </a:r>
          </a:p>
          <a:p>
            <a:r>
              <a:rPr lang="en-US" sz="3200" dirty="0"/>
              <a:t>When they enter the bloodstream, they are T cells</a:t>
            </a:r>
          </a:p>
          <a:p>
            <a:pPr lvl="1"/>
            <a:r>
              <a:rPr lang="en-US" sz="3200" dirty="0"/>
              <a:t>They can migrate to the lymph nodes and spleen</a:t>
            </a:r>
          </a:p>
          <a:p>
            <a:pPr lvl="1"/>
            <a:r>
              <a:rPr lang="en-US" sz="3200" dirty="0"/>
              <a:t>They coordinate cell-mediated immunity and activate the B Cells</a:t>
            </a:r>
          </a:p>
          <a:p>
            <a:r>
              <a:rPr lang="en-US" sz="3400" dirty="0"/>
              <a:t>There are three kinds</a:t>
            </a:r>
          </a:p>
          <a:p>
            <a:pPr lvl="1"/>
            <a:r>
              <a:rPr lang="en-US" sz="3200" dirty="0" smtClean="0"/>
              <a:t>Helper T cell</a:t>
            </a:r>
            <a:r>
              <a:rPr lang="en-US" sz="3200" dirty="0" smtClean="0"/>
              <a:t>:  </a:t>
            </a:r>
            <a:r>
              <a:rPr lang="en-US" sz="3200" dirty="0"/>
              <a:t>Secrete cytokines</a:t>
            </a:r>
          </a:p>
          <a:p>
            <a:pPr lvl="1"/>
            <a:r>
              <a:rPr lang="en-US" sz="3200" dirty="0" smtClean="0"/>
              <a:t>Cytotoxic T cell</a:t>
            </a:r>
            <a:r>
              <a:rPr lang="en-US" sz="3200" dirty="0" smtClean="0"/>
              <a:t>:  </a:t>
            </a:r>
            <a:r>
              <a:rPr lang="en-US" sz="3200" dirty="0"/>
              <a:t>Effector/Killer T cells</a:t>
            </a:r>
          </a:p>
          <a:p>
            <a:pPr lvl="1"/>
            <a:r>
              <a:rPr lang="en-US" sz="3200" dirty="0" smtClean="0"/>
              <a:t>Regulatory T cell</a:t>
            </a:r>
            <a:r>
              <a:rPr lang="en-US" sz="3200" dirty="0" smtClean="0"/>
              <a:t>:  </a:t>
            </a:r>
            <a:r>
              <a:rPr lang="en-US" sz="3200" dirty="0"/>
              <a:t>Inhibit Helper T, cytotoxic T &amp; plasma cells</a:t>
            </a:r>
          </a:p>
        </p:txBody>
      </p:sp>
    </p:spTree>
    <p:extLst>
      <p:ext uri="{BB962C8B-B14F-4D97-AF65-F5344CB8AC3E}">
        <p14:creationId xmlns:p14="http://schemas.microsoft.com/office/powerpoint/2010/main" val="12105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37F2-D49D-4EF6-B401-65334F98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C4A71657-90B2-43A7-8041-A8D00358D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16" y="1966161"/>
            <a:ext cx="6204368" cy="4653277"/>
          </a:xfrm>
        </p:spPr>
      </p:pic>
    </p:spTree>
    <p:extLst>
      <p:ext uri="{BB962C8B-B14F-4D97-AF65-F5344CB8AC3E}">
        <p14:creationId xmlns:p14="http://schemas.microsoft.com/office/powerpoint/2010/main" val="30039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6B86-7DAB-438C-8CF1-DB1DD96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999A2-2C6E-43FA-BA9E-4E386AACC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These are clones of the T cells and B cells that have been activated in an immune response</a:t>
            </a:r>
          </a:p>
          <a:p>
            <a:r>
              <a:rPr lang="en-US" sz="3200" dirty="0"/>
              <a:t>They will stay in the lymph nodes or circulate in the blood</a:t>
            </a:r>
          </a:p>
          <a:p>
            <a:pPr lvl="1"/>
            <a:r>
              <a:rPr lang="en-US" sz="3200" dirty="0"/>
              <a:t>They look for the antigen that triggered their activation</a:t>
            </a:r>
          </a:p>
          <a:p>
            <a:pPr lvl="1"/>
            <a:r>
              <a:rPr lang="en-US" sz="3200" dirty="0"/>
              <a:t>When they find the antigen, the immune response is activated</a:t>
            </a:r>
          </a:p>
          <a:p>
            <a:pPr lvl="2"/>
            <a:r>
              <a:rPr lang="en-US" sz="2800" b="1" u="sng" dirty="0">
                <a:solidFill>
                  <a:srgbClr val="FF0000"/>
                </a:solidFill>
              </a:rPr>
              <a:t>RESPONSE WILL BE STRONGER AND QUICKER THAN THE INITIAL RESPONSE</a:t>
            </a:r>
          </a:p>
        </p:txBody>
      </p:sp>
    </p:spTree>
    <p:extLst>
      <p:ext uri="{BB962C8B-B14F-4D97-AF65-F5344CB8AC3E}">
        <p14:creationId xmlns:p14="http://schemas.microsoft.com/office/powerpoint/2010/main" val="349877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95CD-4BAC-4E04-99C4-EF51AD6E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Immune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4613-C91C-473A-825F-16FB39E8BE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Humoral </a:t>
            </a:r>
          </a:p>
          <a:p>
            <a:pPr lvl="1"/>
            <a:r>
              <a:rPr lang="en-US" sz="2800" dirty="0"/>
              <a:t>Triggered by extracellular pathogens</a:t>
            </a:r>
          </a:p>
          <a:p>
            <a:pPr lvl="1"/>
            <a:r>
              <a:rPr lang="en-US" sz="2800" dirty="0"/>
              <a:t>Results in the production of immunoglobulins by the B cells/plasma cells</a:t>
            </a:r>
          </a:p>
          <a:p>
            <a:pPr lvl="1"/>
            <a:r>
              <a:rPr lang="en-US" sz="2800" dirty="0"/>
              <a:t>Targets specific antigens for destruction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37B38-E1EF-45C6-9ED9-6F2761A0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5118906" cy="3986784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Cell Mediated</a:t>
            </a:r>
          </a:p>
          <a:p>
            <a:pPr lvl="1"/>
            <a:r>
              <a:rPr lang="en-US" sz="2800" dirty="0"/>
              <a:t>Provides immunity against intracellular pathogens</a:t>
            </a:r>
          </a:p>
          <a:p>
            <a:pPr lvl="2"/>
            <a:r>
              <a:rPr lang="en-US" sz="2800" dirty="0"/>
              <a:t>Does NOT depend upon antibody production</a:t>
            </a:r>
          </a:p>
          <a:p>
            <a:pPr lvl="1"/>
            <a:r>
              <a:rPr lang="en-US" sz="2800" dirty="0"/>
              <a:t>T cells attach directly to antigen markers on surfaces of phagocytes that have already processed the pathogen </a:t>
            </a:r>
          </a:p>
        </p:txBody>
      </p:sp>
    </p:spTree>
    <p:extLst>
      <p:ext uri="{BB962C8B-B14F-4D97-AF65-F5344CB8AC3E}">
        <p14:creationId xmlns:p14="http://schemas.microsoft.com/office/powerpoint/2010/main" val="29476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7EE9-D39B-45D3-AFEC-2CC5699F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Line of Defense – Internal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34A7B-0D21-43AC-B662-6493A3FB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4" y="2283064"/>
            <a:ext cx="5309937" cy="3986213"/>
          </a:xfrm>
        </p:spPr>
        <p:txBody>
          <a:bodyPr>
            <a:normAutofit/>
          </a:bodyPr>
          <a:lstStyle/>
          <a:p>
            <a:r>
              <a:rPr lang="en-US" sz="2800" dirty="0"/>
              <a:t>Your </a:t>
            </a:r>
            <a:r>
              <a:rPr lang="en-US" sz="2800" dirty="0" smtClean="0"/>
              <a:t>lymphatic system is </a:t>
            </a:r>
            <a:r>
              <a:rPr lang="en-US" sz="2800" dirty="0"/>
              <a:t>first line of defense internally.</a:t>
            </a:r>
          </a:p>
          <a:p>
            <a:pPr lvl="1"/>
            <a:r>
              <a:rPr lang="en-US" sz="2800" dirty="0"/>
              <a:t>This system is responsible for collecting and returning excess interstitial tissue fluid to the cardiovascular system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A635241F-95B7-4FF4-A83A-654B594A1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70" y="2375381"/>
            <a:ext cx="4899451" cy="380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F49F-D1F8-4A6D-9DA4-9FF5EC20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Humoral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6E15-39FD-483A-9E78-D4B53197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4591251" cy="3986213"/>
          </a:xfrm>
        </p:spPr>
        <p:txBody>
          <a:bodyPr/>
          <a:lstStyle/>
          <a:p>
            <a:r>
              <a:rPr lang="en-US" sz="4000" dirty="0"/>
              <a:t>Antibody-mediated immunity</a:t>
            </a:r>
          </a:p>
          <a:p>
            <a:endParaRPr lang="en-US" dirty="0"/>
          </a:p>
        </p:txBody>
      </p:sp>
      <p:pic>
        <p:nvPicPr>
          <p:cNvPr id="5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958C922-E731-4D19-9A95-8E4C169F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26" y="0"/>
            <a:ext cx="2779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6D32-F380-49E6-B655-4D641BC6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Immunoglobulins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359E-4C46-481B-98BA-84E88083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IgM</a:t>
            </a:r>
          </a:p>
          <a:p>
            <a:pPr lvl="1"/>
            <a:r>
              <a:rPr lang="en-US" dirty="0"/>
              <a:t>The largest of the antibodies</a:t>
            </a:r>
          </a:p>
          <a:p>
            <a:pPr lvl="1"/>
            <a:r>
              <a:rPr lang="en-US" dirty="0"/>
              <a:t>Temporary</a:t>
            </a:r>
          </a:p>
          <a:p>
            <a:pPr lvl="1"/>
            <a:r>
              <a:rPr lang="en-US" dirty="0"/>
              <a:t>Only produced when the animal is first exposed to an antigen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IgG</a:t>
            </a:r>
          </a:p>
          <a:p>
            <a:pPr lvl="1"/>
            <a:r>
              <a:rPr lang="en-US" dirty="0"/>
              <a:t>Smallest and most common</a:t>
            </a:r>
          </a:p>
          <a:p>
            <a:pPr lvl="1"/>
            <a:r>
              <a:rPr lang="en-US" dirty="0"/>
              <a:t>Produced and released by plasma cells during bacterial or viral infections</a:t>
            </a:r>
          </a:p>
          <a:p>
            <a:pPr lvl="1"/>
            <a:r>
              <a:rPr lang="en-US" dirty="0"/>
              <a:t>Indicative of chronic infection</a:t>
            </a:r>
          </a:p>
          <a:p>
            <a:pPr lvl="1"/>
            <a:r>
              <a:rPr lang="en-US" dirty="0"/>
              <a:t>Can produce passive immunity to a fetus</a:t>
            </a:r>
          </a:p>
        </p:txBody>
      </p:sp>
    </p:spTree>
    <p:extLst>
      <p:ext uri="{BB962C8B-B14F-4D97-AF65-F5344CB8AC3E}">
        <p14:creationId xmlns:p14="http://schemas.microsoft.com/office/powerpoint/2010/main" val="27249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D557-4712-4469-A2B8-619312F8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Immunoglobulins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03E3-2241-4299-B0A8-67D0FCC1A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IgA</a:t>
            </a:r>
          </a:p>
          <a:p>
            <a:pPr lvl="1"/>
            <a:r>
              <a:rPr lang="en-US" sz="2800" dirty="0"/>
              <a:t>Protects the body surfaces from foreign substances (example:  mucosal surfaces of the intestines and lungs)</a:t>
            </a:r>
          </a:p>
          <a:p>
            <a:r>
              <a:rPr lang="en-US" sz="2800" b="1" u="sng" dirty="0" err="1">
                <a:solidFill>
                  <a:srgbClr val="FF0000"/>
                </a:solidFill>
              </a:rPr>
              <a:t>IgE</a:t>
            </a:r>
            <a:endParaRPr lang="en-US" sz="2800" b="1" u="sng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Binds to allergens and triggers histamine release from mast cells and basophils</a:t>
            </a:r>
          </a:p>
          <a:p>
            <a:pPr lvl="1"/>
            <a:r>
              <a:rPr lang="en-US" sz="2800" dirty="0"/>
              <a:t>Protects against parasitic helminth infections</a:t>
            </a:r>
          </a:p>
          <a:p>
            <a:r>
              <a:rPr lang="en-US" sz="2800" b="1" u="sng" dirty="0" err="1">
                <a:solidFill>
                  <a:srgbClr val="FF0000"/>
                </a:solidFill>
              </a:rPr>
              <a:t>IgD</a:t>
            </a:r>
            <a:endParaRPr lang="en-US" sz="2800" b="1" u="sng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Activates basophils and mast cells </a:t>
            </a:r>
          </a:p>
        </p:txBody>
      </p:sp>
    </p:spTree>
    <p:extLst>
      <p:ext uri="{BB962C8B-B14F-4D97-AF65-F5344CB8AC3E}">
        <p14:creationId xmlns:p14="http://schemas.microsoft.com/office/powerpoint/2010/main" val="22557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C41D-B451-4F39-BD0E-977C76FD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Controls Cell-Mediated Immunity?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B63A-2AF4-47AF-9574-99771B08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The T cells are responsible for mediating the immune response in cells</a:t>
            </a:r>
          </a:p>
          <a:p>
            <a:r>
              <a:rPr lang="en-US" sz="3200" dirty="0"/>
              <a:t>They do not depend on antibody production</a:t>
            </a:r>
          </a:p>
          <a:p>
            <a:r>
              <a:rPr lang="en-US" sz="3200" dirty="0"/>
              <a:t>Provides immunity against intracellular pathogens</a:t>
            </a:r>
          </a:p>
          <a:p>
            <a:r>
              <a:rPr lang="en-US" sz="3200" dirty="0"/>
              <a:t>T cells attach directly to antigen markers on surfaces of phagocytes that have already processed the pathogen</a:t>
            </a:r>
          </a:p>
        </p:txBody>
      </p:sp>
    </p:spTree>
    <p:extLst>
      <p:ext uri="{BB962C8B-B14F-4D97-AF65-F5344CB8AC3E}">
        <p14:creationId xmlns:p14="http://schemas.microsoft.com/office/powerpoint/2010/main" val="4394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B6A3-0B71-45C8-A277-2907AB6D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7E03-813C-495F-AE65-B065384F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Where did we say they mature? </a:t>
            </a:r>
            <a:r>
              <a:rPr lang="en-US" sz="3200" dirty="0" smtClean="0"/>
              <a:t>Thymus</a:t>
            </a:r>
            <a:endParaRPr lang="en-US" sz="3200" dirty="0"/>
          </a:p>
          <a:p>
            <a:r>
              <a:rPr lang="en-US" sz="3200" dirty="0"/>
              <a:t>They develop specific antigen receptors on their cell membranes</a:t>
            </a:r>
          </a:p>
          <a:p>
            <a:r>
              <a:rPr lang="en-US" sz="3200" dirty="0"/>
              <a:t>Each receptor is unique to one specific antigen marker</a:t>
            </a:r>
          </a:p>
          <a:p>
            <a:r>
              <a:rPr lang="en-US" sz="3200" dirty="0"/>
              <a:t>They circulate throughout the blood and lymph</a:t>
            </a:r>
          </a:p>
          <a:p>
            <a:r>
              <a:rPr lang="en-US" sz="3200" dirty="0"/>
              <a:t>They cannot recognize antigens on their own, they must first be stimulated by an </a:t>
            </a:r>
            <a:r>
              <a:rPr lang="en-US" sz="3200" dirty="0" smtClean="0"/>
              <a:t>Antigen presenting cell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50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0C18-C292-4F3F-84B9-A2D38AD0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formed from Sensitized T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7B14-EB61-4027-9CE3-B81FC51F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5" y="2085475"/>
            <a:ext cx="10716126" cy="458804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Memory Cells</a:t>
            </a:r>
          </a:p>
          <a:p>
            <a:pPr lvl="1"/>
            <a:r>
              <a:rPr lang="en-US" sz="2800" dirty="0"/>
              <a:t>Or</a:t>
            </a:r>
          </a:p>
          <a:p>
            <a:r>
              <a:rPr lang="en-US" sz="2800" b="1" u="sng" dirty="0">
                <a:solidFill>
                  <a:srgbClr val="FF0000"/>
                </a:solidFill>
              </a:rPr>
              <a:t>Helper Cells (T</a:t>
            </a:r>
            <a:r>
              <a:rPr lang="en-US" sz="1800" b="1" u="sng" dirty="0">
                <a:solidFill>
                  <a:srgbClr val="FF0000"/>
                </a:solidFill>
              </a:rPr>
              <a:t>H</a:t>
            </a:r>
            <a:r>
              <a:rPr lang="en-US" sz="2800" b="1" u="sng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800" dirty="0"/>
              <a:t>Help the immune system by secreting cytokines</a:t>
            </a:r>
          </a:p>
          <a:p>
            <a:r>
              <a:rPr lang="en-US" sz="2800" b="1" u="sng" dirty="0">
                <a:solidFill>
                  <a:srgbClr val="FF0000"/>
                </a:solidFill>
              </a:rPr>
              <a:t>Cytotoxic T Cells (T</a:t>
            </a:r>
            <a:r>
              <a:rPr lang="en-US" sz="1800" b="1" u="sng" dirty="0">
                <a:solidFill>
                  <a:srgbClr val="FF0000"/>
                </a:solidFill>
              </a:rPr>
              <a:t>C</a:t>
            </a:r>
            <a:r>
              <a:rPr lang="en-US" sz="2800" b="1" u="sng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800" dirty="0"/>
              <a:t>Also known as effector cells, killer cells, killer T cells</a:t>
            </a:r>
          </a:p>
          <a:p>
            <a:pPr lvl="1"/>
            <a:r>
              <a:rPr lang="en-US" sz="2800" dirty="0"/>
              <a:t>They attach to the antigenic markers on cells and destroy them</a:t>
            </a:r>
          </a:p>
          <a:p>
            <a:r>
              <a:rPr lang="en-US" sz="2800" b="1" u="sng" dirty="0">
                <a:solidFill>
                  <a:srgbClr val="FF0000"/>
                </a:solidFill>
              </a:rPr>
              <a:t>Regulatory T Cells (T</a:t>
            </a:r>
            <a:r>
              <a:rPr lang="en-US" sz="1800" b="1" u="sng" dirty="0">
                <a:solidFill>
                  <a:srgbClr val="FF0000"/>
                </a:solidFill>
              </a:rPr>
              <a:t>S</a:t>
            </a:r>
            <a:r>
              <a:rPr lang="en-US" sz="2800" b="1" u="sng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800" dirty="0"/>
              <a:t>Inhibit helper T Cells and cytotoxic T Cell function</a:t>
            </a:r>
          </a:p>
          <a:p>
            <a:pPr lvl="1"/>
            <a:r>
              <a:rPr lang="en-US" sz="2800" dirty="0"/>
              <a:t>Prevent the B Cells from transforming into plasma cells</a:t>
            </a:r>
          </a:p>
        </p:txBody>
      </p:sp>
    </p:spTree>
    <p:extLst>
      <p:ext uri="{BB962C8B-B14F-4D97-AF65-F5344CB8AC3E}">
        <p14:creationId xmlns:p14="http://schemas.microsoft.com/office/powerpoint/2010/main" val="38685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2AF4-1146-407F-BEDB-ACBBAA39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Immunity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6D11-D9B4-4338-AD44-03BC7598F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AF52-39DE-45C3-9D00-A4DE8644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Immunity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23C06-F5DE-4EB1-9D80-CA723FE19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2355774"/>
            <a:ext cx="6432884" cy="40461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4D521-E486-473C-AFE4-05AC94CD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917" y="2415686"/>
            <a:ext cx="7109861" cy="3986213"/>
          </a:xfrm>
        </p:spPr>
        <p:txBody>
          <a:bodyPr>
            <a:normAutofit/>
          </a:bodyPr>
          <a:lstStyle/>
          <a:p>
            <a:r>
              <a:rPr lang="en-US" sz="3200" dirty="0"/>
              <a:t>Active immunity is the result of an active immune process</a:t>
            </a:r>
          </a:p>
          <a:p>
            <a:pPr lvl="1"/>
            <a:r>
              <a:rPr lang="en-US" sz="3200" dirty="0"/>
              <a:t>Natural immunity</a:t>
            </a:r>
          </a:p>
          <a:p>
            <a:pPr lvl="1"/>
            <a:r>
              <a:rPr lang="en-US" sz="3200" dirty="0"/>
              <a:t>Vaccines</a:t>
            </a:r>
          </a:p>
          <a:p>
            <a:pPr lvl="2"/>
            <a:r>
              <a:rPr lang="en-US" sz="2800" dirty="0"/>
              <a:t>Modified live (attenuated)</a:t>
            </a:r>
          </a:p>
          <a:p>
            <a:pPr lvl="2"/>
            <a:r>
              <a:rPr lang="en-US" sz="2800" dirty="0"/>
              <a:t>Killed Virus</a:t>
            </a:r>
          </a:p>
        </p:txBody>
      </p:sp>
    </p:spTree>
    <p:extLst>
      <p:ext uri="{BB962C8B-B14F-4D97-AF65-F5344CB8AC3E}">
        <p14:creationId xmlns:p14="http://schemas.microsoft.com/office/powerpoint/2010/main" val="4417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2DC6-45C5-49E6-ADC8-9ACFB9C5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Immunity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E273-C284-4D33-9063-276DF30BE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This comes from receiving antibodies from an external source</a:t>
            </a:r>
          </a:p>
          <a:p>
            <a:pPr lvl="1"/>
            <a:r>
              <a:rPr lang="en-US" sz="3200" dirty="0"/>
              <a:t>Maternal antibodies received from</a:t>
            </a:r>
          </a:p>
          <a:p>
            <a:pPr lvl="2"/>
            <a:r>
              <a:rPr lang="en-US" sz="2800" dirty="0" smtClean="0"/>
              <a:t>Placenta</a:t>
            </a:r>
            <a:endParaRPr lang="en-US" sz="2800" dirty="0"/>
          </a:p>
          <a:p>
            <a:pPr lvl="2"/>
            <a:r>
              <a:rPr lang="en-US" sz="2800" dirty="0" smtClean="0"/>
              <a:t>Colostrum</a:t>
            </a:r>
            <a:endParaRPr lang="en-US" sz="2800" dirty="0"/>
          </a:p>
          <a:p>
            <a:pPr lvl="1"/>
            <a:r>
              <a:rPr lang="en-US" sz="3200" dirty="0"/>
              <a:t>Offers protection</a:t>
            </a:r>
          </a:p>
          <a:p>
            <a:pPr lvl="2"/>
            <a:r>
              <a:rPr lang="en-US" sz="2800" dirty="0"/>
              <a:t>There is no activation of the immune system</a:t>
            </a:r>
          </a:p>
          <a:p>
            <a:pPr lvl="1"/>
            <a:r>
              <a:rPr lang="en-US" sz="3200" dirty="0"/>
              <a:t>Protection will be lost once the antibodies disappear from the animal’s system</a:t>
            </a:r>
          </a:p>
        </p:txBody>
      </p:sp>
    </p:spTree>
    <p:extLst>
      <p:ext uri="{BB962C8B-B14F-4D97-AF65-F5344CB8AC3E}">
        <p14:creationId xmlns:p14="http://schemas.microsoft.com/office/powerpoint/2010/main" val="17978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2E7F-7580-48F2-B576-6D3667A6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 Determining Likelihood of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57E7-2D5D-4786-9F0F-7CCB968D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Exposure</a:t>
            </a:r>
          </a:p>
          <a:p>
            <a:r>
              <a:rPr lang="en-US" sz="2800" dirty="0"/>
              <a:t>Mode of infection/transmission</a:t>
            </a:r>
          </a:p>
          <a:p>
            <a:r>
              <a:rPr lang="en-US" sz="2800" dirty="0"/>
              <a:t>Virulence</a:t>
            </a:r>
          </a:p>
          <a:p>
            <a:r>
              <a:rPr lang="en-US" sz="2800" dirty="0"/>
              <a:t>Immune system strength</a:t>
            </a:r>
          </a:p>
          <a:p>
            <a:r>
              <a:rPr lang="en-US" sz="2800" dirty="0"/>
              <a:t>Resistance</a:t>
            </a:r>
          </a:p>
          <a:p>
            <a:pPr lvl="1"/>
            <a:r>
              <a:rPr lang="en-US" sz="2800" dirty="0"/>
              <a:t>Acquired resistance</a:t>
            </a:r>
          </a:p>
          <a:p>
            <a:pPr lvl="2"/>
            <a:r>
              <a:rPr lang="en-US" sz="2400" dirty="0"/>
              <a:t>Via exposure or vaccine</a:t>
            </a:r>
          </a:p>
          <a:p>
            <a:pPr lvl="1"/>
            <a:r>
              <a:rPr lang="en-US" sz="2800" dirty="0"/>
              <a:t>Species resistance</a:t>
            </a:r>
          </a:p>
        </p:txBody>
      </p:sp>
      <p:pic>
        <p:nvPicPr>
          <p:cNvPr id="5" name="Picture 4" descr="A cat that is lying down and looking at the camera&#10;&#10;Description generated with very high confidence">
            <a:extLst>
              <a:ext uri="{FF2B5EF4-FFF2-40B4-BE49-F238E27FC236}">
                <a16:creationId xmlns:a16="http://schemas.microsoft.com/office/drawing/2014/main" id="{3B2096E5-52AC-4248-A324-617B878BE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r="5593"/>
          <a:stretch/>
        </p:blipFill>
        <p:spPr>
          <a:xfrm>
            <a:off x="6593305" y="2181357"/>
            <a:ext cx="5101390" cy="4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FB39-2C2F-4FF8-9D21-D2703662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Lymphatic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6DDC0-3AC6-4434-AC29-1E21DF40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functions of your lymphatic system?</a:t>
            </a:r>
          </a:p>
          <a:p>
            <a:pPr lvl="1"/>
            <a:r>
              <a:rPr lang="en-US" dirty="0"/>
              <a:t>Remove excess fluid</a:t>
            </a:r>
          </a:p>
          <a:p>
            <a:pPr lvl="1"/>
            <a:r>
              <a:rPr lang="en-US" dirty="0"/>
              <a:t>Waste material transport</a:t>
            </a:r>
          </a:p>
          <a:p>
            <a:pPr lvl="1"/>
            <a:r>
              <a:rPr lang="en-US" dirty="0"/>
              <a:t>Filtration of lymph fluid (nodes)</a:t>
            </a:r>
          </a:p>
          <a:p>
            <a:pPr lvl="1"/>
            <a:r>
              <a:rPr lang="en-US" dirty="0"/>
              <a:t>Protein transport (large proteins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A close up of a toy&#10;&#10;Description generated with high confidence">
            <a:extLst>
              <a:ext uri="{FF2B5EF4-FFF2-40B4-BE49-F238E27FC236}">
                <a16:creationId xmlns:a16="http://schemas.microsoft.com/office/drawing/2014/main" id="{28E7753B-460F-4BE9-995B-BA9714AF0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52" y="2338760"/>
            <a:ext cx="4331208" cy="36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F239-F0BD-49B4-B71B-54142DF2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Hypersensitivity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3D5-1B98-431D-87CC-950D74F9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overreaction on the part of the immune system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Type I</a:t>
            </a:r>
          </a:p>
          <a:p>
            <a:pPr lvl="1"/>
            <a:r>
              <a:rPr lang="en-US" dirty="0"/>
              <a:t>Animal is sensitized – the antigens bind to the </a:t>
            </a:r>
            <a:r>
              <a:rPr lang="en-US" dirty="0" err="1"/>
              <a:t>IgE</a:t>
            </a:r>
            <a:r>
              <a:rPr lang="en-US" dirty="0"/>
              <a:t> antibodies</a:t>
            </a:r>
          </a:p>
          <a:p>
            <a:pPr lvl="1"/>
            <a:r>
              <a:rPr lang="en-US" dirty="0"/>
              <a:t>Second exposure to the same antigen is severe – fatal without immediate medical intervention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Type II</a:t>
            </a:r>
          </a:p>
          <a:p>
            <a:pPr lvl="1"/>
            <a:r>
              <a:rPr lang="en-US" dirty="0"/>
              <a:t>Occurs when infection is present</a:t>
            </a:r>
          </a:p>
          <a:p>
            <a:pPr lvl="1"/>
            <a:r>
              <a:rPr lang="en-US" dirty="0"/>
              <a:t>Immune system is the causes of the disease, rather than the cure</a:t>
            </a:r>
          </a:p>
          <a:p>
            <a:pPr lvl="2"/>
            <a:r>
              <a:rPr lang="en-US" dirty="0"/>
              <a:t>Cross-reactive antibodies form</a:t>
            </a:r>
          </a:p>
          <a:p>
            <a:pPr lvl="2"/>
            <a:r>
              <a:rPr lang="en-US" dirty="0"/>
              <a:t>Body’s own cells are destroyed </a:t>
            </a:r>
          </a:p>
        </p:txBody>
      </p:sp>
    </p:spTree>
    <p:extLst>
      <p:ext uri="{BB962C8B-B14F-4D97-AF65-F5344CB8AC3E}">
        <p14:creationId xmlns:p14="http://schemas.microsoft.com/office/powerpoint/2010/main" val="41327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DC1F-85AF-4B9B-A12A-87F052E3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Hypersensitivity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668A-4FFA-406C-A27A-22715D0E0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Type III</a:t>
            </a:r>
          </a:p>
          <a:p>
            <a:pPr lvl="1"/>
            <a:r>
              <a:rPr lang="en-US" sz="2800" dirty="0"/>
              <a:t>Antibody and antigens form an immune complex and become trapped in small blood vessels</a:t>
            </a:r>
          </a:p>
          <a:p>
            <a:pPr lvl="1"/>
            <a:r>
              <a:rPr lang="en-US" sz="2800" dirty="0"/>
              <a:t>Activated complement cascade sends the chemicals to site and the tissue is damaged</a:t>
            </a:r>
          </a:p>
          <a:p>
            <a:r>
              <a:rPr lang="en-US" sz="2800" b="1" u="sng" dirty="0">
                <a:solidFill>
                  <a:srgbClr val="FF0000"/>
                </a:solidFill>
              </a:rPr>
              <a:t>Type IV</a:t>
            </a:r>
          </a:p>
          <a:p>
            <a:pPr lvl="1"/>
            <a:r>
              <a:rPr lang="en-US" sz="2800" dirty="0"/>
              <a:t>These are cell-mediated reactions</a:t>
            </a:r>
          </a:p>
          <a:p>
            <a:pPr lvl="1"/>
            <a:r>
              <a:rPr lang="en-US" sz="2800" dirty="0"/>
              <a:t>They create a systemic inflammatory response syndrome </a:t>
            </a:r>
            <a:r>
              <a:rPr lang="en-US" sz="2800" b="1" u="sng" dirty="0">
                <a:solidFill>
                  <a:srgbClr val="FF0000"/>
                </a:solidFill>
              </a:rPr>
              <a:t>(SIRS)</a:t>
            </a:r>
          </a:p>
        </p:txBody>
      </p:sp>
    </p:spTree>
    <p:extLst>
      <p:ext uri="{BB962C8B-B14F-4D97-AF65-F5344CB8AC3E}">
        <p14:creationId xmlns:p14="http://schemas.microsoft.com/office/powerpoint/2010/main" val="8613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863B-A610-4D7B-B264-FC9FE531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7FABAB2-419F-409D-8FCF-F637F274E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73" y="1955971"/>
            <a:ext cx="5354605" cy="4742131"/>
          </a:xfrm>
        </p:spPr>
      </p:pic>
    </p:spTree>
    <p:extLst>
      <p:ext uri="{BB962C8B-B14F-4D97-AF65-F5344CB8AC3E}">
        <p14:creationId xmlns:p14="http://schemas.microsoft.com/office/powerpoint/2010/main" val="5878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9D8C-AD45-4264-BDDE-A6B3EBFC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Lymphatic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FDC7-8C22-4114-B3F4-12E8A1A73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116" y="2190749"/>
            <a:ext cx="6100010" cy="466725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Lymph flows through at least one lymph node as it returns from peripheral limbs</a:t>
            </a:r>
          </a:p>
          <a:p>
            <a:pPr lvl="1"/>
            <a:r>
              <a:rPr lang="en-US" sz="3000" dirty="0"/>
              <a:t>Lymph from specific areas of the body always pass through the same node(s)</a:t>
            </a:r>
          </a:p>
          <a:p>
            <a:pPr lvl="1"/>
            <a:r>
              <a:rPr lang="en-US" sz="3000" dirty="0"/>
              <a:t>This is thought to aid in determining the location of inflammatory response, infection, or tumor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E894E-5313-4080-9F86-20B7057C6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2429386"/>
            <a:ext cx="5313947" cy="35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D504-4236-4554-9FD1-DF860903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dog playing with a frisbee&#10;&#10;Description generated with high confidence">
            <a:extLst>
              <a:ext uri="{FF2B5EF4-FFF2-40B4-BE49-F238E27FC236}">
                <a16:creationId xmlns:a16="http://schemas.microsoft.com/office/drawing/2014/main" id="{50FA09D9-F9CF-4E5E-815A-3329748CB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74" y="664363"/>
            <a:ext cx="8513804" cy="5875576"/>
          </a:xfrm>
        </p:spPr>
      </p:pic>
    </p:spTree>
    <p:extLst>
      <p:ext uri="{BB962C8B-B14F-4D97-AF65-F5344CB8AC3E}">
        <p14:creationId xmlns:p14="http://schemas.microsoft.com/office/powerpoint/2010/main" val="245017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9D8C-AD45-4264-BDDE-A6B3EBFC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Lymphatic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FDC7-8C22-4114-B3F4-12E8A1A73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116" y="2190749"/>
            <a:ext cx="6100010" cy="4667251"/>
          </a:xfrm>
        </p:spPr>
        <p:txBody>
          <a:bodyPr>
            <a:normAutofit/>
          </a:bodyPr>
          <a:lstStyle/>
          <a:p>
            <a:r>
              <a:rPr lang="en-US" sz="3200" dirty="0"/>
              <a:t>What happens to the lymph nodes when they are near infected areas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E894E-5313-4080-9F86-20B7057C6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2429386"/>
            <a:ext cx="5313947" cy="35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0AB8-F1CB-49D8-8AEA-579EA709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8E71-E6CE-409A-B5B7-32E45214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MALT?</a:t>
            </a:r>
          </a:p>
          <a:p>
            <a:pPr lvl="1"/>
            <a:r>
              <a:rPr lang="en-US" dirty="0"/>
              <a:t>Mucosa-Associated Lymphatic Tissue (MALT)</a:t>
            </a:r>
          </a:p>
          <a:p>
            <a:pPr lvl="1"/>
            <a:r>
              <a:rPr lang="en-US" dirty="0"/>
              <a:t>Clusters of lymphoid tissue in various areas throughout the animals body</a:t>
            </a:r>
          </a:p>
          <a:p>
            <a:pPr lvl="1"/>
            <a:r>
              <a:rPr lang="en-US" dirty="0"/>
              <a:t>They are located near mucosal surfaces</a:t>
            </a:r>
          </a:p>
          <a:p>
            <a:pPr lvl="1"/>
            <a:r>
              <a:rPr lang="en-US" dirty="0"/>
              <a:t>There are three kinds: </a:t>
            </a:r>
          </a:p>
          <a:p>
            <a:pPr lvl="2"/>
            <a:r>
              <a:rPr lang="en-US" dirty="0" smtClean="0"/>
              <a:t>CALT (conjunctiva associated lymphoid tissue</a:t>
            </a:r>
            <a:endParaRPr lang="en-US" dirty="0"/>
          </a:p>
          <a:p>
            <a:pPr lvl="2"/>
            <a:r>
              <a:rPr lang="en-US" dirty="0" smtClean="0"/>
              <a:t>NALT (nasopharynx associated lymphoid tissue</a:t>
            </a:r>
            <a:endParaRPr lang="en-US" dirty="0"/>
          </a:p>
          <a:p>
            <a:pPr lvl="2"/>
            <a:r>
              <a:rPr lang="en-US" dirty="0" smtClean="0"/>
              <a:t>GALT (gut associated lymphoid tissue)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Not encapsulated like a lymph node</a:t>
            </a:r>
          </a:p>
          <a:p>
            <a:pPr lvl="1"/>
            <a:r>
              <a:rPr lang="en-US" dirty="0"/>
              <a:t>What is their function?</a:t>
            </a:r>
          </a:p>
          <a:p>
            <a:pPr lvl="2"/>
            <a:r>
              <a:rPr lang="en-US" dirty="0" smtClean="0"/>
              <a:t>Identify antigens</a:t>
            </a:r>
            <a:endParaRPr lang="en-US" dirty="0"/>
          </a:p>
          <a:p>
            <a:pPr lvl="2"/>
            <a:r>
              <a:rPr lang="en-US" dirty="0" smtClean="0"/>
              <a:t>Mount immune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1396</TotalTime>
  <Words>2178</Words>
  <Application>Microsoft Office PowerPoint</Application>
  <PresentationFormat>Widescreen</PresentationFormat>
  <Paragraphs>382</Paragraphs>
  <Slides>52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Calibri</vt:lpstr>
      <vt:lpstr>Wingdings</vt:lpstr>
      <vt:lpstr>Educational subjects 16x9</vt:lpstr>
      <vt:lpstr>Lymphocytes &amp; Immunity</vt:lpstr>
      <vt:lpstr>How Does Your Body Organize the Immune System?</vt:lpstr>
      <vt:lpstr>What is the job of the immune system?</vt:lpstr>
      <vt:lpstr>First Line of Defense – Internal Protection</vt:lpstr>
      <vt:lpstr>Lymphatic System</vt:lpstr>
      <vt:lpstr>Lymphatic System</vt:lpstr>
      <vt:lpstr>PowerPoint Presentation</vt:lpstr>
      <vt:lpstr>Lymphatic System</vt:lpstr>
      <vt:lpstr>MALT</vt:lpstr>
      <vt:lpstr>Peyer’s Patches</vt:lpstr>
      <vt:lpstr>Thymus</vt:lpstr>
      <vt:lpstr>Thymus</vt:lpstr>
      <vt:lpstr>T-Lymphocytes (T-Cells)</vt:lpstr>
      <vt:lpstr>Internal Protection</vt:lpstr>
      <vt:lpstr>Functional Organization of the Immune System</vt:lpstr>
      <vt:lpstr>Quick Chart</vt:lpstr>
      <vt:lpstr>Innate Immune System – Basic Facts</vt:lpstr>
      <vt:lpstr>Innate Immunity - External</vt:lpstr>
      <vt:lpstr>Innate Defense - Internal</vt:lpstr>
      <vt:lpstr>Chemical Players of Inflammation</vt:lpstr>
      <vt:lpstr>Cellular Players of Inflammation </vt:lpstr>
      <vt:lpstr>The Complement Cascade</vt:lpstr>
      <vt:lpstr>Cytokines</vt:lpstr>
      <vt:lpstr>Cytokines</vt:lpstr>
      <vt:lpstr>Natural Killer (NK) Cells</vt:lpstr>
      <vt:lpstr>Natural Killer (NK) Cells</vt:lpstr>
      <vt:lpstr>Natural Killer (NK) Cells</vt:lpstr>
      <vt:lpstr>Specialized T Cell Flashcards</vt:lpstr>
      <vt:lpstr>Interferons</vt:lpstr>
      <vt:lpstr>Interferons</vt:lpstr>
      <vt:lpstr>Adaptive Acquired Immunity</vt:lpstr>
      <vt:lpstr>Adaptive Immune System</vt:lpstr>
      <vt:lpstr>Adaptive Acquired Immunity</vt:lpstr>
      <vt:lpstr>B Lymphocytes</vt:lpstr>
      <vt:lpstr>B Cell Flashcard</vt:lpstr>
      <vt:lpstr>T Lymphocytes</vt:lpstr>
      <vt:lpstr>PowerPoint Presentation</vt:lpstr>
      <vt:lpstr>Memory Cells</vt:lpstr>
      <vt:lpstr>Adaptive Immune System</vt:lpstr>
      <vt:lpstr>Humoral Immunity</vt:lpstr>
      <vt:lpstr>Immunoglobulins</vt:lpstr>
      <vt:lpstr>Immunoglobulins</vt:lpstr>
      <vt:lpstr>What Controls Cell-Mediated Immunity? </vt:lpstr>
      <vt:lpstr>T Cells</vt:lpstr>
      <vt:lpstr>Cells formed from Sensitized T Cells</vt:lpstr>
      <vt:lpstr>Active Immunity</vt:lpstr>
      <vt:lpstr>Active Immunity</vt:lpstr>
      <vt:lpstr>Passive Immunity</vt:lpstr>
      <vt:lpstr>Factors in Determining Likelihood of Disease</vt:lpstr>
      <vt:lpstr>Hypersensitivity Reaction</vt:lpstr>
      <vt:lpstr>Hypersensitivity Reaction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Lymphocytes &amp; Immunity</dc:title>
  <dc:creator>Medina Regalia</dc:creator>
  <cp:lastModifiedBy>Catherine Huff</cp:lastModifiedBy>
  <cp:revision>36</cp:revision>
  <dcterms:created xsi:type="dcterms:W3CDTF">2017-12-10T19:33:16Z</dcterms:created>
  <dcterms:modified xsi:type="dcterms:W3CDTF">2021-08-23T17:29:58Z</dcterms:modified>
</cp:coreProperties>
</file>