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40"/>
  </p:notesMasterIdLst>
  <p:handoutMasterIdLst>
    <p:handoutMasterId r:id="rId41"/>
  </p:handoutMasterIdLst>
  <p:sldIdLst>
    <p:sldId id="256" r:id="rId3"/>
    <p:sldId id="275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8" r:id="rId26"/>
    <p:sldId id="299" r:id="rId27"/>
    <p:sldId id="300" r:id="rId28"/>
    <p:sldId id="312" r:id="rId29"/>
    <p:sldId id="301" r:id="rId30"/>
    <p:sldId id="302" r:id="rId31"/>
    <p:sldId id="314" r:id="rId32"/>
    <p:sldId id="304" r:id="rId33"/>
    <p:sldId id="305" r:id="rId34"/>
    <p:sldId id="306" r:id="rId35"/>
    <p:sldId id="307" r:id="rId36"/>
    <p:sldId id="308" r:id="rId37"/>
    <p:sldId id="309" r:id="rId38"/>
    <p:sldId id="311" r:id="rId3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0" autoAdjust="0"/>
    <p:restoredTop sz="64492" autoAdjust="0"/>
  </p:normalViewPr>
  <p:slideViewPr>
    <p:cSldViewPr>
      <p:cViewPr varScale="1">
        <p:scale>
          <a:sx n="74" d="100"/>
          <a:sy n="74" d="100"/>
        </p:scale>
        <p:origin x="1938" y="6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F0814-4E91-4B09-A565-B770B29B9A74}" type="doc">
      <dgm:prSet loTypeId="urn:microsoft.com/office/officeart/2005/8/layout/arrow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92F548-0F90-48E4-9666-CFAFC6BF78F3}">
      <dgm:prSet custT="1"/>
      <dgm:spPr/>
      <dgm:t>
        <a:bodyPr/>
        <a:lstStyle/>
        <a:p>
          <a:r>
            <a:rPr lang="en-US" sz="2400" dirty="0"/>
            <a:t>Increases </a:t>
          </a:r>
        </a:p>
      </dgm:t>
    </dgm:pt>
    <dgm:pt modelId="{43836CBA-8075-49FD-B626-50CA6AE91018}" type="parTrans" cxnId="{E1E63256-88BC-4B88-BA4F-3201D1256203}">
      <dgm:prSet/>
      <dgm:spPr/>
      <dgm:t>
        <a:bodyPr/>
        <a:lstStyle/>
        <a:p>
          <a:endParaRPr lang="en-US"/>
        </a:p>
      </dgm:t>
    </dgm:pt>
    <dgm:pt modelId="{10CBD890-C5B8-48EE-8E80-8A560274483F}" type="sibTrans" cxnId="{E1E63256-88BC-4B88-BA4F-3201D1256203}">
      <dgm:prSet/>
      <dgm:spPr/>
      <dgm:t>
        <a:bodyPr/>
        <a:lstStyle/>
        <a:p>
          <a:endParaRPr lang="en-US"/>
        </a:p>
      </dgm:t>
    </dgm:pt>
    <dgm:pt modelId="{9EEDFEAE-A082-4E45-B85B-F9E54E899317}">
      <dgm:prSet custT="1"/>
      <dgm:spPr/>
      <dgm:t>
        <a:bodyPr/>
        <a:lstStyle/>
        <a:p>
          <a:r>
            <a:rPr lang="en-US" sz="1800" dirty="0"/>
            <a:t>Decreased water intake with normal renal function</a:t>
          </a:r>
        </a:p>
      </dgm:t>
    </dgm:pt>
    <dgm:pt modelId="{476837D3-9C5B-48B7-B225-D6421D679001}" type="parTrans" cxnId="{E2920742-4475-4B18-9758-7C67579F8F7A}">
      <dgm:prSet/>
      <dgm:spPr/>
      <dgm:t>
        <a:bodyPr/>
        <a:lstStyle/>
        <a:p>
          <a:endParaRPr lang="en-US"/>
        </a:p>
      </dgm:t>
    </dgm:pt>
    <dgm:pt modelId="{7FB0824D-847F-4CB1-9851-EFD639838F36}" type="sibTrans" cxnId="{E2920742-4475-4B18-9758-7C67579F8F7A}">
      <dgm:prSet/>
      <dgm:spPr/>
      <dgm:t>
        <a:bodyPr/>
        <a:lstStyle/>
        <a:p>
          <a:endParaRPr lang="en-US"/>
        </a:p>
      </dgm:t>
    </dgm:pt>
    <dgm:pt modelId="{FF7CFA97-D643-4DC1-A2E4-431A6B4C7BE4}">
      <dgm:prSet custT="1"/>
      <dgm:spPr/>
      <dgm:t>
        <a:bodyPr/>
        <a:lstStyle/>
        <a:p>
          <a:r>
            <a:rPr lang="en-US" sz="1800" dirty="0"/>
            <a:t>Fluid loss through sweating, panting, diarrhea</a:t>
          </a:r>
        </a:p>
      </dgm:t>
    </dgm:pt>
    <dgm:pt modelId="{83AAE0C5-947C-4F5A-8CDB-5E99B1ED34A8}" type="parTrans" cxnId="{273F7E70-E450-4694-A0B8-449D798BE493}">
      <dgm:prSet/>
      <dgm:spPr/>
      <dgm:t>
        <a:bodyPr/>
        <a:lstStyle/>
        <a:p>
          <a:endParaRPr lang="en-US"/>
        </a:p>
      </dgm:t>
    </dgm:pt>
    <dgm:pt modelId="{F788C505-D61C-426E-8F9F-4A7B240E8BFC}" type="sibTrans" cxnId="{273F7E70-E450-4694-A0B8-449D798BE493}">
      <dgm:prSet/>
      <dgm:spPr/>
      <dgm:t>
        <a:bodyPr/>
        <a:lstStyle/>
        <a:p>
          <a:endParaRPr lang="en-US"/>
        </a:p>
      </dgm:t>
    </dgm:pt>
    <dgm:pt modelId="{9F750EFF-68F7-4A4B-B81C-0E0F935DDE66}">
      <dgm:prSet custT="1"/>
      <dgm:spPr/>
      <dgm:t>
        <a:bodyPr/>
        <a:lstStyle/>
        <a:p>
          <a:r>
            <a:rPr lang="en-US" sz="1800" dirty="0"/>
            <a:t>Increased excretion of urine solutes</a:t>
          </a:r>
        </a:p>
      </dgm:t>
    </dgm:pt>
    <dgm:pt modelId="{C0B1D5A2-DFB9-4C5B-B351-B0A1F611AE94}" type="parTrans" cxnId="{F03C977C-FF64-48EC-8763-9265FC70B131}">
      <dgm:prSet/>
      <dgm:spPr/>
      <dgm:t>
        <a:bodyPr/>
        <a:lstStyle/>
        <a:p>
          <a:endParaRPr lang="en-US"/>
        </a:p>
      </dgm:t>
    </dgm:pt>
    <dgm:pt modelId="{DB0DE5D1-E4ED-4437-BB37-72CC3F029AE2}" type="sibTrans" cxnId="{F03C977C-FF64-48EC-8763-9265FC70B131}">
      <dgm:prSet/>
      <dgm:spPr/>
      <dgm:t>
        <a:bodyPr/>
        <a:lstStyle/>
        <a:p>
          <a:endParaRPr lang="en-US"/>
        </a:p>
      </dgm:t>
    </dgm:pt>
    <dgm:pt modelId="{92F6DF1B-3303-4B77-B572-ED7C25E77484}">
      <dgm:prSet custT="1"/>
      <dgm:spPr/>
      <dgm:t>
        <a:bodyPr/>
        <a:lstStyle/>
        <a:p>
          <a:r>
            <a:rPr lang="en-US" sz="1800" dirty="0"/>
            <a:t>Acute renal failure, dehydration, and shock</a:t>
          </a:r>
        </a:p>
      </dgm:t>
    </dgm:pt>
    <dgm:pt modelId="{747767B3-83C0-4C27-9911-73AF91D8D21B}" type="parTrans" cxnId="{1E8B0249-579A-4BBB-875A-197E5A6BA63D}">
      <dgm:prSet/>
      <dgm:spPr/>
      <dgm:t>
        <a:bodyPr/>
        <a:lstStyle/>
        <a:p>
          <a:endParaRPr lang="en-US"/>
        </a:p>
      </dgm:t>
    </dgm:pt>
    <dgm:pt modelId="{FB187969-21B4-42B1-B15C-FEDBC479AA05}" type="sibTrans" cxnId="{1E8B0249-579A-4BBB-875A-197E5A6BA63D}">
      <dgm:prSet/>
      <dgm:spPr/>
      <dgm:t>
        <a:bodyPr/>
        <a:lstStyle/>
        <a:p>
          <a:endParaRPr lang="en-US"/>
        </a:p>
      </dgm:t>
    </dgm:pt>
    <dgm:pt modelId="{29F6D824-6166-42B3-A37C-04FCEF9533E3}">
      <dgm:prSet/>
      <dgm:spPr/>
      <dgm:t>
        <a:bodyPr/>
        <a:lstStyle/>
        <a:p>
          <a:r>
            <a:rPr lang="en-US" dirty="0"/>
            <a:t>Decreases</a:t>
          </a:r>
        </a:p>
      </dgm:t>
    </dgm:pt>
    <dgm:pt modelId="{A310EB20-7173-4164-B58A-9F11CB833758}" type="parTrans" cxnId="{8A7BD598-92A6-4F9A-8295-814325133159}">
      <dgm:prSet/>
      <dgm:spPr/>
      <dgm:t>
        <a:bodyPr/>
        <a:lstStyle/>
        <a:p>
          <a:endParaRPr lang="en-US"/>
        </a:p>
      </dgm:t>
    </dgm:pt>
    <dgm:pt modelId="{84122869-8F2F-4611-B1E7-4075F1ECD834}" type="sibTrans" cxnId="{8A7BD598-92A6-4F9A-8295-814325133159}">
      <dgm:prSet/>
      <dgm:spPr/>
      <dgm:t>
        <a:bodyPr/>
        <a:lstStyle/>
        <a:p>
          <a:endParaRPr lang="en-US"/>
        </a:p>
      </dgm:t>
    </dgm:pt>
    <dgm:pt modelId="{0F52FB05-E53B-459B-8CF2-89F564F9022F}">
      <dgm:prSet/>
      <dgm:spPr/>
      <dgm:t>
        <a:bodyPr/>
        <a:lstStyle/>
        <a:p>
          <a:r>
            <a:rPr lang="en-US" dirty="0"/>
            <a:t>Kidneys cannot absorb water</a:t>
          </a:r>
        </a:p>
      </dgm:t>
    </dgm:pt>
    <dgm:pt modelId="{DA9C388B-993E-40A7-930E-41FBE16B4655}" type="parTrans" cxnId="{F42D542C-2A9B-4084-8E72-EF2C16137FBC}">
      <dgm:prSet/>
      <dgm:spPr/>
      <dgm:t>
        <a:bodyPr/>
        <a:lstStyle/>
        <a:p>
          <a:endParaRPr lang="en-US"/>
        </a:p>
      </dgm:t>
    </dgm:pt>
    <dgm:pt modelId="{46167DD8-4FEE-4920-AF1C-F82FAAA124EB}" type="sibTrans" cxnId="{F42D542C-2A9B-4084-8E72-EF2C16137FBC}">
      <dgm:prSet/>
      <dgm:spPr/>
      <dgm:t>
        <a:bodyPr/>
        <a:lstStyle/>
        <a:p>
          <a:endParaRPr lang="en-US"/>
        </a:p>
      </dgm:t>
    </dgm:pt>
    <dgm:pt modelId="{E25D3E03-2125-47BD-840B-F36806121487}">
      <dgm:prSet/>
      <dgm:spPr/>
      <dgm:t>
        <a:bodyPr/>
        <a:lstStyle/>
        <a:p>
          <a:r>
            <a:rPr lang="en-US" dirty="0"/>
            <a:t>Pyometra, diabetes insipidus, psychogenic polydipsia, liver diseases, renal disease, diuretics</a:t>
          </a:r>
        </a:p>
      </dgm:t>
    </dgm:pt>
    <dgm:pt modelId="{240F2E2E-AB47-4503-A8A2-1D200F426AC8}" type="parTrans" cxnId="{2A5FFBF1-2CD7-4588-B747-B5A94B237D5B}">
      <dgm:prSet/>
      <dgm:spPr/>
      <dgm:t>
        <a:bodyPr/>
        <a:lstStyle/>
        <a:p>
          <a:endParaRPr lang="en-US"/>
        </a:p>
      </dgm:t>
    </dgm:pt>
    <dgm:pt modelId="{9807535F-5A16-4B42-87B1-C2C4FE57DE94}" type="sibTrans" cxnId="{2A5FFBF1-2CD7-4588-B747-B5A94B237D5B}">
      <dgm:prSet/>
      <dgm:spPr/>
      <dgm:t>
        <a:bodyPr/>
        <a:lstStyle/>
        <a:p>
          <a:endParaRPr lang="en-US"/>
        </a:p>
      </dgm:t>
    </dgm:pt>
    <dgm:pt modelId="{CD89C299-012E-4549-BED6-994FD5846244}" type="pres">
      <dgm:prSet presAssocID="{D53F0814-4E91-4B09-A565-B770B29B9A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E6FEEB-E74C-4262-B76B-5CD1829A6EEE}" type="pres">
      <dgm:prSet presAssocID="{0292F548-0F90-48E4-9666-CFAFC6BF78F3}" presName="arrow" presStyleLbl="node1" presStyleIdx="0" presStyleCnt="2" custScaleX="200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15B85-380A-429F-9A03-5F92EDCA430F}" type="pres">
      <dgm:prSet presAssocID="{29F6D824-6166-42B3-A37C-04FCEF9533E3}" presName="arrow" presStyleLbl="node1" presStyleIdx="1" presStyleCnt="2" custScaleX="203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57A2E-E40E-432B-8F51-BDD98977E028}" type="presOf" srcId="{0F52FB05-E53B-459B-8CF2-89F564F9022F}" destId="{23215B85-380A-429F-9A03-5F92EDCA430F}" srcOrd="0" destOrd="1" presId="urn:microsoft.com/office/officeart/2005/8/layout/arrow1"/>
    <dgm:cxn modelId="{F42D542C-2A9B-4084-8E72-EF2C16137FBC}" srcId="{29F6D824-6166-42B3-A37C-04FCEF9533E3}" destId="{0F52FB05-E53B-459B-8CF2-89F564F9022F}" srcOrd="0" destOrd="0" parTransId="{DA9C388B-993E-40A7-930E-41FBE16B4655}" sibTransId="{46167DD8-4FEE-4920-AF1C-F82FAAA124EB}"/>
    <dgm:cxn modelId="{A3994653-472D-4367-BB35-C19CA7CFCF07}" type="presOf" srcId="{92F6DF1B-3303-4B77-B572-ED7C25E77484}" destId="{86E6FEEB-E74C-4262-B76B-5CD1829A6EEE}" srcOrd="0" destOrd="4" presId="urn:microsoft.com/office/officeart/2005/8/layout/arrow1"/>
    <dgm:cxn modelId="{F4950232-B723-42E3-8F0F-DFF9C6943780}" type="presOf" srcId="{0292F548-0F90-48E4-9666-CFAFC6BF78F3}" destId="{86E6FEEB-E74C-4262-B76B-5CD1829A6EEE}" srcOrd="0" destOrd="0" presId="urn:microsoft.com/office/officeart/2005/8/layout/arrow1"/>
    <dgm:cxn modelId="{A7486DA6-5712-4648-AD1A-6E6B799289D8}" type="presOf" srcId="{D53F0814-4E91-4B09-A565-B770B29B9A74}" destId="{CD89C299-012E-4549-BED6-994FD5846244}" srcOrd="0" destOrd="0" presId="urn:microsoft.com/office/officeart/2005/8/layout/arrow1"/>
    <dgm:cxn modelId="{273F7E70-E450-4694-A0B8-449D798BE493}" srcId="{0292F548-0F90-48E4-9666-CFAFC6BF78F3}" destId="{FF7CFA97-D643-4DC1-A2E4-431A6B4C7BE4}" srcOrd="1" destOrd="0" parTransId="{83AAE0C5-947C-4F5A-8CDB-5E99B1ED34A8}" sibTransId="{F788C505-D61C-426E-8F9F-4A7B240E8BFC}"/>
    <dgm:cxn modelId="{079F63A1-266B-40D0-86FF-32CF4E886C71}" type="presOf" srcId="{E25D3E03-2125-47BD-840B-F36806121487}" destId="{23215B85-380A-429F-9A03-5F92EDCA430F}" srcOrd="0" destOrd="2" presId="urn:microsoft.com/office/officeart/2005/8/layout/arrow1"/>
    <dgm:cxn modelId="{1015B50E-EBF7-430B-800B-3E23189F0717}" type="presOf" srcId="{FF7CFA97-D643-4DC1-A2E4-431A6B4C7BE4}" destId="{86E6FEEB-E74C-4262-B76B-5CD1829A6EEE}" srcOrd="0" destOrd="2" presId="urn:microsoft.com/office/officeart/2005/8/layout/arrow1"/>
    <dgm:cxn modelId="{517CF1B4-B2F8-45D1-A249-D2064EAA6C23}" type="presOf" srcId="{9EEDFEAE-A082-4E45-B85B-F9E54E899317}" destId="{86E6FEEB-E74C-4262-B76B-5CD1829A6EEE}" srcOrd="0" destOrd="1" presId="urn:microsoft.com/office/officeart/2005/8/layout/arrow1"/>
    <dgm:cxn modelId="{F03C977C-FF64-48EC-8763-9265FC70B131}" srcId="{0292F548-0F90-48E4-9666-CFAFC6BF78F3}" destId="{9F750EFF-68F7-4A4B-B81C-0E0F935DDE66}" srcOrd="2" destOrd="0" parTransId="{C0B1D5A2-DFB9-4C5B-B351-B0A1F611AE94}" sibTransId="{DB0DE5D1-E4ED-4437-BB37-72CC3F029AE2}"/>
    <dgm:cxn modelId="{1E8B0249-579A-4BBB-875A-197E5A6BA63D}" srcId="{0292F548-0F90-48E4-9666-CFAFC6BF78F3}" destId="{92F6DF1B-3303-4B77-B572-ED7C25E77484}" srcOrd="3" destOrd="0" parTransId="{747767B3-83C0-4C27-9911-73AF91D8D21B}" sibTransId="{FB187969-21B4-42B1-B15C-FEDBC479AA05}"/>
    <dgm:cxn modelId="{8A7BD598-92A6-4F9A-8295-814325133159}" srcId="{D53F0814-4E91-4B09-A565-B770B29B9A74}" destId="{29F6D824-6166-42B3-A37C-04FCEF9533E3}" srcOrd="1" destOrd="0" parTransId="{A310EB20-7173-4164-B58A-9F11CB833758}" sibTransId="{84122869-8F2F-4611-B1E7-4075F1ECD834}"/>
    <dgm:cxn modelId="{E2920742-4475-4B18-9758-7C67579F8F7A}" srcId="{0292F548-0F90-48E4-9666-CFAFC6BF78F3}" destId="{9EEDFEAE-A082-4E45-B85B-F9E54E899317}" srcOrd="0" destOrd="0" parTransId="{476837D3-9C5B-48B7-B225-D6421D679001}" sibTransId="{7FB0824D-847F-4CB1-9851-EFD639838F36}"/>
    <dgm:cxn modelId="{E1E63256-88BC-4B88-BA4F-3201D1256203}" srcId="{D53F0814-4E91-4B09-A565-B770B29B9A74}" destId="{0292F548-0F90-48E4-9666-CFAFC6BF78F3}" srcOrd="0" destOrd="0" parTransId="{43836CBA-8075-49FD-B626-50CA6AE91018}" sibTransId="{10CBD890-C5B8-48EE-8E80-8A560274483F}"/>
    <dgm:cxn modelId="{C1C6ABDB-B239-4E8F-861C-C244CCACA0DD}" type="presOf" srcId="{29F6D824-6166-42B3-A37C-04FCEF9533E3}" destId="{23215B85-380A-429F-9A03-5F92EDCA430F}" srcOrd="0" destOrd="0" presId="urn:microsoft.com/office/officeart/2005/8/layout/arrow1"/>
    <dgm:cxn modelId="{2A5FFBF1-2CD7-4588-B747-B5A94B237D5B}" srcId="{29F6D824-6166-42B3-A37C-04FCEF9533E3}" destId="{E25D3E03-2125-47BD-840B-F36806121487}" srcOrd="1" destOrd="0" parTransId="{240F2E2E-AB47-4503-A8A2-1D200F426AC8}" sibTransId="{9807535F-5A16-4B42-87B1-C2C4FE57DE94}"/>
    <dgm:cxn modelId="{BC54AAB3-115A-482A-B81D-BCE6931915B5}" type="presOf" srcId="{9F750EFF-68F7-4A4B-B81C-0E0F935DDE66}" destId="{86E6FEEB-E74C-4262-B76B-5CD1829A6EEE}" srcOrd="0" destOrd="3" presId="urn:microsoft.com/office/officeart/2005/8/layout/arrow1"/>
    <dgm:cxn modelId="{632C1005-B080-4628-AFA5-9304BB6EE8CB}" type="presParOf" srcId="{CD89C299-012E-4549-BED6-994FD5846244}" destId="{86E6FEEB-E74C-4262-B76B-5CD1829A6EEE}" srcOrd="0" destOrd="0" presId="urn:microsoft.com/office/officeart/2005/8/layout/arrow1"/>
    <dgm:cxn modelId="{CB022DD5-A6D4-4081-834F-79FBE6E0ADA8}" type="presParOf" srcId="{CD89C299-012E-4549-BED6-994FD5846244}" destId="{23215B85-380A-429F-9A03-5F92EDCA430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6FEEB-E74C-4262-B76B-5CD1829A6EEE}">
      <dsp:nvSpPr>
        <dsp:cNvPr id="0" name=""/>
        <dsp:cNvSpPr/>
      </dsp:nvSpPr>
      <dsp:spPr>
        <a:xfrm rot="16200000">
          <a:off x="-1854101" y="702801"/>
          <a:ext cx="7303418" cy="364582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Increases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Decreased water intake with normal renal function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Fluid loss through sweating, panting, diarrhea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Increased excretion of urine solutes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Acute renal failure, dehydration, and shock</a:t>
          </a:r>
        </a:p>
      </dsp:txBody>
      <dsp:txXfrm rot="5400000">
        <a:off x="612716" y="699857"/>
        <a:ext cx="3007802" cy="3651709"/>
      </dsp:txXfrm>
    </dsp:sp>
    <dsp:sp modelId="{23215B85-380A-429F-9A03-5F92EDCA430F}">
      <dsp:nvSpPr>
        <dsp:cNvPr id="0" name=""/>
        <dsp:cNvSpPr/>
      </dsp:nvSpPr>
      <dsp:spPr>
        <a:xfrm rot="5400000">
          <a:off x="2106293" y="702801"/>
          <a:ext cx="7405902" cy="364582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356783"/>
                <a:satOff val="-11270"/>
                <a:lumOff val="1235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Decreases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Kidneys cannot absorb water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Pyometra, diabetes insipidus, psychogenic polydipsia, liver diseases, renal disease, diuretics</a:t>
          </a:r>
        </a:p>
      </dsp:txBody>
      <dsp:txXfrm rot="-5400000">
        <a:off x="3986333" y="674237"/>
        <a:ext cx="3007802" cy="3702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9/13/2021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9/13/2021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8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90F-A884-4A95-A88A-7D0B36F0128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6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90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8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3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9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5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Easiest to collect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7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damage internal organs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6-8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4" y="1845735"/>
            <a:ext cx="4936474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5"/>
            <a:ext cx="4936474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tIns="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8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4413" y="609600"/>
            <a:ext cx="4571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Urinalysis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5EE2-EB91-4F98-96A1-06A8ED73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86605"/>
            <a:ext cx="10011363" cy="780196"/>
          </a:xfrm>
        </p:spPr>
        <p:txBody>
          <a:bodyPr/>
          <a:lstStyle/>
          <a:p>
            <a:r>
              <a:rPr lang="en-US" dirty="0"/>
              <a:t>Tom Cat Catheter</a:t>
            </a:r>
          </a:p>
        </p:txBody>
      </p:sp>
      <p:pic>
        <p:nvPicPr>
          <p:cNvPr id="5" name="Content Placeholder 4" descr="A picture containing cat, indoor, mammal, animal&#10;&#10;Description generated with very high confidence">
            <a:extLst>
              <a:ext uri="{FF2B5EF4-FFF2-40B4-BE49-F238E27FC236}">
                <a16:creationId xmlns:a16="http://schemas.microsoft.com/office/drawing/2014/main" id="{B38C7B3F-37F4-440E-B065-967060F67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48" y="3124200"/>
            <a:ext cx="8362950" cy="3152775"/>
          </a:xfrm>
        </p:spPr>
      </p:pic>
      <p:pic>
        <p:nvPicPr>
          <p:cNvPr id="7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B5FD715-DFA8-4966-AFE0-B56016687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7" y="914400"/>
            <a:ext cx="4181475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CC373-94E2-4E51-A962-060D0E82A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23" y="647700"/>
            <a:ext cx="41719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A5BE-9DA0-48F6-A5DE-F3CC7CC8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Catheterization,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BB720-30F0-4AD6-B914-7866D70CB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 Always avoid testing on the first portion collected.  Why? </a:t>
            </a:r>
            <a:r>
              <a:rPr lang="en-US" dirty="0"/>
              <a:t>Sample may have increased RBCs and epithelial cells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commonly used catheter in dogs: </a:t>
            </a:r>
            <a:r>
              <a:rPr lang="en-US" dirty="0"/>
              <a:t>4- to 10- Fr polypropylene catheter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commonly used catheter in male </a:t>
            </a:r>
            <a:r>
              <a:rPr lang="en-US" dirty="0"/>
              <a:t>cats:3.5 Fr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343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67BEA-EA6A-4FF1-94E2-B010B61A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BBBC4-97A3-47D2-BFFE-A68530CDB9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22713B-ABB6-4391-97F9-0449A2B9B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7167" y="4343400"/>
            <a:ext cx="3199566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F37CA7-53D4-441C-A2FF-544635666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3" y="644857"/>
            <a:ext cx="6910417" cy="5044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29C45-D763-466F-A54B-E73FE35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989" y="639097"/>
            <a:ext cx="340107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Urinary</a:t>
            </a:r>
            <a:b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Catheterization Protocol -  </a:t>
            </a:r>
            <a:b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b="1" u="sng" dirty="0">
                <a:solidFill>
                  <a:srgbClr val="FF0000"/>
                </a:solidFill>
              </a:rPr>
              <a:t>Male Cat</a:t>
            </a:r>
          </a:p>
        </p:txBody>
      </p:sp>
    </p:spTree>
    <p:extLst>
      <p:ext uri="{BB962C8B-B14F-4D97-AF65-F5344CB8AC3E}">
        <p14:creationId xmlns:p14="http://schemas.microsoft.com/office/powerpoint/2010/main" val="41234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343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67BEA-EA6A-4FF1-94E2-B010B61A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BBBC4-97A3-47D2-BFFE-A68530CDB9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22713B-ABB6-4391-97F9-0449A2B9B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7167" y="4343400"/>
            <a:ext cx="3199566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49266ED-E267-48FC-8071-83BDB7032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83" y="640081"/>
            <a:ext cx="5826116" cy="5054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85A99-8C17-4378-A77C-AE79AA82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989" y="639097"/>
            <a:ext cx="340107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Urinary Catheterization Protocol – </a:t>
            </a:r>
            <a:r>
              <a:rPr lang="en-US" sz="4100" b="1" u="sng" dirty="0">
                <a:solidFill>
                  <a:srgbClr val="FF0000"/>
                </a:solidFill>
              </a:rPr>
              <a:t>Female Dog</a:t>
            </a:r>
          </a:p>
        </p:txBody>
      </p:sp>
    </p:spTree>
    <p:extLst>
      <p:ext uri="{BB962C8B-B14F-4D97-AF65-F5344CB8AC3E}">
        <p14:creationId xmlns:p14="http://schemas.microsoft.com/office/powerpoint/2010/main" val="32760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343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67BEA-EA6A-4FF1-94E2-B010B61A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BBBC4-97A3-47D2-BFFE-A68530CDB9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22713B-ABB6-4391-97F9-0449A2B9B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7167" y="4343400"/>
            <a:ext cx="3199566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D9F69A4-B5F6-4513-8826-FE609BF48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3" y="1050844"/>
            <a:ext cx="6910417" cy="42326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41892-01B6-4155-BF2C-EC88D7F4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989" y="639097"/>
            <a:ext cx="340107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Urinary Catheterization Protocol – </a:t>
            </a:r>
            <a:b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b="1" u="sng" dirty="0">
                <a:solidFill>
                  <a:srgbClr val="FF0000"/>
                </a:solidFill>
              </a:rPr>
              <a:t>Male Dog</a:t>
            </a:r>
          </a:p>
        </p:txBody>
      </p:sp>
    </p:spTree>
    <p:extLst>
      <p:ext uri="{BB962C8B-B14F-4D97-AF65-F5344CB8AC3E}">
        <p14:creationId xmlns:p14="http://schemas.microsoft.com/office/powerpoint/2010/main" val="30082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7E62-3510-4B7B-B2C8-127D8A19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Cystocentesis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CF8F-BAF0-4AB6-8847-3800417F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462" y="1737360"/>
            <a:ext cx="10055781" cy="44348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These are sterile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What do we use them to test? </a:t>
            </a:r>
            <a:r>
              <a:rPr lang="en-US" sz="2400" dirty="0"/>
              <a:t>Culture and sensitivity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These </a:t>
            </a:r>
            <a:r>
              <a:rPr lang="en-US" sz="2400" dirty="0"/>
              <a:t>animals must have a sufficiently distended bladder, and you must be able to palpate the bladder before you begin the procedure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Can be done on calm or easily restrained awake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An ultrasound machine can be used as a guide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Patient can be standing, or in ventral or lateral recumbency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Should be noted you may </a:t>
            </a:r>
            <a:r>
              <a:rPr lang="en-US" sz="2400" dirty="0" smtClean="0"/>
              <a:t>have RBCs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present </a:t>
            </a:r>
            <a:r>
              <a:rPr lang="en-US" sz="2400" dirty="0"/>
              <a:t>in your sample, due to the needle insertion </a:t>
            </a:r>
          </a:p>
        </p:txBody>
      </p:sp>
    </p:spTree>
    <p:extLst>
      <p:ext uri="{BB962C8B-B14F-4D97-AF65-F5344CB8AC3E}">
        <p14:creationId xmlns:p14="http://schemas.microsoft.com/office/powerpoint/2010/main" val="14992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809B-49BB-4748-A616-E2BE327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Cystocentesis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B3BF-E51B-4FF6-B19D-AC32FEB07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 Equipment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22- or 20-gauge needle (1 – 1  ½ inch)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10-mL syringe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Procedure: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NEVER redirect once through the skin.  Why</a:t>
            </a:r>
            <a:r>
              <a:rPr lang="en-US" sz="2800" dirty="0" smtClean="0"/>
              <a:t>? Could damage internal organs</a:t>
            </a: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Gently </a:t>
            </a:r>
            <a:r>
              <a:rPr lang="en-US" sz="2800" dirty="0"/>
              <a:t>aspirate to obtain urine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Label </a:t>
            </a:r>
            <a:r>
              <a:rPr lang="en-US" sz="2800" dirty="0" err="1"/>
              <a:t>label</a:t>
            </a:r>
            <a:r>
              <a:rPr lang="en-US" sz="2800" dirty="0"/>
              <a:t> </a:t>
            </a:r>
            <a:r>
              <a:rPr lang="en-US" sz="2800" dirty="0" err="1"/>
              <a:t>label</a:t>
            </a:r>
            <a:r>
              <a:rPr lang="en-US" sz="2800" dirty="0"/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27712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343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67BEA-EA6A-4FF1-94E2-B010B61A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BBBC4-97A3-47D2-BFFE-A68530CDB9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22713B-ABB6-4391-97F9-0449A2B9B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7167" y="4343400"/>
            <a:ext cx="3199566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9D84676-CF80-4D2C-95A7-221489BD3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05" y="640081"/>
            <a:ext cx="4953072" cy="5054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9F21E3-317C-4CE3-AD75-1E2FD2FB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989" y="639097"/>
            <a:ext cx="340107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Cystocentesis Procedure </a:t>
            </a:r>
          </a:p>
        </p:txBody>
      </p:sp>
    </p:spTree>
    <p:extLst>
      <p:ext uri="{BB962C8B-B14F-4D97-AF65-F5344CB8AC3E}">
        <p14:creationId xmlns:p14="http://schemas.microsoft.com/office/powerpoint/2010/main" val="11228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1FE1-F075-459C-AC6A-333F33BC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Storage &amp; Handling</a:t>
            </a:r>
          </a:p>
        </p:txBody>
      </p:sp>
      <p:pic>
        <p:nvPicPr>
          <p:cNvPr id="6" name="Content Placeholder 5" descr="A picture containing table, next&#10;&#10;Description generated with high confidence">
            <a:extLst>
              <a:ext uri="{FF2B5EF4-FFF2-40B4-BE49-F238E27FC236}">
                <a16:creationId xmlns:a16="http://schemas.microsoft.com/office/drawing/2014/main" id="{5472BF40-6FA9-4EEA-BD16-EF572E2C7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56" y="731838"/>
            <a:ext cx="5257800" cy="5257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79CC7-F00C-4D68-B414-EE413854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4B4D-8A68-4A35-AC73-FD52EBDC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Storage and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91FF-31F2-4FEA-B5A1-45CAA992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Analyze within the </a:t>
            </a:r>
            <a:r>
              <a:rPr lang="en-US" sz="3200" b="1" u="sng" dirty="0">
                <a:solidFill>
                  <a:srgbClr val="FF0000"/>
                </a:solidFill>
              </a:rPr>
              <a:t>first 30 minutes to 1 hour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This will avoid artifacts and degeneration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If this is not possible, you should refrigerate the sample for up to </a:t>
            </a:r>
            <a:r>
              <a:rPr lang="en-US" sz="2800" dirty="0" smtClean="0"/>
              <a:t>6 – 8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1" dirty="0" smtClean="0"/>
              <a:t>Possible </a:t>
            </a:r>
            <a:r>
              <a:rPr lang="en-US" sz="2401" dirty="0"/>
              <a:t>problems with refrigerated samples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1" dirty="0"/>
              <a:t>Specific gravity may be affected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1" dirty="0"/>
              <a:t>Make sure you have a tight fitted lid to prevent evaporation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1" dirty="0"/>
              <a:t>Sample could develop crystals when cooled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1" dirty="0"/>
              <a:t>You must warm back to room temperature before evaluating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1" dirty="0"/>
              <a:t>Gently mix before evaluation</a:t>
            </a:r>
          </a:p>
        </p:txBody>
      </p:sp>
    </p:spTree>
    <p:extLst>
      <p:ext uri="{BB962C8B-B14F-4D97-AF65-F5344CB8AC3E}">
        <p14:creationId xmlns:p14="http://schemas.microsoft.com/office/powerpoint/2010/main" val="31452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E3B1B8-DC38-48E8-8C31-EF790659B5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4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3FFFE-1DB2-4A0F-B495-35782F1622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BB9A07-8AB8-4D82-B3BC-B500DDEC79A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B6E427-3F73-4C06-A5D5-AE52C3883B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9BDAA-0390-4B39-9B5C-BC95E5120D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DB1FE5-9D46-433B-99D1-2F1B8DC798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brown and white dog looking at the camera&#10;&#10;Description generated with high confidence">
            <a:extLst>
              <a:ext uri="{FF2B5EF4-FFF2-40B4-BE49-F238E27FC236}">
                <a16:creationId xmlns:a16="http://schemas.microsoft.com/office/drawing/2014/main" id="{F9FE4440-643E-4E6C-AE2D-A4DC0D0BD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82" y="1160731"/>
            <a:ext cx="6796311" cy="453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9091C-04B8-4E70-90B8-C691457B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1" y="516835"/>
            <a:ext cx="3084041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/>
              <a:t>Sample Collection &amp; Handling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E2C8B-9381-419C-8641-1FBC1616E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242" y="2653800"/>
            <a:ext cx="3084041" cy="3335519"/>
          </a:xfrm>
        </p:spPr>
        <p:txBody>
          <a:bodyPr vert="horz" lIns="0" tIns="45720" rIns="0" bIns="45720" rtlCol="0">
            <a:normAutofit/>
          </a:bodyPr>
          <a:lstStyle/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E2BC-AF94-49FC-8F0E-1FD9659C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Storage and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A4CD-BEF1-4620-8267-41C3743E6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 If a sample is NOT refrigerated and is NOT examined within the first 30 minutes to 1 hour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You will have </a:t>
            </a:r>
            <a:r>
              <a:rPr lang="en-US" sz="3200" dirty="0" smtClean="0"/>
              <a:t>Decreased</a:t>
            </a:r>
            <a:r>
              <a:rPr lang="en-US" sz="3200" dirty="0" smtClean="0"/>
              <a:t> </a:t>
            </a:r>
            <a:r>
              <a:rPr lang="en-US" sz="3200" dirty="0"/>
              <a:t>glucose and bilirubin </a:t>
            </a:r>
            <a:r>
              <a:rPr lang="en-US" sz="3200" dirty="0" smtClean="0"/>
              <a:t>concentrations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Increased</a:t>
            </a:r>
            <a:r>
              <a:rPr lang="en-US" sz="3200" dirty="0" smtClean="0"/>
              <a:t> </a:t>
            </a:r>
            <a:r>
              <a:rPr lang="en-US" sz="3200" dirty="0"/>
              <a:t>pH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Breakdown of RBCs and casts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Bacteria growth will </a:t>
            </a:r>
            <a:r>
              <a:rPr lang="en-US" sz="3200" dirty="0" smtClean="0"/>
              <a:t>Increase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48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BB0C-2B06-4807-AA1F-76C8344D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Samples That Cannot Be Processed In-House?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0575-281C-487F-A2BF-7DE16BA2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In order to preserve the sample for sending off to a reference laboratory you can add either of the following: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 drop of 40% formalin in 1 </a:t>
            </a:r>
            <a:r>
              <a:rPr lang="en-US" sz="2800" dirty="0" err="1"/>
              <a:t>oz</a:t>
            </a:r>
            <a:r>
              <a:rPr lang="en-US" sz="2800" dirty="0"/>
              <a:t> of urine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RUN GLUCOSE TEST PRIOR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Best preservative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Toluene to form a layer on top of the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One </a:t>
            </a:r>
            <a:r>
              <a:rPr lang="en-US" sz="2800" dirty="0" err="1"/>
              <a:t>thymal</a:t>
            </a:r>
            <a:r>
              <a:rPr lang="en-US" sz="2800" dirty="0"/>
              <a:t> crystal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1" dirty="0"/>
              <a:t>1 part 5% to 9 parts urine</a:t>
            </a:r>
          </a:p>
        </p:txBody>
      </p:sp>
    </p:spTree>
    <p:extLst>
      <p:ext uri="{BB962C8B-B14F-4D97-AF65-F5344CB8AC3E}">
        <p14:creationId xmlns:p14="http://schemas.microsoft.com/office/powerpoint/2010/main" val="20171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E3B1B8-DC38-48E8-8C31-EF790659B5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4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3FFFE-1DB2-4A0F-B495-35782F1622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BB9A07-8AB8-4D82-B3BC-B500DDEC79A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B6E427-3F73-4C06-A5D5-AE52C3883B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9BDAA-0390-4B39-9B5C-BC95E5120D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DB1FE5-9D46-433B-99D1-2F1B8DC798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bottle&#10;&#10;Description generated with high confidence">
            <a:extLst>
              <a:ext uri="{FF2B5EF4-FFF2-40B4-BE49-F238E27FC236}">
                <a16:creationId xmlns:a16="http://schemas.microsoft.com/office/drawing/2014/main" id="{CF724378-AF85-4CAF-B827-CB8C77410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82" y="1449574"/>
            <a:ext cx="6796311" cy="3958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5C8F2-5E6B-420C-BBEC-9EBC81F5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1" y="516835"/>
            <a:ext cx="3084041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/>
              <a:t>Physical Examination of Urine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AE735-41A4-43AE-ABD2-42BBF6B17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242" y="2653800"/>
            <a:ext cx="3084041" cy="3335519"/>
          </a:xfrm>
        </p:spPr>
        <p:txBody>
          <a:bodyPr vert="horz" lIns="0" tIns="45720" rIns="0" bIns="45720" rtlCol="0">
            <a:normAutofit/>
          </a:bodyPr>
          <a:lstStyle/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Routine analysis of urine includes the following physical properties and include those made without a microscope or chemical reagents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23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6994" y="3340911"/>
            <a:ext cx="189346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Volume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Color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Odor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Transparency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Specific gravity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97686"/>
            <a:ext cx="9525000" cy="4526914"/>
          </a:xfrm>
        </p:spPr>
        <p:txBody>
          <a:bodyPr>
            <a:noAutofit/>
          </a:bodyPr>
          <a:lstStyle/>
          <a:p>
            <a:r>
              <a:rPr lang="en-US" sz="2800" dirty="0"/>
              <a:t>Owners may confuse:</a:t>
            </a:r>
          </a:p>
          <a:p>
            <a:pPr lvl="1"/>
            <a:r>
              <a:rPr lang="en-US" sz="2400" dirty="0" err="1"/>
              <a:t>Pollakiuria</a:t>
            </a:r>
            <a:r>
              <a:rPr lang="en-US" sz="2400" dirty="0"/>
              <a:t> </a:t>
            </a:r>
            <a:r>
              <a:rPr lang="en-US" sz="2400" dirty="0"/>
              <a:t>–Frequent urination</a:t>
            </a:r>
          </a:p>
          <a:p>
            <a:pPr lvl="1"/>
            <a:r>
              <a:rPr lang="en-US" sz="2400" dirty="0" smtClean="0"/>
              <a:t>Polyuria –</a:t>
            </a:r>
            <a:r>
              <a:rPr lang="en-US" sz="2800" dirty="0"/>
              <a:t>Increased production </a:t>
            </a:r>
          </a:p>
          <a:p>
            <a:pPr lvl="1"/>
            <a:r>
              <a:rPr lang="en-US" sz="2800" dirty="0" smtClean="0"/>
              <a:t>Many </a:t>
            </a:r>
            <a:r>
              <a:rPr lang="en-US" sz="2800" dirty="0"/>
              <a:t>factors involved</a:t>
            </a:r>
          </a:p>
          <a:p>
            <a:pPr lvl="1"/>
            <a:r>
              <a:rPr lang="en-US" sz="2400" dirty="0"/>
              <a:t>Fluid intake, external losses, temperature and humidity, amount and type of food, activity level, size of animal and species</a:t>
            </a:r>
          </a:p>
          <a:p>
            <a:pPr lvl="1"/>
            <a:r>
              <a:rPr lang="en-US" sz="2400" dirty="0"/>
              <a:t>Cannot evaluate on one urination </a:t>
            </a:r>
          </a:p>
          <a:p>
            <a:pPr lvl="1"/>
            <a:r>
              <a:rPr lang="en-US" sz="2400" dirty="0"/>
              <a:t>Need 24-hour urine volume collection </a:t>
            </a:r>
          </a:p>
          <a:p>
            <a:pPr lvl="2"/>
            <a:r>
              <a:rPr lang="en-US" sz="2000" dirty="0"/>
              <a:t>Valuable but not practical</a:t>
            </a:r>
          </a:p>
          <a:p>
            <a:pPr lvl="2"/>
            <a:r>
              <a:rPr lang="en-US" sz="2000" dirty="0"/>
              <a:t>May need to observe in cage or outdoors to get an estimate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24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0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 Urine Production by Species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32633" r="50769" b="40642"/>
          <a:stretch/>
        </p:blipFill>
        <p:spPr bwMode="auto">
          <a:xfrm>
            <a:off x="1903412" y="1930456"/>
            <a:ext cx="7841566" cy="417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25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79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/>
              <a:t>Polyuria is often accompanied by polydipsia </a:t>
            </a:r>
            <a:r>
              <a:rPr lang="en-US" sz="3200" dirty="0" smtClean="0"/>
              <a:t>Increased </a:t>
            </a:r>
            <a:r>
              <a:rPr lang="en-US" sz="3200" dirty="0"/>
              <a:t>water intake</a:t>
            </a:r>
          </a:p>
          <a:p>
            <a:pPr lvl="1"/>
            <a:r>
              <a:rPr lang="en-US" sz="2600" dirty="0" smtClean="0"/>
              <a:t>Urine usually pale or light yellow with low SG</a:t>
            </a:r>
          </a:p>
          <a:p>
            <a:pPr lvl="1"/>
            <a:r>
              <a:rPr lang="en-US" sz="2600" dirty="0" smtClean="0"/>
              <a:t>Occurs </a:t>
            </a:r>
            <a:r>
              <a:rPr lang="en-US" sz="2600" dirty="0"/>
              <a:t>with</a:t>
            </a:r>
          </a:p>
          <a:p>
            <a:pPr lvl="2"/>
            <a:r>
              <a:rPr lang="en-US" sz="2200" dirty="0"/>
              <a:t>Nephritis</a:t>
            </a:r>
          </a:p>
          <a:p>
            <a:pPr lvl="2"/>
            <a:r>
              <a:rPr lang="en-US" sz="2200" dirty="0"/>
              <a:t>Diabetes mellitus</a:t>
            </a:r>
          </a:p>
          <a:p>
            <a:pPr lvl="2"/>
            <a:r>
              <a:rPr lang="en-US" sz="2200" dirty="0"/>
              <a:t>Diabetes insipidus</a:t>
            </a:r>
          </a:p>
          <a:p>
            <a:pPr lvl="2"/>
            <a:r>
              <a:rPr lang="en-US" sz="2200" dirty="0"/>
              <a:t>Pyometra </a:t>
            </a:r>
          </a:p>
          <a:p>
            <a:pPr lvl="2"/>
            <a:r>
              <a:rPr lang="en-US" sz="2200" dirty="0"/>
              <a:t>Liver disease</a:t>
            </a:r>
          </a:p>
          <a:p>
            <a:r>
              <a:rPr lang="en-US" sz="2200" dirty="0"/>
              <a:t>In certain </a:t>
            </a:r>
            <a:r>
              <a:rPr lang="en-US" sz="2200" dirty="0" smtClean="0"/>
              <a:t>medications</a:t>
            </a:r>
          </a:p>
          <a:p>
            <a:r>
              <a:rPr lang="en-US" sz="1900" dirty="0" smtClean="0"/>
              <a:t>Diuretics</a:t>
            </a:r>
            <a:endParaRPr lang="en-US" sz="1900" dirty="0"/>
          </a:p>
          <a:p>
            <a:r>
              <a:rPr lang="en-US" sz="1900" dirty="0"/>
              <a:t>Corticosteroids</a:t>
            </a:r>
          </a:p>
          <a:p>
            <a:r>
              <a:rPr lang="en-US" sz="1900" dirty="0"/>
              <a:t>Fluids</a:t>
            </a:r>
          </a:p>
          <a:p>
            <a:endParaRPr lang="en-US" dirty="0"/>
          </a:p>
          <a:p>
            <a:pPr lvl="2"/>
            <a:endParaRPr lang="en-US" sz="2200" dirty="0"/>
          </a:p>
          <a:p>
            <a:pPr lvl="3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26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4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Isosthenuria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When the urine SG approaches that of glomerular filtrate (1.008 and 1.012)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Not concentrated or diluted by kidneys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Chronic renal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closer to the isosthenuria, the more kidney function is lost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27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6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Oliguria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1" y="1737361"/>
            <a:ext cx="10255219" cy="41148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Decrease in urine output</a:t>
            </a:r>
          </a:p>
          <a:p>
            <a:pPr lvl="1"/>
            <a:r>
              <a:rPr lang="en-US" sz="2400" dirty="0"/>
              <a:t>High SG</a:t>
            </a:r>
          </a:p>
          <a:p>
            <a:pPr lvl="1"/>
            <a:r>
              <a:rPr lang="en-US" sz="2400" dirty="0"/>
              <a:t>Very concentrated</a:t>
            </a:r>
          </a:p>
          <a:p>
            <a:r>
              <a:rPr lang="en-US" sz="2800" dirty="0"/>
              <a:t>May occur with</a:t>
            </a:r>
          </a:p>
          <a:p>
            <a:pPr lvl="1"/>
            <a:r>
              <a:rPr lang="en-US" sz="2400" dirty="0"/>
              <a:t>Restricted water access</a:t>
            </a:r>
          </a:p>
          <a:p>
            <a:pPr lvl="1"/>
            <a:r>
              <a:rPr lang="en-US" sz="2400" dirty="0"/>
              <a:t>Environmental temperature increases</a:t>
            </a:r>
          </a:p>
          <a:p>
            <a:pPr lvl="1"/>
            <a:r>
              <a:rPr lang="en-US" sz="2400" dirty="0"/>
              <a:t>Acute nephritis</a:t>
            </a:r>
          </a:p>
          <a:p>
            <a:r>
              <a:rPr lang="en-US" sz="2400" dirty="0" smtClean="0"/>
              <a:t>Fever</a:t>
            </a:r>
          </a:p>
          <a:p>
            <a:r>
              <a:rPr lang="en-US" dirty="0" smtClean="0"/>
              <a:t>Shock</a:t>
            </a:r>
            <a:endParaRPr lang="en-US" dirty="0"/>
          </a:p>
          <a:p>
            <a:r>
              <a:rPr lang="en-US" dirty="0"/>
              <a:t>Heart disease</a:t>
            </a:r>
          </a:p>
          <a:p>
            <a:r>
              <a:rPr lang="en-US" dirty="0"/>
              <a:t>dehydration</a:t>
            </a:r>
          </a:p>
          <a:p>
            <a:pPr lvl="1"/>
            <a:endParaRPr lang="en-US" sz="24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28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83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>
                <a:solidFill>
                  <a:srgbClr val="FF0000"/>
                </a:solidFill>
              </a:rPr>
              <a:t>Absence of urine production</a:t>
            </a:r>
          </a:p>
          <a:p>
            <a:r>
              <a:rPr lang="en-US" sz="3200" dirty="0"/>
              <a:t>Occurs with</a:t>
            </a:r>
          </a:p>
          <a:p>
            <a:pPr lvl="1"/>
            <a:r>
              <a:rPr lang="en-US" sz="2800" dirty="0"/>
              <a:t>Urethral obstruction</a:t>
            </a:r>
          </a:p>
          <a:p>
            <a:pPr lvl="1"/>
            <a:r>
              <a:rPr lang="en-US" sz="2800" dirty="0"/>
              <a:t>Urinary bladder rupture</a:t>
            </a:r>
          </a:p>
          <a:p>
            <a:pPr lvl="1"/>
            <a:r>
              <a:rPr lang="en-US" sz="2800" dirty="0"/>
              <a:t>Renal shutdown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29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1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35E4-4053-4356-8ABE-ABF9D042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9D05-0CAC-4855-98AE-BAE74955D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 This is your first step in performing a urinalysis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Make sure you choose the proper and most appropriate collection technique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Always collect your sample before administering therapeutic agents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The best samples are typically in the morning, or after several hours of water deprivation</a:t>
            </a:r>
          </a:p>
        </p:txBody>
      </p:sp>
    </p:spTree>
    <p:extLst>
      <p:ext uri="{BB962C8B-B14F-4D97-AF65-F5344CB8AC3E}">
        <p14:creationId xmlns:p14="http://schemas.microsoft.com/office/powerpoint/2010/main" val="23663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7170-32C9-4D92-9354-3238961D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6B37-5E2E-491B-8831-4C8A7B2D4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6994" y="1845735"/>
            <a:ext cx="4875530" cy="4023359"/>
          </a:xfrm>
        </p:spPr>
        <p:txBody>
          <a:bodyPr>
            <a:normAutofit lnSpcReduction="10000"/>
          </a:bodyPr>
          <a:lstStyle/>
          <a:p>
            <a:r>
              <a:rPr lang="en-US" sz="2600" b="1" u="sng" dirty="0">
                <a:solidFill>
                  <a:srgbClr val="FF0000"/>
                </a:solidFill>
              </a:rPr>
              <a:t>Normal </a:t>
            </a:r>
          </a:p>
          <a:p>
            <a:pPr lvl="1"/>
            <a:r>
              <a:rPr lang="en-US" sz="2600" dirty="0"/>
              <a:t>Light yellow to amber</a:t>
            </a:r>
          </a:p>
          <a:p>
            <a:pPr lvl="1"/>
            <a:r>
              <a:rPr lang="en-US" sz="2600" dirty="0"/>
              <a:t>Pigments = urochromes</a:t>
            </a:r>
          </a:p>
          <a:p>
            <a:r>
              <a:rPr lang="en-US" sz="2600" b="1" u="sng" dirty="0">
                <a:solidFill>
                  <a:srgbClr val="FF0000"/>
                </a:solidFill>
              </a:rPr>
              <a:t>Darker yellow </a:t>
            </a:r>
            <a:r>
              <a:rPr lang="en-US" sz="2600" dirty="0"/>
              <a:t>= more concentrated urine</a:t>
            </a:r>
          </a:p>
          <a:p>
            <a:pPr lvl="1"/>
            <a:r>
              <a:rPr lang="en-US" sz="2600" dirty="0"/>
              <a:t>Higher specific gravity</a:t>
            </a:r>
          </a:p>
          <a:p>
            <a:r>
              <a:rPr lang="en-US" sz="2600" b="1" u="sng" dirty="0">
                <a:solidFill>
                  <a:srgbClr val="FF0000"/>
                </a:solidFill>
              </a:rPr>
              <a:t>Lighter color </a:t>
            </a:r>
            <a:r>
              <a:rPr lang="en-US" sz="2600" dirty="0"/>
              <a:t>= less concentrated</a:t>
            </a:r>
          </a:p>
          <a:p>
            <a:pPr lvl="1"/>
            <a:r>
              <a:rPr lang="en-US" sz="2600" dirty="0"/>
              <a:t>Lower specific gravity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5743E-7C25-42D7-85C9-CB4D307CB0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u="sng" dirty="0">
                <a:solidFill>
                  <a:srgbClr val="FF0000"/>
                </a:solidFill>
              </a:rPr>
              <a:t>Yellow-brown or green </a:t>
            </a:r>
          </a:p>
          <a:p>
            <a:pPr lvl="1"/>
            <a:r>
              <a:rPr lang="en-US" sz="2600" dirty="0"/>
              <a:t>Contain bile pigments</a:t>
            </a:r>
          </a:p>
          <a:p>
            <a:r>
              <a:rPr lang="en-US" sz="2600" b="1" u="sng" dirty="0">
                <a:solidFill>
                  <a:srgbClr val="FF0000"/>
                </a:solidFill>
              </a:rPr>
              <a:t>Red or brownish </a:t>
            </a:r>
          </a:p>
          <a:p>
            <a:pPr lvl="1"/>
            <a:r>
              <a:rPr lang="en-US" sz="2600" dirty="0"/>
              <a:t>Presence of RBCs (hematuria) or hemoglobin (hemoglobinuria)</a:t>
            </a:r>
          </a:p>
          <a:p>
            <a:pPr lvl="2"/>
            <a:r>
              <a:rPr lang="en-US" sz="2600" dirty="0"/>
              <a:t>Due to muscle cell lysis </a:t>
            </a:r>
          </a:p>
          <a:p>
            <a:r>
              <a:rPr lang="en-US" sz="2600" dirty="0"/>
              <a:t>Some drugs affect urine color</a:t>
            </a:r>
          </a:p>
          <a:p>
            <a:r>
              <a:rPr lang="en-US" sz="2600" dirty="0"/>
              <a:t>Place against a white background for proper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 t="26443" r="17802" b="44300"/>
          <a:stretch/>
        </p:blipFill>
        <p:spPr bwMode="auto">
          <a:xfrm>
            <a:off x="3732212" y="2133600"/>
            <a:ext cx="5022166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31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1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 or 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845734"/>
            <a:ext cx="5897873" cy="425026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 most species:</a:t>
            </a:r>
          </a:p>
          <a:p>
            <a:pPr lvl="1"/>
            <a:r>
              <a:rPr lang="en-US" sz="2800" dirty="0"/>
              <a:t>Clear or transparent</a:t>
            </a:r>
          </a:p>
          <a:p>
            <a:pPr lvl="1"/>
            <a:r>
              <a:rPr lang="en-US" sz="2800" dirty="0"/>
              <a:t>Equine normally cloudy and rabbits normally milky</a:t>
            </a:r>
          </a:p>
          <a:p>
            <a:pPr lvl="2"/>
            <a:r>
              <a:rPr lang="en-US" sz="2400" dirty="0"/>
              <a:t>High concentration of calcium carbonate crystals and mucus</a:t>
            </a:r>
          </a:p>
          <a:p>
            <a:r>
              <a:rPr lang="en-US" sz="3200" dirty="0"/>
              <a:t>Observe against a letter print background </a:t>
            </a:r>
          </a:p>
          <a:p>
            <a:r>
              <a:rPr lang="en-US" sz="3200" dirty="0"/>
              <a:t>Noted as clear, slightly cloudy, cloudy, or turbid (flocculent)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32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13887-C259-43A0-AB65-BB4B78165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4444" r="11667" b="22222"/>
          <a:stretch/>
        </p:blipFill>
        <p:spPr>
          <a:xfrm>
            <a:off x="6139625" y="1943100"/>
            <a:ext cx="5638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45734"/>
            <a:ext cx="10544763" cy="402336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Not a highly diagnostic evaluation but helpful</a:t>
            </a:r>
          </a:p>
          <a:p>
            <a:r>
              <a:rPr lang="en-US" sz="2600" dirty="0"/>
              <a:t>Species have distinctive odors</a:t>
            </a:r>
          </a:p>
          <a:p>
            <a:r>
              <a:rPr lang="en-US" sz="2600" dirty="0"/>
              <a:t>An </a:t>
            </a:r>
            <a:r>
              <a:rPr lang="en-US" sz="2800" dirty="0" smtClean="0"/>
              <a:t>Ammonia </a:t>
            </a:r>
            <a:r>
              <a:rPr lang="en-US" sz="2600" dirty="0" smtClean="0"/>
              <a:t>odor </a:t>
            </a:r>
            <a:r>
              <a:rPr lang="en-US" sz="2600" dirty="0"/>
              <a:t>may occur with </a:t>
            </a:r>
          </a:p>
          <a:p>
            <a:pPr lvl="1"/>
            <a:r>
              <a:rPr lang="en-US" sz="2600" dirty="0"/>
              <a:t>Cystitis </a:t>
            </a:r>
          </a:p>
          <a:p>
            <a:pPr lvl="2"/>
            <a:r>
              <a:rPr lang="en-US" sz="2600" dirty="0"/>
              <a:t>Bacteria that produce urease metabolize urea to ammonia</a:t>
            </a:r>
          </a:p>
          <a:p>
            <a:pPr lvl="1"/>
            <a:r>
              <a:rPr lang="en-US" sz="2600" dirty="0"/>
              <a:t>A sample left standing too long</a:t>
            </a:r>
          </a:p>
          <a:p>
            <a:r>
              <a:rPr lang="en-US" sz="2800" dirty="0" smtClean="0"/>
              <a:t>Sweet </a:t>
            </a:r>
            <a:r>
              <a:rPr lang="en-US" sz="2800" dirty="0"/>
              <a:t>or fruity </a:t>
            </a:r>
            <a:r>
              <a:rPr lang="en-US" sz="2600" dirty="0" smtClean="0"/>
              <a:t> </a:t>
            </a:r>
            <a:r>
              <a:rPr lang="en-US" sz="2600" dirty="0"/>
              <a:t>odor</a:t>
            </a:r>
          </a:p>
          <a:p>
            <a:pPr lvl="1"/>
            <a:r>
              <a:rPr lang="en-US" sz="2600" dirty="0" smtClean="0"/>
              <a:t>Ketones</a:t>
            </a:r>
            <a:endParaRPr lang="en-US" sz="2600" dirty="0"/>
          </a:p>
          <a:p>
            <a:pPr lvl="2"/>
            <a:r>
              <a:rPr lang="en-US" sz="2600" dirty="0"/>
              <a:t>Diabetes mellitus</a:t>
            </a:r>
          </a:p>
          <a:p>
            <a:pPr lvl="2"/>
            <a:r>
              <a:rPr lang="en-US" sz="2600" dirty="0"/>
              <a:t>Ketosis in cows</a:t>
            </a:r>
          </a:p>
          <a:p>
            <a:pPr lvl="2"/>
            <a:r>
              <a:rPr lang="en-US" sz="2600" dirty="0"/>
              <a:t>Pregnancy in ewes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33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9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CB54FC-0B2A-4107-9A70-958B90B765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720853-E885-4BE5-BFE2-24004CEF69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87DBF8-5C50-4034-8B79-FE54A01A8E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55A9B5-1710-4B19-B0F1-CDFDD4ED5B7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0014" y="2086188"/>
            <a:ext cx="474757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963A2AB-5C1B-4E53-B5D1-AA0E8D4F8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4" y="1068458"/>
            <a:ext cx="5450207" cy="4401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015" y="634946"/>
            <a:ext cx="5125836" cy="1450757"/>
          </a:xfrm>
        </p:spPr>
        <p:txBody>
          <a:bodyPr>
            <a:normAutofit/>
          </a:bodyPr>
          <a:lstStyle/>
          <a:p>
            <a:r>
              <a:rPr lang="en-US" dirty="0"/>
              <a:t>Specific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014" y="2198914"/>
            <a:ext cx="5125837" cy="367018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Weight (density) of a quantity of liquid compared with that of an equal amount of distilled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number and molecular weight of dissolved solutes determine the SG of urine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be measured before or after centrifuging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F0000"/>
                </a:solidFill>
              </a:rPr>
              <a:t>Particles that settle have no effect on SG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C44A2F-ADA7-463C-B925-0B4D421585A3}" type="slidenum">
              <a:rPr lang="en-US">
                <a:latin typeface="+mj-lt"/>
              </a:rPr>
              <a:pPr>
                <a:spcAft>
                  <a:spcPts val="600"/>
                </a:spcAft>
              </a:pPr>
              <a:t>34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5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Gravity, continued…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35868" r="16220" b="45143"/>
          <a:stretch/>
        </p:blipFill>
        <p:spPr bwMode="auto">
          <a:xfrm>
            <a:off x="2064278" y="2514918"/>
            <a:ext cx="806026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35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6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Gravity,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Equipment</a:t>
            </a:r>
          </a:p>
          <a:p>
            <a:pPr lvl="1"/>
            <a:r>
              <a:rPr lang="en-US" sz="2800" u="sng" dirty="0">
                <a:solidFill>
                  <a:srgbClr val="FF0000"/>
                </a:solidFill>
              </a:rPr>
              <a:t>Refractometer</a:t>
            </a:r>
          </a:p>
          <a:p>
            <a:pPr lvl="2"/>
            <a:r>
              <a:rPr lang="en-US" sz="2800" dirty="0"/>
              <a:t>Preferred </a:t>
            </a:r>
          </a:p>
          <a:p>
            <a:pPr lvl="1"/>
            <a:r>
              <a:rPr lang="en-US" sz="2800" u="sng" dirty="0">
                <a:solidFill>
                  <a:srgbClr val="FF0000"/>
                </a:solidFill>
              </a:rPr>
              <a:t>Urinometer</a:t>
            </a:r>
          </a:p>
          <a:p>
            <a:pPr lvl="2"/>
            <a:r>
              <a:rPr lang="en-US" sz="2800" dirty="0"/>
              <a:t>Uncommon</a:t>
            </a:r>
          </a:p>
          <a:p>
            <a:pPr lvl="2"/>
            <a:r>
              <a:rPr lang="en-US" sz="2800" dirty="0"/>
              <a:t>Requires a large amount of urine (10 ml)</a:t>
            </a:r>
          </a:p>
          <a:p>
            <a:pPr lvl="2"/>
            <a:r>
              <a:rPr lang="en-US" sz="2800" dirty="0"/>
              <a:t>Not reproducible</a:t>
            </a:r>
          </a:p>
          <a:p>
            <a:pPr lvl="1"/>
            <a:r>
              <a:rPr lang="en-US" sz="2800" u="sng" dirty="0">
                <a:solidFill>
                  <a:srgbClr val="FF0000"/>
                </a:solidFill>
              </a:rPr>
              <a:t>Reagent strips</a:t>
            </a:r>
          </a:p>
          <a:p>
            <a:pPr lvl="2"/>
            <a:r>
              <a:rPr lang="en-US" sz="2800" dirty="0"/>
              <a:t>Least reliable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0612" y="6340476"/>
            <a:ext cx="457200" cy="365125"/>
          </a:xfrm>
        </p:spPr>
        <p:txBody>
          <a:bodyPr/>
          <a:lstStyle/>
          <a:p>
            <a:fld id="{4FC44A2F-ADA7-463C-B925-0B4D421585A3}" type="slidenum">
              <a:rPr lang="en-US" sz="1000">
                <a:solidFill>
                  <a:schemeClr val="tx1"/>
                </a:solidFill>
                <a:latin typeface="+mj-lt"/>
              </a:rPr>
              <a:pPr/>
              <a:t>36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3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3E59AE-44F8-4FB9-BF05-C888FE3E1D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03595A-19F1-44C4-8C24-6E498B5F72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94563F-A66F-4B71-9C8D-5610CF13D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52F38C-F560-47AA-90AD-209F39C0415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4931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082" y="634946"/>
            <a:ext cx="3371651" cy="5055904"/>
          </a:xfrm>
        </p:spPr>
        <p:txBody>
          <a:bodyPr anchor="ctr">
            <a:normAutofit/>
          </a:bodyPr>
          <a:lstStyle/>
          <a:p>
            <a:r>
              <a:rPr lang="en-US"/>
              <a:t>Causes of Altered Urine SG</a:t>
            </a:r>
            <a:endParaRPr lang="en-US" dirty="0"/>
          </a:p>
        </p:txBody>
      </p:sp>
      <p:graphicFrame>
        <p:nvGraphicFramePr>
          <p:cNvPr id="2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466735"/>
              </p:ext>
            </p:extLst>
          </p:nvPr>
        </p:nvGraphicFramePr>
        <p:xfrm>
          <a:off x="36512" y="825691"/>
          <a:ext cx="7658094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C44A2F-ADA7-463C-B925-0B4D421585A3}" type="slidenum">
              <a:rPr lang="en-US">
                <a:latin typeface="+mj-lt"/>
              </a:rPr>
              <a:pPr>
                <a:spcAft>
                  <a:spcPts val="600"/>
                </a:spcAft>
              </a:pPr>
              <a:t>37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4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734CDA-1CE8-4F1C-B0B3-AAB252B013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8892E-C2A5-4DB9-B4D3-22B4DA4B36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765C2F-E3D0-4261-9A4A-F97B2C609A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143990-FA50-4B23-AE6D-E17D22F5267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3474" y="2086188"/>
            <a:ext cx="608818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able, next&#10;&#10;Description generated with high confidence">
            <a:extLst>
              <a:ext uri="{FF2B5EF4-FFF2-40B4-BE49-F238E27FC236}">
                <a16:creationId xmlns:a16="http://schemas.microsoft.com/office/drawing/2014/main" id="{35F14107-AD96-4EBE-9757-4E6A2327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3" y="1297147"/>
            <a:ext cx="4000273" cy="4000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2065D-E441-4821-915A-6DF6F73C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475" y="634946"/>
            <a:ext cx="6573260" cy="1450757"/>
          </a:xfrm>
        </p:spPr>
        <p:txBody>
          <a:bodyPr>
            <a:normAutofit/>
          </a:bodyPr>
          <a:lstStyle/>
          <a:p>
            <a:r>
              <a:rPr lang="en-US" dirty="0"/>
              <a:t>Types of Collection Techniques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474" y="2514600"/>
            <a:ext cx="5388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catch/Voided</a:t>
            </a:r>
          </a:p>
          <a:p>
            <a:r>
              <a:rPr lang="en-US" dirty="0"/>
              <a:t>Bladder expression</a:t>
            </a:r>
          </a:p>
          <a:p>
            <a:r>
              <a:rPr lang="en-US" dirty="0"/>
              <a:t>Catheterization </a:t>
            </a:r>
          </a:p>
          <a:p>
            <a:r>
              <a:rPr lang="en-US" dirty="0" err="1"/>
              <a:t>Cystocentesis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C4B8-1DE2-4542-910A-DB2CB929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Catch/Voided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64AD-F46D-45AC-8678-E4125B99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________________________________________________________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</a:t>
            </a:r>
            <a:r>
              <a:rPr lang="en-US" sz="3200" dirty="0"/>
              <a:t>They have limited diagnostic value for several reasons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Contamination by the distal genital 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Not recommended for any bacteriologic examinations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Increased WBC counts 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(typically due to inflammation in the distal tracts)</a:t>
            </a:r>
          </a:p>
        </p:txBody>
      </p:sp>
    </p:spTree>
    <p:extLst>
      <p:ext uri="{BB962C8B-B14F-4D97-AF65-F5344CB8AC3E}">
        <p14:creationId xmlns:p14="http://schemas.microsoft.com/office/powerpoint/2010/main" val="1716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8CB54FC-0B2A-4107-9A70-958B90B765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4720853-E885-4BE5-BFE2-24004CEF69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6587DBF8-5C50-4034-8B79-FE54A01A8E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7855A9B5-1710-4B19-B0F1-CDFDD4ED5B7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0014" y="2086188"/>
            <a:ext cx="474757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og playing with a frisbee&#10;&#10;Description generated with high confidence">
            <a:extLst>
              <a:ext uri="{FF2B5EF4-FFF2-40B4-BE49-F238E27FC236}">
                <a16:creationId xmlns:a16="http://schemas.microsoft.com/office/drawing/2014/main" id="{0C258911-13E3-4663-96AF-90A8CE53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4" y="1218339"/>
            <a:ext cx="5450207" cy="4101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5E4C5-D009-4A48-BB9C-CDCE6092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015" y="634946"/>
            <a:ext cx="5125836" cy="1450757"/>
          </a:xfrm>
        </p:spPr>
        <p:txBody>
          <a:bodyPr>
            <a:normAutofit/>
          </a:bodyPr>
          <a:lstStyle/>
          <a:p>
            <a:r>
              <a:rPr lang="en-US" sz="3700"/>
              <a:t>Free Catch/Voided Sample Collection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75EF-BEA2-4CAA-9460-F9AF9253B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014" y="2198914"/>
            <a:ext cx="5125837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Obtain a clean sterile container for sample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If possible, clean the vulva or prepuce to decrease the contamination of the sample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Collection during midstream is best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There is often less contamination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May need to collect early stream to ensure collection occurs at all</a:t>
            </a:r>
          </a:p>
        </p:txBody>
      </p:sp>
    </p:spTree>
    <p:extLst>
      <p:ext uri="{BB962C8B-B14F-4D97-AF65-F5344CB8AC3E}">
        <p14:creationId xmlns:p14="http://schemas.microsoft.com/office/powerpoint/2010/main" val="36773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F7DA-B565-4858-AAAF-7636FACC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Catch/Voided Urine Collection,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877FB-2345-427E-9DA6-CCCA19C9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Stimulation: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DOGS</a:t>
            </a:r>
            <a:r>
              <a:rPr lang="en-US" sz="2800" dirty="0"/>
              <a:t> -  Ladles or cups on poles are useful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CATS</a:t>
            </a:r>
            <a:r>
              <a:rPr lang="en-US" sz="2800" dirty="0"/>
              <a:t> – Very difficult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Non-absorbent granules in the litter box might be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CATTLE</a:t>
            </a:r>
            <a:r>
              <a:rPr lang="en-US" sz="2800" dirty="0"/>
              <a:t> – Rub straw or hand ventral to the vulva in a circular fashion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SHEEP</a:t>
            </a:r>
            <a:r>
              <a:rPr lang="en-US" sz="2800" dirty="0"/>
              <a:t> – Occlude the nostrils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HORSES</a:t>
            </a:r>
            <a:r>
              <a:rPr lang="en-US" sz="2800" dirty="0"/>
              <a:t> – Warm cloth rubbed on ventral abdomen, then place in a clean stall with fresh hay</a:t>
            </a:r>
          </a:p>
        </p:txBody>
      </p:sp>
    </p:spTree>
    <p:extLst>
      <p:ext uri="{BB962C8B-B14F-4D97-AF65-F5344CB8AC3E}">
        <p14:creationId xmlns:p14="http://schemas.microsoft.com/office/powerpoint/2010/main" val="10440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6A87-464D-4108-B3B7-11AB0E69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Bladder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B6A9C-28CB-45A9-AC14-131D1E55F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845734"/>
            <a:ext cx="11506200" cy="40233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sz="2800" dirty="0"/>
              <a:t>This is the manual compression of the bladder for collection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Not recommended </a:t>
            </a:r>
            <a:r>
              <a:rPr lang="en-US" sz="2800" dirty="0" smtClean="0"/>
              <a:t>for </a:t>
            </a:r>
            <a:r>
              <a:rPr lang="en-US" sz="2800" dirty="0" smtClean="0"/>
              <a:t>Bacterial culturing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Technique: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Animal </a:t>
            </a:r>
            <a:r>
              <a:rPr lang="en-US" sz="2400" dirty="0"/>
              <a:t>should be standing or in lateral recumbency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Palpate for bladder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Use gentle but steady pressure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Use care as to not rupture the bladder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May take a few minutes for the sphincter to relax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NEVER DONE ON WHICH PATIENTS?   </a:t>
            </a:r>
            <a:r>
              <a:rPr lang="en-US" sz="2800" b="1" u="sng" dirty="0" smtClean="0">
                <a:solidFill>
                  <a:srgbClr val="FF0000"/>
                </a:solidFill>
              </a:rPr>
              <a:t>_____</a:t>
            </a:r>
            <a:r>
              <a:rPr lang="en-US" sz="2800" dirty="0"/>
              <a:t>Obstructed urethras (blocked tom’s)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734CDA-1CE8-4F1C-B0B3-AAB252B013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8892E-C2A5-4DB9-B4D3-22B4DA4B36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765C2F-E3D0-4261-9A4A-F97B2C609A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143990-FA50-4B23-AE6D-E17D22F5267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3474" y="2086188"/>
            <a:ext cx="608818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ndoor, person, dog, sitting&#10;&#10;Description generated with high confidence">
            <a:extLst>
              <a:ext uri="{FF2B5EF4-FFF2-40B4-BE49-F238E27FC236}">
                <a16:creationId xmlns:a16="http://schemas.microsoft.com/office/drawing/2014/main" id="{172D4B9A-A3DE-4DC7-AA73-C2E52DFB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3" y="1297147"/>
            <a:ext cx="4000273" cy="4000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208E5-2F18-4873-8B98-3C685F51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475" y="634946"/>
            <a:ext cx="6573260" cy="1450757"/>
          </a:xfrm>
        </p:spPr>
        <p:txBody>
          <a:bodyPr>
            <a:normAutofit/>
          </a:bodyPr>
          <a:lstStyle/>
          <a:p>
            <a:r>
              <a:rPr lang="en-US" dirty="0"/>
              <a:t>Catheterization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BF50-2E57-4D36-8894-D84EC599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473" y="2198914"/>
            <a:ext cx="6573261" cy="40494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This technique may require sedation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The area must be cleaned and sterilized before this procedure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FF0000"/>
                </a:solidFill>
              </a:rPr>
              <a:t>  STERILE PROCEDURE!!!!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A polypropylene or rubber catheter is inserted into the bladder via the urethra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Take care as to not cause trauma to the urinary 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Lubrication of the catheter is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 The distal end of the catheter will have your syringe for urine collection </a:t>
            </a:r>
          </a:p>
        </p:txBody>
      </p:sp>
    </p:spTree>
    <p:extLst>
      <p:ext uri="{BB962C8B-B14F-4D97-AF65-F5344CB8AC3E}">
        <p14:creationId xmlns:p14="http://schemas.microsoft.com/office/powerpoint/2010/main" val="668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1309</Words>
  <Application>Microsoft Office PowerPoint</Application>
  <PresentationFormat>Custom</PresentationFormat>
  <Paragraphs>259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Retrospect</vt:lpstr>
      <vt:lpstr>Urinalysis </vt:lpstr>
      <vt:lpstr>Sample Collection &amp; Handling</vt:lpstr>
      <vt:lpstr>Urine Collection</vt:lpstr>
      <vt:lpstr>Types of Collection Techniques</vt:lpstr>
      <vt:lpstr>Free Catch/Voided Samples</vt:lpstr>
      <vt:lpstr>Free Catch/Voided Sample Collection Procedure</vt:lpstr>
      <vt:lpstr>Free Catch/Voided Urine Collection, continued…</vt:lpstr>
      <vt:lpstr>Bladder Expression</vt:lpstr>
      <vt:lpstr>Catheterization </vt:lpstr>
      <vt:lpstr>Tom Cat Catheter</vt:lpstr>
      <vt:lpstr>Catheterization, continued…</vt:lpstr>
      <vt:lpstr>Urinary Catheterization Protocol -   Male Cat</vt:lpstr>
      <vt:lpstr>Urinary Catheterization Protocol – Female Dog</vt:lpstr>
      <vt:lpstr>Urinary Catheterization Protocol –  Male Dog</vt:lpstr>
      <vt:lpstr>Cystocentesis</vt:lpstr>
      <vt:lpstr>Cystocentesis</vt:lpstr>
      <vt:lpstr>Cystocentesis Procedure </vt:lpstr>
      <vt:lpstr>Specimen Storage &amp; Handling</vt:lpstr>
      <vt:lpstr>Specimen Storage and Handling</vt:lpstr>
      <vt:lpstr>Specimen Storage and Handling</vt:lpstr>
      <vt:lpstr>What About Samples That Cannot Be Processed In-House?</vt:lpstr>
      <vt:lpstr>Physical Examination of Urine</vt:lpstr>
      <vt:lpstr>Routine Analysis</vt:lpstr>
      <vt:lpstr>Urine Volume</vt:lpstr>
      <vt:lpstr>Daily Urine Production by Species</vt:lpstr>
      <vt:lpstr>Polyuria</vt:lpstr>
      <vt:lpstr>Isosthenuria</vt:lpstr>
      <vt:lpstr>Oliguria</vt:lpstr>
      <vt:lpstr>Anuria</vt:lpstr>
      <vt:lpstr>Color</vt:lpstr>
      <vt:lpstr>Color (cont.)</vt:lpstr>
      <vt:lpstr>Clarity or Transparency</vt:lpstr>
      <vt:lpstr>Odor</vt:lpstr>
      <vt:lpstr>Specific Gravity</vt:lpstr>
      <vt:lpstr>Specific Gravity, continued…</vt:lpstr>
      <vt:lpstr>Specific Gravity, continued…</vt:lpstr>
      <vt:lpstr>Causes of Altered Urine SG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2017-12-27T19:59:56Z</dcterms:created>
  <dcterms:modified xsi:type="dcterms:W3CDTF">2021-09-13T17:07:24Z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