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64AD-27E7-4070-AB54-C0E35FD9EEC7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0311-CA7A-4784-B600-9622B43E8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04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64AD-27E7-4070-AB54-C0E35FD9EEC7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0311-CA7A-4784-B600-9622B43E8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2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64AD-27E7-4070-AB54-C0E35FD9EEC7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0311-CA7A-4784-B600-9622B43E8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3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64AD-27E7-4070-AB54-C0E35FD9EEC7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0311-CA7A-4784-B600-9622B43E8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0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64AD-27E7-4070-AB54-C0E35FD9EEC7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0311-CA7A-4784-B600-9622B43E8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62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64AD-27E7-4070-AB54-C0E35FD9EEC7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0311-CA7A-4784-B600-9622B43E8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47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64AD-27E7-4070-AB54-C0E35FD9EEC7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0311-CA7A-4784-B600-9622B43E8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64AD-27E7-4070-AB54-C0E35FD9EEC7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0311-CA7A-4784-B600-9622B43E8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2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64AD-27E7-4070-AB54-C0E35FD9EEC7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0311-CA7A-4784-B600-9622B43E8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5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64AD-27E7-4070-AB54-C0E35FD9EEC7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0311-CA7A-4784-B600-9622B43E8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1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64AD-27E7-4070-AB54-C0E35FD9EEC7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0311-CA7A-4784-B600-9622B43E8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54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264AD-27E7-4070-AB54-C0E35FD9EEC7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30311-CA7A-4784-B600-9622B43E8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2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rtbirthdefect.com/heart-birth-defects/septal-defects.php" TargetMode="External"/><Relationship Id="rId2" Type="http://schemas.openxmlformats.org/officeDocument/2006/relationships/hyperlink" Target="http://www.ncbi.nlm.nih.gov/pubmedhealth/PMH0002534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48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5" descr="p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13182600" cy="4572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8851" name="Rectangle 6"/>
          <p:cNvSpPr>
            <a:spLocks noChangeArrowheads="1"/>
          </p:cNvSpPr>
          <p:nvPr/>
        </p:nvSpPr>
        <p:spPr bwMode="auto">
          <a:xfrm>
            <a:off x="0" y="5638800"/>
            <a:ext cx="49530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2" name="Rectangle 8"/>
          <p:cNvSpPr>
            <a:spLocks noChangeArrowheads="1"/>
          </p:cNvSpPr>
          <p:nvPr/>
        </p:nvSpPr>
        <p:spPr bwMode="auto">
          <a:xfrm>
            <a:off x="1143000" y="3124200"/>
            <a:ext cx="1295400" cy="2438400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3" name="Rectangle 9"/>
          <p:cNvSpPr>
            <a:spLocks noChangeArrowheads="1"/>
          </p:cNvSpPr>
          <p:nvPr/>
        </p:nvSpPr>
        <p:spPr bwMode="auto">
          <a:xfrm>
            <a:off x="4876800" y="3200400"/>
            <a:ext cx="1219200" cy="23622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4" name="Rectangle 10"/>
          <p:cNvSpPr>
            <a:spLocks noChangeArrowheads="1"/>
          </p:cNvSpPr>
          <p:nvPr/>
        </p:nvSpPr>
        <p:spPr bwMode="auto">
          <a:xfrm>
            <a:off x="1676400" y="838200"/>
            <a:ext cx="6096000" cy="10668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cs typeface="Times New Roman" pitchFamily="18" charset="0"/>
              </a:rPr>
              <a:t>Atrial Premature contraction/complexes</a:t>
            </a:r>
          </a:p>
          <a:p>
            <a:pPr algn="ctr"/>
            <a:r>
              <a:rPr lang="en-US" sz="2800">
                <a:cs typeface="Times New Roman" pitchFamily="18" charset="0"/>
              </a:rPr>
              <a:t>Represent premature P wave/s</a:t>
            </a:r>
          </a:p>
        </p:txBody>
      </p:sp>
    </p:spTree>
    <p:extLst>
      <p:ext uri="{BB962C8B-B14F-4D97-AF65-F5344CB8AC3E}">
        <p14:creationId xmlns:p14="http://schemas.microsoft.com/office/powerpoint/2010/main" val="353999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B0F0"/>
                </a:solidFill>
              </a:rPr>
              <a:t>Atrial Tachycardia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Rapid regular rhythm originating from an atrial site other than the sinus node</a:t>
            </a:r>
          </a:p>
          <a:p>
            <a:pPr eaLnBrk="1" hangingPunct="1"/>
            <a:r>
              <a:rPr lang="en-US" sz="2400" dirty="0" smtClean="0"/>
              <a:t>May be seen in dogs with severe heart disease and in cats with cardiomyopathy or hyperthyroidism</a:t>
            </a:r>
          </a:p>
          <a:p>
            <a:pPr eaLnBrk="1" hangingPunct="1"/>
            <a:r>
              <a:rPr lang="en-US" sz="2400" dirty="0" smtClean="0"/>
              <a:t>P wave can overlap the T wave </a:t>
            </a:r>
          </a:p>
          <a:p>
            <a:pPr eaLnBrk="1" hangingPunct="1"/>
            <a:endParaRPr lang="en-US" sz="2400" dirty="0" smtClean="0"/>
          </a:p>
        </p:txBody>
      </p:sp>
      <p:pic>
        <p:nvPicPr>
          <p:cNvPr id="79876" name="Picture 3" descr="atrial tachycard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114800"/>
            <a:ext cx="8077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38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133600" y="-9525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F0"/>
                </a:solidFill>
              </a:rPr>
              <a:t>Atrial Flutter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852632" y="1447800"/>
            <a:ext cx="7772400" cy="4800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Appears as a regular, “</a:t>
            </a:r>
            <a:r>
              <a:rPr lang="en-US" sz="2400" dirty="0" err="1" smtClean="0"/>
              <a:t>sawtooth</a:t>
            </a:r>
            <a:r>
              <a:rPr lang="en-US" sz="2400" dirty="0" smtClean="0"/>
              <a:t>” formation between the QRS complexes</a:t>
            </a:r>
          </a:p>
          <a:p>
            <a:pPr eaLnBrk="1" hangingPunct="1"/>
            <a:r>
              <a:rPr lang="en-US" sz="2400" dirty="0" smtClean="0"/>
              <a:t>Occurs when the ventricular rate differs from the atrial rate</a:t>
            </a:r>
          </a:p>
          <a:p>
            <a:pPr eaLnBrk="1" hangingPunct="1"/>
            <a:r>
              <a:rPr lang="en-US" sz="2400" dirty="0" smtClean="0"/>
              <a:t>Single ectopic focus in atrium starts to beat fast </a:t>
            </a:r>
          </a:p>
          <a:p>
            <a:pPr eaLnBrk="1" hangingPunct="1"/>
            <a:r>
              <a:rPr lang="en-US" sz="2400" dirty="0" smtClean="0"/>
              <a:t>AV node “gatekeeper” only allows some impulses through to Ventricles </a:t>
            </a:r>
          </a:p>
          <a:p>
            <a:pPr eaLnBrk="1" hangingPunct="1"/>
            <a:r>
              <a:rPr lang="en-US" sz="2400" dirty="0" smtClean="0"/>
              <a:t>Atrial flutter is the precursor to atrial fibrillation</a:t>
            </a:r>
            <a:endParaRPr lang="en-US" dirty="0" smtClean="0"/>
          </a:p>
        </p:txBody>
      </p:sp>
      <p:pic>
        <p:nvPicPr>
          <p:cNvPr id="809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862945"/>
            <a:ext cx="83216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4" descr="C:\Users\Lori\AppData\Local\Microsoft\Windows\Temporary Internet Files\Content.IE5\FOQ3FNVO\MC9001927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637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536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00B0F0"/>
                </a:solidFill>
              </a:rPr>
              <a:t>	</a:t>
            </a:r>
            <a:r>
              <a:rPr lang="en-US" sz="2400" b="1" dirty="0" smtClean="0">
                <a:solidFill>
                  <a:srgbClr val="CC0000"/>
                </a:solidFill>
              </a:rPr>
              <a:t>Fibrillation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smtClean="0"/>
              <a:t>is the rapid, irregular, and unsynchronized contraction of muscle fibers</a:t>
            </a:r>
          </a:p>
        </p:txBody>
      </p:sp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819400"/>
            <a:ext cx="22288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895600"/>
            <a:ext cx="3810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259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9248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F0"/>
                </a:solidFill>
              </a:rPr>
              <a:t>Atrial Fibrillation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609600" y="1324769"/>
            <a:ext cx="7924800" cy="4114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Caused by numerous disorganized atrial impulses frequently bombarding the AV node</a:t>
            </a:r>
          </a:p>
          <a:p>
            <a:pPr eaLnBrk="1" hangingPunct="1"/>
            <a:r>
              <a:rPr lang="en-US" sz="2400" dirty="0" smtClean="0"/>
              <a:t>Ventricular depolarization rate is irregular and rapid</a:t>
            </a:r>
          </a:p>
          <a:p>
            <a:pPr eaLnBrk="1" hangingPunct="1"/>
            <a:r>
              <a:rPr lang="en-US" sz="2400" dirty="0" smtClean="0">
                <a:solidFill>
                  <a:srgbClr val="CC0000"/>
                </a:solidFill>
              </a:rPr>
              <a:t>NO</a:t>
            </a:r>
            <a:r>
              <a:rPr lang="en-US" sz="2400" dirty="0" smtClean="0">
                <a:solidFill>
                  <a:srgbClr val="E907CE"/>
                </a:solidFill>
              </a:rPr>
              <a:t> </a:t>
            </a:r>
            <a:r>
              <a:rPr lang="en-US" sz="2400" dirty="0" smtClean="0"/>
              <a:t>P waves are evident; replaced by numerous f (fibrillation) waves</a:t>
            </a:r>
          </a:p>
          <a:p>
            <a:pPr eaLnBrk="1" hangingPunct="1"/>
            <a:r>
              <a:rPr lang="en-US" sz="2400" dirty="0" smtClean="0"/>
              <a:t>QRS complexes may be normal or wide and of varying amplitude</a:t>
            </a:r>
          </a:p>
        </p:txBody>
      </p:sp>
      <p:pic>
        <p:nvPicPr>
          <p:cNvPr id="829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724400"/>
            <a:ext cx="74279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201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575"/>
            <a:ext cx="79248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Atrial</a:t>
            </a:r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Fibrillation</a:t>
            </a:r>
            <a:endParaRPr lang="en-US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39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295400"/>
            <a:ext cx="5181600" cy="3743325"/>
          </a:xfrm>
        </p:spPr>
      </p:pic>
      <p:sp>
        <p:nvSpPr>
          <p:cNvPr id="4" name="TextBox 3"/>
          <p:cNvSpPr txBox="1"/>
          <p:nvPr/>
        </p:nvSpPr>
        <p:spPr>
          <a:xfrm>
            <a:off x="1371600" y="5346412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E907CE"/>
                </a:solidFill>
              </a:rPr>
              <a:t>Treatment: Defibrillation  </a:t>
            </a:r>
            <a:endParaRPr lang="en-US" sz="3200" dirty="0">
              <a:solidFill>
                <a:srgbClr val="E907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1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00B0F0"/>
                </a:solidFill>
              </a:rPr>
              <a:t>Premature Ventricular Complexes (PVCs)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“</a:t>
            </a:r>
            <a:r>
              <a:rPr lang="en-US" sz="2400" dirty="0" smtClean="0"/>
              <a:t>Premature beats” - Cardiac impulses initiated within the ventricles instead of the sinus node</a:t>
            </a:r>
          </a:p>
          <a:p>
            <a:pPr eaLnBrk="1" hangingPunct="1"/>
            <a:r>
              <a:rPr lang="en-US" sz="2400" dirty="0" smtClean="0"/>
              <a:t>Ventricle discharges before the arrival of the next anticipated impulse from the SA node</a:t>
            </a:r>
          </a:p>
          <a:p>
            <a:pPr eaLnBrk="1" hangingPunct="1"/>
            <a:r>
              <a:rPr lang="en-US" sz="2400" dirty="0" smtClean="0"/>
              <a:t>Can occur at any rate but pose a greater danger with tachycardia</a:t>
            </a:r>
          </a:p>
          <a:p>
            <a:pPr eaLnBrk="1" hangingPunct="1"/>
            <a:r>
              <a:rPr lang="en-US" sz="2400" dirty="0" smtClean="0"/>
              <a:t>Associated with congenital defects, cardiomyopathy, GDV, drug reactions, cardiac </a:t>
            </a:r>
            <a:r>
              <a:rPr lang="en-US" sz="2400" dirty="0" err="1" smtClean="0"/>
              <a:t>neoplasia</a:t>
            </a:r>
            <a:r>
              <a:rPr lang="en-US" sz="2400" dirty="0" smtClean="0"/>
              <a:t>, anemia, acidosis, hyperthyroidism, hypokalemia</a:t>
            </a:r>
          </a:p>
          <a:p>
            <a:pPr eaLnBrk="1" hangingPunct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1311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B0F0"/>
                </a:solidFill>
              </a:rPr>
              <a:t>PVCs (cont’d)</a:t>
            </a:r>
          </a:p>
        </p:txBody>
      </p:sp>
      <p:sp>
        <p:nvSpPr>
          <p:cNvPr id="86019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The P wave is often not seen on the ECG tracing</a:t>
            </a:r>
          </a:p>
          <a:p>
            <a:pPr eaLnBrk="1" hangingPunct="1"/>
            <a:r>
              <a:rPr lang="en-US" sz="2400" dirty="0" smtClean="0"/>
              <a:t>A wide, distorted QRS complex is also evident</a:t>
            </a:r>
          </a:p>
          <a:p>
            <a:pPr eaLnBrk="1" hangingPunct="1"/>
            <a:r>
              <a:rPr lang="en-US" sz="2400" dirty="0" smtClean="0"/>
              <a:t>The beat preceding the PVC and the beat following are usually equal to the time of two normal beats</a:t>
            </a:r>
          </a:p>
        </p:txBody>
      </p:sp>
      <p:pic>
        <p:nvPicPr>
          <p:cNvPr id="860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733800"/>
            <a:ext cx="79660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652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xfrm>
            <a:off x="600075" y="-152400"/>
            <a:ext cx="79248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F0"/>
                </a:solidFill>
              </a:rPr>
              <a:t>Ventricular Tachycardia  “V-</a:t>
            </a:r>
            <a:r>
              <a:rPr lang="en-US" dirty="0" err="1" smtClean="0">
                <a:solidFill>
                  <a:srgbClr val="00B0F0"/>
                </a:solidFill>
              </a:rPr>
              <a:t>Tach</a:t>
            </a:r>
            <a:r>
              <a:rPr lang="en-US" dirty="0" smtClean="0">
                <a:solidFill>
                  <a:srgbClr val="00B0F0"/>
                </a:solidFill>
              </a:rPr>
              <a:t>”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571500" y="1143000"/>
            <a:ext cx="7924800" cy="4114800"/>
          </a:xfrm>
        </p:spPr>
        <p:txBody>
          <a:bodyPr/>
          <a:lstStyle/>
          <a:p>
            <a:r>
              <a:rPr lang="en-US" sz="2000" dirty="0" smtClean="0"/>
              <a:t>One strong Ventricle ectopic focus that hijacks the conduction system of the heart. Patient may be “stable” with a pulse or unstable with “no pulse”</a:t>
            </a:r>
          </a:p>
          <a:p>
            <a:r>
              <a:rPr lang="en-US" sz="2000" dirty="0" smtClean="0"/>
              <a:t>AV node is on its own and SA node is not working </a:t>
            </a:r>
          </a:p>
          <a:p>
            <a:pPr eaLnBrk="1" hangingPunct="1"/>
            <a:r>
              <a:rPr lang="en-US" sz="2000" dirty="0" smtClean="0"/>
              <a:t>A series of four or more PVCs in a row </a:t>
            </a:r>
          </a:p>
          <a:p>
            <a:pPr eaLnBrk="1" hangingPunct="1"/>
            <a:r>
              <a:rPr lang="en-US" sz="2000" dirty="0" smtClean="0"/>
              <a:t>Potentially life threatening</a:t>
            </a:r>
          </a:p>
          <a:p>
            <a:pPr eaLnBrk="1" hangingPunct="1"/>
            <a:r>
              <a:rPr lang="en-US" sz="2000" dirty="0" smtClean="0"/>
              <a:t>Treatment is reset heart via defibrillation  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870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900611"/>
            <a:ext cx="403860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upload.wikimedia.org/wikipedia/commons/1/1e/Lead_II_rhythm_ventricular_tachycardia_Vtach_V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19511"/>
            <a:ext cx="61722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42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79248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F0"/>
                </a:solidFill>
              </a:rPr>
              <a:t>Ventricular Fibrillation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4343400" cy="54102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The mechanical pumping of the heart is not evident on the ECG</a:t>
            </a:r>
          </a:p>
          <a:p>
            <a:pPr eaLnBrk="1" hangingPunct="1"/>
            <a:r>
              <a:rPr lang="en-US" sz="2000" dirty="0" smtClean="0"/>
              <a:t>Many weak ectopic foci present in ventricles </a:t>
            </a:r>
          </a:p>
          <a:p>
            <a:pPr eaLnBrk="1" hangingPunct="1"/>
            <a:r>
              <a:rPr lang="en-US" sz="2000" dirty="0" smtClean="0"/>
              <a:t>The ECG has bizarre baseline with prominent undulations due to weak and uncoordinated ventricular contractions</a:t>
            </a:r>
          </a:p>
          <a:p>
            <a:pPr eaLnBrk="1" hangingPunct="1"/>
            <a:r>
              <a:rPr lang="en-US" sz="2000" dirty="0" smtClean="0"/>
              <a:t>Low to absent cardiac output</a:t>
            </a:r>
          </a:p>
          <a:p>
            <a:pPr eaLnBrk="1" hangingPunct="1"/>
            <a:r>
              <a:rPr lang="en-US" sz="2000" dirty="0" smtClean="0"/>
              <a:t>Associated with shock, trauma, electrolyte imbalances, drug reactions, electric shock, hypothermia, cardiac surgery</a:t>
            </a:r>
          </a:p>
          <a:p>
            <a:pPr eaLnBrk="1" hangingPunct="1"/>
            <a:r>
              <a:rPr lang="en-US" sz="2000" dirty="0" smtClean="0"/>
              <a:t>Rapidly fatal</a:t>
            </a:r>
          </a:p>
        </p:txBody>
      </p:sp>
      <p:pic>
        <p:nvPicPr>
          <p:cNvPr id="8806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62600" y="2057400"/>
            <a:ext cx="3360738" cy="3124200"/>
          </a:xfrm>
        </p:spPr>
      </p:pic>
    </p:spTree>
    <p:extLst>
      <p:ext uri="{BB962C8B-B14F-4D97-AF65-F5344CB8AC3E}">
        <p14:creationId xmlns:p14="http://schemas.microsoft.com/office/powerpoint/2010/main" val="377462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8334375" cy="6397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of Arrhythmias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86775" cy="5287962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solidFill>
                  <a:srgbClr val="0070C0"/>
                </a:solidFill>
              </a:rPr>
              <a:t>Normal sinus impulse formation</a:t>
            </a:r>
          </a:p>
          <a:p>
            <a:pPr lvl="1" eaLnBrk="1" hangingPunct="1"/>
            <a:r>
              <a:rPr lang="en-US" sz="2000" dirty="0" smtClean="0"/>
              <a:t>Normal sinus rhythm					</a:t>
            </a:r>
          </a:p>
          <a:p>
            <a:pPr lvl="1"/>
            <a:r>
              <a:rPr lang="en-US" sz="2000" dirty="0" smtClean="0"/>
              <a:t>Sinus </a:t>
            </a:r>
            <a:r>
              <a:rPr lang="en-US" sz="2000" dirty="0"/>
              <a:t>arrhythmia </a:t>
            </a:r>
            <a:r>
              <a:rPr lang="en-US" sz="2000" dirty="0" smtClean="0"/>
              <a:t>	</a:t>
            </a:r>
            <a:r>
              <a:rPr lang="en-US" sz="1800" dirty="0">
                <a:solidFill>
                  <a:srgbClr val="E907CE"/>
                </a:solidFill>
              </a:rPr>
              <a:t> </a:t>
            </a:r>
            <a:r>
              <a:rPr lang="en-US" sz="1800" dirty="0" smtClean="0">
                <a:solidFill>
                  <a:srgbClr val="CC0000"/>
                </a:solidFill>
              </a:rPr>
              <a:t>Usually seen with P </a:t>
            </a:r>
            <a:r>
              <a:rPr lang="en-US" sz="1800" dirty="0">
                <a:solidFill>
                  <a:srgbClr val="CC0000"/>
                </a:solidFill>
              </a:rPr>
              <a:t>Wave </a:t>
            </a:r>
            <a:r>
              <a:rPr lang="en-US" sz="2000" dirty="0"/>
              <a:t>			</a:t>
            </a:r>
            <a:r>
              <a:rPr lang="en-US" sz="2000" dirty="0" smtClean="0"/>
              <a:t>	</a:t>
            </a:r>
          </a:p>
          <a:p>
            <a:pPr eaLnBrk="1" hangingPunct="1"/>
            <a:r>
              <a:rPr lang="en-US" sz="2400" dirty="0" smtClean="0">
                <a:solidFill>
                  <a:srgbClr val="0070C0"/>
                </a:solidFill>
              </a:rPr>
              <a:t>Disturbances of sinus impulse formation</a:t>
            </a:r>
          </a:p>
          <a:p>
            <a:pPr lvl="1" eaLnBrk="1" hangingPunct="1"/>
            <a:r>
              <a:rPr lang="en-US" sz="2000" dirty="0" smtClean="0"/>
              <a:t>Sinus </a:t>
            </a:r>
            <a:r>
              <a:rPr lang="en-US" sz="2000" dirty="0" err="1" smtClean="0"/>
              <a:t>bradycardia</a:t>
            </a:r>
            <a:endParaRPr lang="en-US" sz="2000" dirty="0" smtClean="0"/>
          </a:p>
          <a:p>
            <a:pPr lvl="1" eaLnBrk="1" hangingPunct="1"/>
            <a:r>
              <a:rPr lang="en-US" sz="2000" dirty="0" smtClean="0"/>
              <a:t>Sinus tachycardia</a:t>
            </a:r>
          </a:p>
          <a:p>
            <a:pPr eaLnBrk="1" hangingPunct="1"/>
            <a:r>
              <a:rPr lang="en-US" sz="2400" dirty="0" smtClean="0">
                <a:solidFill>
                  <a:srgbClr val="0070C0"/>
                </a:solidFill>
              </a:rPr>
              <a:t>Disturbances of supraventricular impulse formation</a:t>
            </a:r>
          </a:p>
          <a:p>
            <a:pPr lvl="1" eaLnBrk="1" hangingPunct="1"/>
            <a:r>
              <a:rPr lang="en-US" sz="2000" dirty="0" smtClean="0"/>
              <a:t>Atrial premature complexes         </a:t>
            </a:r>
            <a:r>
              <a:rPr lang="en-US" sz="1800" dirty="0" smtClean="0">
                <a:solidFill>
                  <a:srgbClr val="CC0000"/>
                </a:solidFill>
              </a:rPr>
              <a:t>Before the SA node was expected to fire</a:t>
            </a:r>
          </a:p>
          <a:p>
            <a:pPr lvl="1" eaLnBrk="1" hangingPunct="1"/>
            <a:r>
              <a:rPr lang="en-US" sz="2000" dirty="0" smtClean="0"/>
              <a:t>Atrial tachycardia</a:t>
            </a:r>
          </a:p>
          <a:p>
            <a:pPr lvl="1" eaLnBrk="1" hangingPunct="1"/>
            <a:r>
              <a:rPr lang="en-US" sz="2000" dirty="0" smtClean="0"/>
              <a:t>Atrial flutter</a:t>
            </a:r>
          </a:p>
          <a:p>
            <a:pPr lvl="1" eaLnBrk="1" hangingPunct="1"/>
            <a:r>
              <a:rPr lang="en-US" sz="2000" dirty="0" smtClean="0"/>
              <a:t>Atrial fibrillation</a:t>
            </a:r>
          </a:p>
        </p:txBody>
      </p:sp>
    </p:spTree>
    <p:extLst>
      <p:ext uri="{BB962C8B-B14F-4D97-AF65-F5344CB8AC3E}">
        <p14:creationId xmlns:p14="http://schemas.microsoft.com/office/powerpoint/2010/main" val="189273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F0"/>
                </a:solidFill>
              </a:rPr>
              <a:t>Ventricular Fibrillation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9248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There are no recognizable P or QRS complexes</a:t>
            </a:r>
          </a:p>
          <a:p>
            <a:pPr eaLnBrk="1" hangingPunct="1"/>
            <a:r>
              <a:rPr lang="en-US" sz="2400" dirty="0" smtClean="0"/>
              <a:t>Irregular, chaotic, deformed reflections of varying width, amplitude, and shape</a:t>
            </a:r>
          </a:p>
          <a:p>
            <a:pPr eaLnBrk="1" hangingPunct="1"/>
            <a:r>
              <a:rPr lang="en-US" sz="2400" dirty="0" smtClean="0"/>
              <a:t>Unless controlled immediately, ventricular fibrillation will result in cardiac arrest</a:t>
            </a:r>
          </a:p>
        </p:txBody>
      </p:sp>
      <p:pic>
        <p:nvPicPr>
          <p:cNvPr id="890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3429000"/>
            <a:ext cx="85725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741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B0F0"/>
                </a:solidFill>
              </a:rPr>
              <a:t>Sinus Arrest or Block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Conduction disturbance in which normal sinus rhythm is interrupted by an occasional, prolonged failure of the impulse generated by the SA node to reach the atria or SA does not </a:t>
            </a:r>
            <a:r>
              <a:rPr lang="en-US" sz="2400" dirty="0" err="1" smtClean="0"/>
              <a:t>initate</a:t>
            </a:r>
            <a:r>
              <a:rPr lang="en-US" sz="2400" dirty="0" smtClean="0"/>
              <a:t> an impulse at all</a:t>
            </a:r>
          </a:p>
        </p:txBody>
      </p:sp>
      <p:pic>
        <p:nvPicPr>
          <p:cNvPr id="90116" name="Picture 3" descr="ecg_sinus_arrest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67150"/>
            <a:ext cx="7315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069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609600" y="38100"/>
            <a:ext cx="79248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F0"/>
                </a:solidFill>
              </a:rPr>
              <a:t>Heart Block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>
                <a:solidFill>
                  <a:srgbClr val="00B0F0"/>
                </a:solidFill>
              </a:rPr>
              <a:t>Electrical impulse is not transmitted through the heart</a:t>
            </a:r>
          </a:p>
        </p:txBody>
      </p:sp>
      <p:pic>
        <p:nvPicPr>
          <p:cNvPr id="911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6050" y="1981200"/>
            <a:ext cx="3557588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240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647700" y="-19050"/>
            <a:ext cx="79248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F0"/>
                </a:solidFill>
              </a:rPr>
              <a:t>First Degree AV Block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8229600" cy="4800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Delay in conduction of an impulse through the AV junction and Bundle of His</a:t>
            </a:r>
          </a:p>
          <a:p>
            <a:pPr eaLnBrk="1" hangingPunct="1"/>
            <a:r>
              <a:rPr lang="en-US" sz="2400" dirty="0" smtClean="0"/>
              <a:t>The PR interval is longer than normal</a:t>
            </a:r>
          </a:p>
          <a:p>
            <a:pPr eaLnBrk="1" hangingPunct="1"/>
            <a:r>
              <a:rPr lang="en-US" sz="2400" dirty="0" smtClean="0"/>
              <a:t>This type of heart block is a result of a minor conduction defect</a:t>
            </a:r>
          </a:p>
          <a:p>
            <a:pPr eaLnBrk="1" hangingPunct="1"/>
            <a:r>
              <a:rPr lang="en-US" sz="2400" dirty="0" smtClean="0"/>
              <a:t>Seen in older patients secondary to degenerative changes in the conduction system</a:t>
            </a:r>
          </a:p>
        </p:txBody>
      </p:sp>
      <p:pic>
        <p:nvPicPr>
          <p:cNvPr id="921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114800"/>
            <a:ext cx="876300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258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B0F0"/>
                </a:solidFill>
              </a:rPr>
              <a:t>Second Degree AV Block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Some atrial pulses are not conducted through the AV node and therefore do not cause depolarization of the ventricles</a:t>
            </a:r>
          </a:p>
          <a:p>
            <a:pPr eaLnBrk="1" hangingPunct="1"/>
            <a:r>
              <a:rPr lang="en-US" sz="2400" dirty="0" smtClean="0"/>
              <a:t>There are two types:</a:t>
            </a:r>
          </a:p>
          <a:p>
            <a:pPr lvl="1" eaLnBrk="1" hangingPunct="1"/>
            <a:r>
              <a:rPr lang="en-US" sz="2000" b="1" dirty="0" smtClean="0">
                <a:solidFill>
                  <a:srgbClr val="E907CE"/>
                </a:solidFill>
              </a:rPr>
              <a:t>Type I </a:t>
            </a:r>
            <a:r>
              <a:rPr lang="en-US" sz="2000" dirty="0" smtClean="0">
                <a:solidFill>
                  <a:srgbClr val="E907CE"/>
                </a:solidFill>
              </a:rPr>
              <a:t>(</a:t>
            </a:r>
            <a:r>
              <a:rPr lang="en-US" sz="2000" dirty="0" err="1" smtClean="0">
                <a:solidFill>
                  <a:srgbClr val="E907CE"/>
                </a:solidFill>
              </a:rPr>
              <a:t>Mobitz</a:t>
            </a:r>
            <a:r>
              <a:rPr lang="en-US" sz="2000" dirty="0" smtClean="0">
                <a:solidFill>
                  <a:srgbClr val="E907CE"/>
                </a:solidFill>
              </a:rPr>
              <a:t> type I or “</a:t>
            </a:r>
            <a:r>
              <a:rPr lang="en-US" sz="2000" dirty="0" err="1" smtClean="0">
                <a:solidFill>
                  <a:srgbClr val="E907CE"/>
                </a:solidFill>
              </a:rPr>
              <a:t>Wenckebach</a:t>
            </a:r>
            <a:r>
              <a:rPr lang="en-US" sz="2000" dirty="0" smtClean="0">
                <a:solidFill>
                  <a:srgbClr val="E907CE"/>
                </a:solidFill>
              </a:rPr>
              <a:t>” AV block): </a:t>
            </a:r>
            <a:r>
              <a:rPr lang="en-US" sz="2000" dirty="0" smtClean="0"/>
              <a:t>progressive lengthening of the PR interval until no complex is conducted </a:t>
            </a:r>
          </a:p>
          <a:p>
            <a:pPr lvl="1" eaLnBrk="1" hangingPunct="1"/>
            <a:r>
              <a:rPr lang="en-US" sz="2000" dirty="0" smtClean="0"/>
              <a:t>P waves occurring without QRS complexes </a:t>
            </a:r>
            <a:r>
              <a:rPr lang="en-US" sz="1800" b="1" dirty="0" smtClean="0">
                <a:solidFill>
                  <a:srgbClr val="00B0F0"/>
                </a:solidFill>
              </a:rPr>
              <a:t>“dropped beats”</a:t>
            </a:r>
          </a:p>
        </p:txBody>
      </p:sp>
      <p:pic>
        <p:nvPicPr>
          <p:cNvPr id="931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495800"/>
            <a:ext cx="762000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569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9248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F0"/>
                </a:solidFill>
              </a:rPr>
              <a:t>Second Degree AV Block (cont’d)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565150" y="1371600"/>
            <a:ext cx="79248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solidFill>
                  <a:srgbClr val="E907CE"/>
                </a:solidFill>
              </a:rPr>
              <a:t>Type II: </a:t>
            </a:r>
            <a:r>
              <a:rPr lang="en-US" sz="2400" dirty="0" smtClean="0"/>
              <a:t>A intermittent block at the AV node, that conducts some impulses but blocks others</a:t>
            </a:r>
          </a:p>
          <a:p>
            <a:pPr eaLnBrk="1" hangingPunct="1"/>
            <a:r>
              <a:rPr lang="en-US" sz="2400" dirty="0" smtClean="0"/>
              <a:t>A constant PR interval that is usually of normal duration with random dropped beats</a:t>
            </a:r>
          </a:p>
          <a:p>
            <a:pPr lvl="1" eaLnBrk="1" hangingPunct="1"/>
            <a:r>
              <a:rPr lang="en-US" sz="2400" dirty="0" smtClean="0"/>
              <a:t>In the case of type 2 block, atrial contractions are not regularly followed by ventricular contraction</a:t>
            </a:r>
            <a:endParaRPr lang="en-US" sz="2400" dirty="0" smtClean="0">
              <a:solidFill>
                <a:srgbClr val="00B0F0"/>
              </a:solidFill>
            </a:endParaRPr>
          </a:p>
        </p:txBody>
      </p:sp>
      <p:pic>
        <p:nvPicPr>
          <p:cNvPr id="942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72000"/>
            <a:ext cx="7575550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291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571500" y="-10886"/>
            <a:ext cx="79248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>
                <a:solidFill>
                  <a:srgbClr val="00B0F0"/>
                </a:solidFill>
              </a:rPr>
              <a:t>Third degree AV block 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(Complete Heart Block)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>
          <a:xfrm>
            <a:off x="571500" y="1295400"/>
            <a:ext cx="7924800" cy="4114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cardiac impulse is completely blocked in the region of the AV junction and/or all bundle branches</a:t>
            </a:r>
          </a:p>
          <a:p>
            <a:pPr eaLnBrk="1" hangingPunct="1"/>
            <a:r>
              <a:rPr lang="en-US" sz="2400" dirty="0"/>
              <a:t>T</a:t>
            </a:r>
            <a:r>
              <a:rPr lang="en-US" sz="2400" dirty="0" smtClean="0"/>
              <a:t>he most severe heart block</a:t>
            </a:r>
          </a:p>
          <a:p>
            <a:pPr eaLnBrk="1" hangingPunct="1"/>
            <a:r>
              <a:rPr lang="en-US" sz="2400" dirty="0" smtClean="0"/>
              <a:t>No relationship between P waves and QRS complexes; atria and ventricles each beat independently and do not communicate at all</a:t>
            </a:r>
          </a:p>
          <a:p>
            <a:pPr eaLnBrk="1" hangingPunct="1"/>
            <a:r>
              <a:rPr lang="en-US" sz="2400" dirty="0" smtClean="0"/>
              <a:t>Atrial rate is normal</a:t>
            </a:r>
          </a:p>
        </p:txBody>
      </p:sp>
      <p:pic>
        <p:nvPicPr>
          <p:cNvPr id="952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419600"/>
            <a:ext cx="6934200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690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 Blocks</a:t>
            </a:r>
          </a:p>
        </p:txBody>
      </p:sp>
      <p:pic>
        <p:nvPicPr>
          <p:cNvPr id="96259" name="Content Placeholder 3" descr="AVblock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50" y="2467769"/>
            <a:ext cx="2857500" cy="2790825"/>
          </a:xfrm>
        </p:spPr>
      </p:pic>
    </p:spTree>
    <p:extLst>
      <p:ext uri="{BB962C8B-B14F-4D97-AF65-F5344CB8AC3E}">
        <p14:creationId xmlns:p14="http://schemas.microsoft.com/office/powerpoint/2010/main" val="31454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Rectangle 6" descr="Water droplets"/>
          <p:cNvSpPr>
            <a:spLocks noChangeArrowheads="1"/>
          </p:cNvSpPr>
          <p:nvPr/>
        </p:nvSpPr>
        <p:spPr bwMode="auto">
          <a:xfrm>
            <a:off x="0" y="228600"/>
            <a:ext cx="9144000" cy="44958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4000" b="1" dirty="0">
              <a:latin typeface="Arial Black" pitchFamily="34" charset="0"/>
            </a:endParaRPr>
          </a:p>
          <a:p>
            <a:pPr algn="ctr"/>
            <a:endParaRPr lang="en-US" sz="4000" b="1" dirty="0">
              <a:latin typeface="Arial Black" pitchFamily="34" charset="0"/>
            </a:endParaRPr>
          </a:p>
          <a:p>
            <a:pPr algn="ctr"/>
            <a:r>
              <a:rPr lang="en-US" sz="4000" b="1" dirty="0" err="1">
                <a:solidFill>
                  <a:srgbClr val="0070C0"/>
                </a:solidFill>
                <a:latin typeface="Arial Black" pitchFamily="34" charset="0"/>
              </a:rPr>
              <a:t>Asystole</a:t>
            </a:r>
            <a:r>
              <a:rPr lang="en-US" sz="4000" b="1" dirty="0">
                <a:solidFill>
                  <a:srgbClr val="0070C0"/>
                </a:solidFill>
                <a:latin typeface="Arial Black" pitchFamily="34" charset="0"/>
              </a:rPr>
              <a:t> (Flat line)</a:t>
            </a:r>
          </a:p>
          <a:p>
            <a:pPr algn="ctr"/>
            <a:r>
              <a:rPr lang="en-US" sz="3200" u="sng" dirty="0">
                <a:solidFill>
                  <a:srgbClr val="0070C0"/>
                </a:solidFill>
                <a:cs typeface="Times New Roman" pitchFamily="18" charset="0"/>
              </a:rPr>
              <a:t>Cardiac Arrest</a:t>
            </a:r>
            <a:r>
              <a:rPr lang="en-US" sz="3200" dirty="0">
                <a:solidFill>
                  <a:srgbClr val="0070C0"/>
                </a:solidFill>
                <a:cs typeface="Times New Roman" pitchFamily="18" charset="0"/>
              </a:rPr>
              <a:t>: No cardiac electrical activity,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  <a:cs typeface="Times New Roman" pitchFamily="18" charset="0"/>
              </a:rPr>
              <a:t>no cardiac output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  <a:cs typeface="Times New Roman" pitchFamily="18" charset="0"/>
              </a:rPr>
              <a:t>or blood flow. At this point the heart will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  <a:cs typeface="Times New Roman" pitchFamily="18" charset="0"/>
              </a:rPr>
              <a:t>not respond to </a:t>
            </a:r>
            <a:r>
              <a:rPr lang="en-US" sz="3200" dirty="0" smtClean="0">
                <a:solidFill>
                  <a:srgbClr val="0070C0"/>
                </a:solidFill>
                <a:cs typeface="Times New Roman" pitchFamily="18" charset="0"/>
              </a:rPr>
              <a:t>defibrillation </a:t>
            </a:r>
            <a:endParaRPr lang="en-US" sz="3200" dirty="0">
              <a:solidFill>
                <a:srgbClr val="0070C0"/>
              </a:solidFill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0070C0"/>
                </a:solidFill>
                <a:cs typeface="Times New Roman" pitchFamily="18" charset="0"/>
              </a:rPr>
              <a:t>Causes: hypoxia, hypothermia,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  <a:cs typeface="Times New Roman" pitchFamily="18" charset="0"/>
              </a:rPr>
              <a:t>hypoglycemia,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  <a:cs typeface="Times New Roman" pitchFamily="18" charset="0"/>
              </a:rPr>
              <a:t>or an electrode has fallen off (hopefully)</a:t>
            </a:r>
          </a:p>
          <a:p>
            <a:pPr algn="ctr"/>
            <a:endParaRPr lang="en-US" sz="3200" dirty="0">
              <a:cs typeface="Times New Roman" pitchFamily="18" charset="0"/>
            </a:endParaRPr>
          </a:p>
          <a:p>
            <a:pPr algn="ctr"/>
            <a:endParaRPr lang="en-US" sz="3200" dirty="0"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97284" name="Picture 7" descr="MCj042381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2438400"/>
            <a:ext cx="1154113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577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     </a:t>
            </a:r>
            <a:r>
              <a:rPr lang="en-US" dirty="0" err="1" smtClean="0">
                <a:solidFill>
                  <a:srgbClr val="00B0F0"/>
                </a:solidFill>
              </a:rPr>
              <a:t>Asystole</a:t>
            </a:r>
            <a:r>
              <a:rPr lang="en-US" dirty="0" smtClean="0">
                <a:solidFill>
                  <a:srgbClr val="00B0F0"/>
                </a:solidFill>
              </a:rPr>
              <a:t> (Flat line)</a:t>
            </a:r>
          </a:p>
        </p:txBody>
      </p:sp>
      <p:pic>
        <p:nvPicPr>
          <p:cNvPr id="98307" name="Picture 5" descr="EKG_Asysto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8610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6" name="Rectangle 6" descr="Water droplets"/>
          <p:cNvSpPr>
            <a:spLocks noChangeArrowheads="1"/>
          </p:cNvSpPr>
          <p:nvPr/>
        </p:nvSpPr>
        <p:spPr bwMode="auto">
          <a:xfrm>
            <a:off x="304800" y="4038600"/>
            <a:ext cx="8382000" cy="23622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Medications of choice: Epinephrine or Atropine</a:t>
            </a:r>
          </a:p>
          <a:p>
            <a:pPr algn="ctr"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along with manual chest compressions.</a:t>
            </a:r>
          </a:p>
        </p:txBody>
      </p:sp>
    </p:spTree>
    <p:extLst>
      <p:ext uri="{BB962C8B-B14F-4D97-AF65-F5344CB8AC3E}">
        <p14:creationId xmlns:p14="http://schemas.microsoft.com/office/powerpoint/2010/main" val="83629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52425" y="609600"/>
            <a:ext cx="8791575" cy="5592763"/>
          </a:xfrm>
          <a:extLst/>
        </p:spPr>
        <p:txBody>
          <a:bodyPr numCol="2"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rgbClr val="0070C0"/>
                </a:solidFill>
              </a:rPr>
              <a:t>Disturbances of ventricular impulse formation</a:t>
            </a:r>
          </a:p>
          <a:p>
            <a:pPr lvl="1">
              <a:defRPr/>
            </a:pPr>
            <a:r>
              <a:rPr lang="en-US" sz="2000" dirty="0" smtClean="0"/>
              <a:t>Ventricular premature complexes- </a:t>
            </a:r>
            <a:r>
              <a:rPr lang="en-US" sz="1600" dirty="0" smtClean="0">
                <a:solidFill>
                  <a:srgbClr val="CC0000"/>
                </a:solidFill>
              </a:rPr>
              <a:t>ectopic </a:t>
            </a:r>
            <a:r>
              <a:rPr lang="en-US" sz="1600" dirty="0">
                <a:solidFill>
                  <a:srgbClr val="CC0000"/>
                </a:solidFill>
              </a:rPr>
              <a:t>focus in ventricles fires independently </a:t>
            </a:r>
            <a:endParaRPr lang="en-US" sz="1600" dirty="0" smtClean="0">
              <a:solidFill>
                <a:srgbClr val="CC0000"/>
              </a:solidFill>
            </a:endParaRPr>
          </a:p>
          <a:p>
            <a:pPr lvl="1" eaLnBrk="1" hangingPunct="1">
              <a:defRPr/>
            </a:pPr>
            <a:r>
              <a:rPr lang="en-US" sz="2000" dirty="0" smtClean="0"/>
              <a:t>Ventricular tachycardia</a:t>
            </a:r>
          </a:p>
          <a:p>
            <a:pPr lvl="1" eaLnBrk="1" hangingPunct="1">
              <a:defRPr/>
            </a:pPr>
            <a:r>
              <a:rPr lang="en-US" sz="2000" dirty="0" smtClean="0"/>
              <a:t>Ventricular systole- </a:t>
            </a:r>
            <a:r>
              <a:rPr lang="en-US" sz="1800" dirty="0" smtClean="0">
                <a:solidFill>
                  <a:srgbClr val="CC0000"/>
                </a:solidFill>
              </a:rPr>
              <a:t>contraction</a:t>
            </a:r>
          </a:p>
          <a:p>
            <a:pPr lvl="1" eaLnBrk="1" hangingPunct="1">
              <a:defRPr/>
            </a:pPr>
            <a:r>
              <a:rPr lang="en-US" sz="2000" dirty="0" smtClean="0"/>
              <a:t>Ventricular </a:t>
            </a:r>
            <a:r>
              <a:rPr lang="en-US" sz="2000" dirty="0" err="1" smtClean="0"/>
              <a:t>asystole</a:t>
            </a:r>
            <a:r>
              <a:rPr lang="en-US" sz="2000" dirty="0" smtClean="0"/>
              <a:t>- </a:t>
            </a:r>
            <a:r>
              <a:rPr lang="en-US" sz="1800" dirty="0" smtClean="0">
                <a:solidFill>
                  <a:srgbClr val="CC0000"/>
                </a:solidFill>
              </a:rPr>
              <a:t>no contraction</a:t>
            </a:r>
          </a:p>
          <a:p>
            <a:pPr lvl="1" eaLnBrk="1" hangingPunct="1">
              <a:defRPr/>
            </a:pPr>
            <a:r>
              <a:rPr lang="en-US" sz="2000" dirty="0" smtClean="0"/>
              <a:t>Ventricular fibrillation</a:t>
            </a:r>
          </a:p>
          <a:p>
            <a:pPr lvl="1" eaLnBrk="1" hangingPunct="1">
              <a:defRPr/>
            </a:pPr>
            <a:endParaRPr lang="en-US" sz="2000" dirty="0" smtClean="0"/>
          </a:p>
          <a:p>
            <a:pPr lvl="1" eaLnBrk="1" hangingPunct="1">
              <a:defRPr/>
            </a:pPr>
            <a:endParaRPr lang="en-US" sz="2000" dirty="0" smtClean="0"/>
          </a:p>
          <a:p>
            <a:pPr lvl="1" eaLnBrk="1" hangingPunct="1">
              <a:defRPr/>
            </a:pPr>
            <a:endParaRPr lang="en-US" sz="2000" dirty="0" smtClean="0"/>
          </a:p>
          <a:p>
            <a:pPr lvl="1" eaLnBrk="1" hangingPunct="1">
              <a:defRPr/>
            </a:pPr>
            <a:endParaRPr lang="en-US" sz="2000" dirty="0" smtClean="0"/>
          </a:p>
          <a:p>
            <a:pPr lvl="1" eaLnBrk="1" hangingPunct="1">
              <a:defRPr/>
            </a:pPr>
            <a:endParaRPr lang="en-US" sz="2000" dirty="0" smtClean="0"/>
          </a:p>
          <a:p>
            <a:pPr lvl="1" eaLnBrk="1" hangingPunct="1">
              <a:defRPr/>
            </a:pPr>
            <a:endParaRPr lang="en-US" sz="2000" dirty="0" smtClean="0"/>
          </a:p>
          <a:p>
            <a:pPr lvl="1" eaLnBrk="1" hangingPunct="1">
              <a:buFontTx/>
              <a:buNone/>
              <a:defRPr/>
            </a:pPr>
            <a:endParaRPr lang="en-US" sz="2000" dirty="0" smtClean="0"/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rgbClr val="0070C0"/>
                </a:solidFill>
              </a:rPr>
              <a:t>Disturbances of impulse conduction</a:t>
            </a:r>
          </a:p>
          <a:p>
            <a:pPr lvl="1" eaLnBrk="1" hangingPunct="1">
              <a:defRPr/>
            </a:pPr>
            <a:r>
              <a:rPr lang="en-US" sz="1800" dirty="0" smtClean="0"/>
              <a:t>Sinus arrest or block</a:t>
            </a:r>
          </a:p>
          <a:p>
            <a:pPr lvl="1" eaLnBrk="1" hangingPunct="1">
              <a:defRPr/>
            </a:pPr>
            <a:r>
              <a:rPr lang="en-US" sz="1800" dirty="0" err="1" smtClean="0"/>
              <a:t>Atrial</a:t>
            </a:r>
            <a:r>
              <a:rPr lang="en-US" sz="1800" dirty="0" smtClean="0"/>
              <a:t> standstill</a:t>
            </a:r>
          </a:p>
          <a:p>
            <a:pPr lvl="1" eaLnBrk="1" hangingPunct="1">
              <a:defRPr/>
            </a:pPr>
            <a:r>
              <a:rPr lang="en-US" sz="1800" dirty="0" smtClean="0"/>
              <a:t>Ventricular pre-excitation</a:t>
            </a:r>
          </a:p>
          <a:p>
            <a:pPr lvl="1" eaLnBrk="1" hangingPunct="1">
              <a:defRPr/>
            </a:pPr>
            <a:r>
              <a:rPr lang="en-US" sz="1800" dirty="0" smtClean="0"/>
              <a:t>First-degree AV block</a:t>
            </a:r>
          </a:p>
          <a:p>
            <a:pPr lvl="1" eaLnBrk="1" hangingPunct="1">
              <a:defRPr/>
            </a:pPr>
            <a:r>
              <a:rPr lang="en-US" sz="1800" dirty="0" smtClean="0"/>
              <a:t>Second degree AV block</a:t>
            </a:r>
          </a:p>
          <a:p>
            <a:pPr lvl="1" eaLnBrk="1" hangingPunct="1">
              <a:defRPr/>
            </a:pPr>
            <a:r>
              <a:rPr lang="en-US" sz="1800" dirty="0" smtClean="0"/>
              <a:t>Third degree AV block</a:t>
            </a:r>
          </a:p>
          <a:p>
            <a:pPr lvl="1" eaLnBrk="1" hangingPunct="1">
              <a:defRPr/>
            </a:pPr>
            <a:r>
              <a:rPr lang="en-US" sz="1800" dirty="0" smtClean="0"/>
              <a:t>Left bundle branch block</a:t>
            </a:r>
          </a:p>
          <a:p>
            <a:pPr lvl="1" eaLnBrk="1" hangingPunct="1">
              <a:defRPr/>
            </a:pPr>
            <a:r>
              <a:rPr lang="en-US" sz="1800" dirty="0" smtClean="0"/>
              <a:t>Right bundle branch block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0963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Tetralogy of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Fallot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It </a:t>
            </a:r>
            <a:r>
              <a:rPr lang="en-US" sz="2000" dirty="0" smtClean="0"/>
              <a:t>occurs </a:t>
            </a:r>
            <a:r>
              <a:rPr lang="en-US" sz="2000" dirty="0"/>
              <a:t>in about 5 out of every 10,000 </a:t>
            </a:r>
            <a:r>
              <a:rPr lang="en-US" sz="2000" dirty="0" smtClean="0"/>
              <a:t>babies</a:t>
            </a:r>
          </a:p>
          <a:p>
            <a:r>
              <a:rPr lang="en-US" sz="2000" dirty="0" smtClean="0">
                <a:hlinkClick r:id="rId3"/>
              </a:rPr>
              <a:t>Ventricular </a:t>
            </a:r>
            <a:r>
              <a:rPr lang="en-US" sz="2000" dirty="0" err="1">
                <a:hlinkClick r:id="rId3"/>
              </a:rPr>
              <a:t>septal</a:t>
            </a:r>
            <a:r>
              <a:rPr lang="en-US" sz="2000" dirty="0">
                <a:hlinkClick r:id="rId3"/>
              </a:rPr>
              <a:t> defect</a:t>
            </a:r>
            <a:r>
              <a:rPr lang="en-US" sz="2000" dirty="0"/>
              <a:t> (hole between the right and left ventricles of the heart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/>
              <a:t>Narrowing of the pulmonary outflow tract (tube that connects the heart with the lungs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Often times pulmonary valve needs </a:t>
            </a:r>
            <a:r>
              <a:rPr lang="en-US" sz="2000" dirty="0" err="1" smtClean="0"/>
              <a:t>replacenment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An aorta (large artery that carries oxygenated blood to the body) that grows from both ventricles, rather than exclusively from the left ventricle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A thickened muscular wall of the right ventricle (right ventricular hypertrophy)</a:t>
            </a:r>
          </a:p>
          <a:p>
            <a:r>
              <a:rPr lang="en-US" sz="2000" dirty="0"/>
              <a:t>Together, these defects cause oxygen deficient blood to flow out of the heart and into the rest of the </a:t>
            </a:r>
            <a:r>
              <a:rPr lang="en-US" sz="2000" dirty="0" smtClean="0"/>
              <a:t>body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7717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nhlbi.nih.gov/health/health-topics/images/tetralogy_fall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64368"/>
            <a:ext cx="452437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8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Artifacts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001000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The word </a:t>
            </a:r>
            <a:r>
              <a:rPr lang="en-US" sz="2400" i="1" dirty="0" smtClean="0">
                <a:solidFill>
                  <a:srgbClr val="FFC000"/>
                </a:solidFill>
              </a:rPr>
              <a:t>artifact</a:t>
            </a:r>
            <a:r>
              <a:rPr lang="en-US" sz="2400" dirty="0" smtClean="0"/>
              <a:t> is similar to </a:t>
            </a:r>
            <a:r>
              <a:rPr lang="en-US" sz="2400" i="1" dirty="0" smtClean="0">
                <a:solidFill>
                  <a:srgbClr val="FFC000"/>
                </a:solidFill>
              </a:rPr>
              <a:t>artificial</a:t>
            </a:r>
            <a:r>
              <a:rPr lang="en-US" sz="2400" dirty="0" smtClean="0"/>
              <a:t> in the sense that it is often used to indicate something that is not natural (i.e. man-made).  In electrocardiography, an ECG artifact is used to indicate something that is </a:t>
            </a:r>
            <a:r>
              <a:rPr lang="en-US" sz="2400" dirty="0" smtClean="0">
                <a:solidFill>
                  <a:srgbClr val="FFC000"/>
                </a:solidFill>
              </a:rPr>
              <a:t>not "heart-made."</a:t>
            </a:r>
            <a:r>
              <a:rPr lang="en-US" sz="2400" dirty="0" smtClean="0"/>
              <a:t>  These include (but are not limited to) electrical interference by outside sources, electrical noise from elsewhere in the body, poor contact, and machine malfunction.  Artifacts are </a:t>
            </a:r>
            <a:r>
              <a:rPr lang="en-US" sz="2400" dirty="0" smtClean="0">
                <a:solidFill>
                  <a:srgbClr val="00B0F0"/>
                </a:solidFill>
              </a:rPr>
              <a:t>extremely common</a:t>
            </a:r>
            <a:r>
              <a:rPr lang="en-US" sz="2400" dirty="0" smtClean="0"/>
              <a:t>, and knowledge of them is necessary to prevent misinterpretation of a heart's rhythm  </a:t>
            </a:r>
          </a:p>
        </p:txBody>
      </p:sp>
    </p:spTree>
    <p:extLst>
      <p:ext uri="{BB962C8B-B14F-4D97-AF65-F5344CB8AC3E}">
        <p14:creationId xmlns:p14="http://schemas.microsoft.com/office/powerpoint/2010/main" val="144967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9248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Muscle Tremor Interference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153400" cy="4800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If your patient is not calm and comfortable, or just really nervous and shaky…the reading may look like this.  Also caused by happy, purring feline friends</a:t>
            </a:r>
          </a:p>
          <a:p>
            <a:pPr eaLnBrk="1" hangingPunct="1"/>
            <a:r>
              <a:rPr lang="en-US" sz="2400" dirty="0" smtClean="0"/>
              <a:t>Reapplying or readjusting the clips may help</a:t>
            </a:r>
          </a:p>
          <a:p>
            <a:pPr eaLnBrk="1" hangingPunct="1"/>
            <a:r>
              <a:rPr lang="en-US" sz="2400" dirty="0" smtClean="0"/>
              <a:t>A towel or blanket can be placed on patient to help calm them</a:t>
            </a:r>
          </a:p>
          <a:p>
            <a:pPr eaLnBrk="1" hangingPunct="1"/>
            <a:r>
              <a:rPr lang="en-US" sz="2400" dirty="0" smtClean="0"/>
              <a:t>You can also place your hand on the chest of the patient, taking care not to apply too much pressure (will interfere with reading)</a:t>
            </a: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724400"/>
            <a:ext cx="30861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207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Patient Movements</a:t>
            </a:r>
          </a:p>
        </p:txBody>
      </p:sp>
      <p:pic>
        <p:nvPicPr>
          <p:cNvPr id="62467" name="Picture 3" descr="scan0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7038" y="4114800"/>
            <a:ext cx="60166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449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Electrical Interference</a:t>
            </a:r>
          </a:p>
        </p:txBody>
      </p:sp>
      <p:sp>
        <p:nvSpPr>
          <p:cNvPr id="63491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Remember that rubber mat and how you checked your machine for causes of bad ground?</a:t>
            </a:r>
          </a:p>
          <a:p>
            <a:pPr eaLnBrk="1" hangingPunct="1"/>
            <a:r>
              <a:rPr lang="en-US" sz="2400" dirty="0" smtClean="0"/>
              <a:t>Interference can be caused by other machinery such as a pulse </a:t>
            </a:r>
            <a:r>
              <a:rPr lang="en-US" sz="2400" dirty="0" err="1" smtClean="0"/>
              <a:t>oximeter</a:t>
            </a:r>
            <a:r>
              <a:rPr lang="en-US" sz="2400" dirty="0" smtClean="0"/>
              <a:t> or BP monitor that is hooked up to animal; even fluorescent lighting</a:t>
            </a:r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9" y="4343400"/>
            <a:ext cx="54006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501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Loose Electrodes</a:t>
            </a:r>
          </a:p>
        </p:txBody>
      </p:sp>
      <p:pic>
        <p:nvPicPr>
          <p:cNvPr id="64515" name="Picture 3" descr="scan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9144000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677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559594" y="228600"/>
            <a:ext cx="79248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7030A0"/>
                </a:solidFill>
              </a:rPr>
              <a:t>Normal Sinus Rhythm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8229600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Normal ECG tracing depicting a normal rhythm of electrical conductivity through the heart</a:t>
            </a:r>
          </a:p>
        </p:txBody>
      </p:sp>
      <p:pic>
        <p:nvPicPr>
          <p:cNvPr id="72708" name="Picture 3" descr="Normal_Sinus_Rhyth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514600"/>
            <a:ext cx="5995988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477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9248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7030A0"/>
                </a:solidFill>
              </a:rPr>
              <a:t>(Respiratory) Sinus Arrhythmia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733425" y="1143000"/>
            <a:ext cx="7924800" cy="4800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All criteria of normal rhythm except heart and pulse rates increase with inspiration and decrease with expiration</a:t>
            </a:r>
          </a:p>
          <a:p>
            <a:pPr eaLnBrk="1" hangingPunct="1"/>
            <a:r>
              <a:rPr lang="en-US" sz="2400" dirty="0" smtClean="0"/>
              <a:t>Normal finding in brachycephalic breeds and in chronic respiratory disease</a:t>
            </a:r>
          </a:p>
          <a:p>
            <a:pPr eaLnBrk="1" hangingPunct="1"/>
            <a:r>
              <a:rPr lang="en-US" sz="2400" dirty="0" smtClean="0"/>
              <a:t>Increased number of cardiac cycles during inspiration; decreased number during expiration</a:t>
            </a:r>
          </a:p>
          <a:p>
            <a:pPr eaLnBrk="1" hangingPunct="1"/>
            <a:r>
              <a:rPr lang="en-US" sz="2400" dirty="0" smtClean="0"/>
              <a:t>Originates in the SA node</a:t>
            </a:r>
          </a:p>
        </p:txBody>
      </p:sp>
      <p:pic>
        <p:nvPicPr>
          <p:cNvPr id="7373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5425" y="4267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83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00B0F0"/>
                </a:solidFill>
              </a:rPr>
              <a:t>What is the normal HR for dogs and cats?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3733800" cy="48006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2800" dirty="0" smtClean="0">
                <a:solidFill>
                  <a:srgbClr val="00B050"/>
                </a:solidFill>
              </a:rPr>
              <a:t>Dogs: 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70 – 160 BPM</a:t>
            </a:r>
          </a:p>
          <a:p>
            <a:pPr eaLnBrk="1" hangingPunct="1"/>
            <a:r>
              <a:rPr lang="en-US" sz="2800" dirty="0" smtClean="0">
                <a:solidFill>
                  <a:srgbClr val="00B050"/>
                </a:solidFill>
              </a:rPr>
              <a:t>Cats: 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150 – 210 BPM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7475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676400"/>
            <a:ext cx="422592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84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F0"/>
                </a:solidFill>
              </a:rPr>
              <a:t>Sinus </a:t>
            </a:r>
            <a:r>
              <a:rPr lang="en-US" dirty="0" err="1" smtClean="0">
                <a:solidFill>
                  <a:srgbClr val="00B0F0"/>
                </a:solidFill>
              </a:rPr>
              <a:t>Bradycardia</a:t>
            </a:r>
            <a:endParaRPr lang="en-US" dirty="0" smtClean="0">
              <a:solidFill>
                <a:srgbClr val="00B0F0"/>
              </a:solidFill>
            </a:endParaRP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Regular sinus rhythm but heart rate is below normal</a:t>
            </a:r>
          </a:p>
          <a:p>
            <a:pPr eaLnBrk="1" hangingPunct="1"/>
            <a:r>
              <a:rPr lang="en-US" sz="2400" dirty="0" smtClean="0"/>
              <a:t>Dogs under 45 </a:t>
            </a:r>
            <a:r>
              <a:rPr lang="en-US" sz="2400" dirty="0" err="1" smtClean="0"/>
              <a:t>lb</a:t>
            </a:r>
            <a:r>
              <a:rPr lang="en-US" sz="2400" dirty="0" smtClean="0"/>
              <a:t>: HR less than 70 </a:t>
            </a:r>
            <a:r>
              <a:rPr lang="en-US" sz="2400" dirty="0" err="1" smtClean="0"/>
              <a:t>bpm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Dogs &gt;45 </a:t>
            </a:r>
            <a:r>
              <a:rPr lang="en-US" sz="2400" dirty="0" err="1" smtClean="0"/>
              <a:t>lb</a:t>
            </a:r>
            <a:r>
              <a:rPr lang="en-US" sz="2400" dirty="0" smtClean="0"/>
              <a:t>: HR &lt; 60 BPM</a:t>
            </a:r>
          </a:p>
          <a:p>
            <a:pPr eaLnBrk="1" hangingPunct="1"/>
            <a:r>
              <a:rPr lang="en-US" sz="2400" dirty="0" smtClean="0"/>
              <a:t>Cats: 100 BPM or less</a:t>
            </a:r>
          </a:p>
          <a:p>
            <a:pPr eaLnBrk="1" hangingPunct="1"/>
            <a:r>
              <a:rPr lang="en-US" sz="2400" dirty="0" smtClean="0"/>
              <a:t>CS: weakness, hypotension, syncope</a:t>
            </a:r>
          </a:p>
          <a:p>
            <a:pPr eaLnBrk="1" hangingPunct="1"/>
            <a:endParaRPr lang="en-US" sz="2400" dirty="0" smtClean="0"/>
          </a:p>
        </p:txBody>
      </p:sp>
      <p:pic>
        <p:nvPicPr>
          <p:cNvPr id="75780" name="Picture 3" descr="sinus_bradycardia_D_I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105275"/>
            <a:ext cx="61722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018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B0F0"/>
                </a:solidFill>
              </a:rPr>
              <a:t>Sinus Tachycardia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Regular sinus rhythm with increased ventricular rate</a:t>
            </a:r>
          </a:p>
          <a:p>
            <a:pPr eaLnBrk="1" hangingPunct="1"/>
            <a:r>
              <a:rPr lang="en-US" sz="2400" dirty="0" smtClean="0"/>
              <a:t>Dogs less than 45 </a:t>
            </a:r>
            <a:r>
              <a:rPr lang="en-US" sz="2400" dirty="0" err="1" smtClean="0"/>
              <a:t>lb</a:t>
            </a:r>
            <a:r>
              <a:rPr lang="en-US" sz="2400" dirty="0" smtClean="0"/>
              <a:t>; HR &gt;180 BPM</a:t>
            </a:r>
          </a:p>
          <a:p>
            <a:pPr eaLnBrk="1" hangingPunct="1"/>
            <a:r>
              <a:rPr lang="en-US" sz="2400" dirty="0" smtClean="0"/>
              <a:t>Dogs more than 45 </a:t>
            </a:r>
            <a:r>
              <a:rPr lang="en-US" sz="2400" dirty="0" err="1" smtClean="0"/>
              <a:t>lb</a:t>
            </a:r>
            <a:r>
              <a:rPr lang="en-US" sz="2400" dirty="0" smtClean="0"/>
              <a:t>; HR &gt;160 BPM</a:t>
            </a:r>
          </a:p>
          <a:p>
            <a:pPr eaLnBrk="1" hangingPunct="1"/>
            <a:r>
              <a:rPr lang="en-US" sz="2400" dirty="0" smtClean="0"/>
              <a:t>Cats: HR greater than 240 BPM</a:t>
            </a:r>
          </a:p>
          <a:p>
            <a:pPr eaLnBrk="1" hangingPunct="1"/>
            <a:r>
              <a:rPr lang="en-US" sz="2400" u="sng" dirty="0" smtClean="0"/>
              <a:t>Causes include</a:t>
            </a:r>
            <a:r>
              <a:rPr lang="en-US" sz="2400" dirty="0" smtClean="0"/>
              <a:t>: pain, fever, anemia, excitement, hyperthyroidism</a:t>
            </a:r>
          </a:p>
        </p:txBody>
      </p:sp>
      <p:pic>
        <p:nvPicPr>
          <p:cNvPr id="76804" name="Picture 3" descr="ecg_sinus_tachycardia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" y="4419600"/>
            <a:ext cx="86423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852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609600" y="19050"/>
            <a:ext cx="79248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F0"/>
                </a:solidFill>
              </a:rPr>
              <a:t>Atrial Premature Complexes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7924800" cy="41148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Premature atrial impulses originating from ectopic atrial site other than SA node</a:t>
            </a:r>
          </a:p>
          <a:p>
            <a:pPr eaLnBrk="1" hangingPunct="1"/>
            <a:r>
              <a:rPr lang="en-US" sz="2000" dirty="0" smtClean="0"/>
              <a:t>Seen in dogs and cats with atrial enlargement, electrolyte disturbances, drug reactions, congenital heart disease, and </a:t>
            </a:r>
            <a:r>
              <a:rPr lang="en-US" sz="2000" dirty="0" err="1" smtClean="0"/>
              <a:t>neoplasia</a:t>
            </a:r>
            <a:r>
              <a:rPr lang="en-US" sz="2000" dirty="0" smtClean="0"/>
              <a:t>; a normal variation in older animals</a:t>
            </a:r>
          </a:p>
          <a:p>
            <a:pPr eaLnBrk="1" hangingPunct="1"/>
            <a:r>
              <a:rPr lang="en-US" sz="2000" dirty="0" smtClean="0">
                <a:solidFill>
                  <a:srgbClr val="FFC000"/>
                </a:solidFill>
              </a:rPr>
              <a:t>Premature P wave</a:t>
            </a:r>
          </a:p>
          <a:p>
            <a:pPr eaLnBrk="1" hangingPunct="1"/>
            <a:r>
              <a:rPr lang="en-US" sz="2000" dirty="0" smtClean="0"/>
              <a:t>QRS complexes are normal unless the P wave is so immature that it overlaps to varying degrees</a:t>
            </a:r>
          </a:p>
          <a:p>
            <a:pPr eaLnBrk="1" hangingPunct="1"/>
            <a:r>
              <a:rPr lang="en-US" sz="2000" dirty="0" smtClean="0"/>
              <a:t>PAC’s cause the regular wave to depolarize and reset the sinus node</a:t>
            </a:r>
          </a:p>
          <a:p>
            <a:pPr eaLnBrk="1" hangingPunct="1"/>
            <a:endParaRPr lang="en-US" sz="2000" dirty="0" smtClean="0"/>
          </a:p>
        </p:txBody>
      </p:sp>
      <p:pic>
        <p:nvPicPr>
          <p:cNvPr id="1026" name="Picture 2" descr="http://www.mauvila.com/images/SinusPAC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7848599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94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1245</Words>
  <Application>Microsoft Office PowerPoint</Application>
  <PresentationFormat>On-screen Show (4:3)</PresentationFormat>
  <Paragraphs>170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Classification of Arrhythmias</vt:lpstr>
      <vt:lpstr>PowerPoint Presentation</vt:lpstr>
      <vt:lpstr>Normal Sinus Rhythm</vt:lpstr>
      <vt:lpstr>(Respiratory) Sinus Arrhythmia</vt:lpstr>
      <vt:lpstr>What is the normal HR for dogs and cats?</vt:lpstr>
      <vt:lpstr>Sinus Bradycardia</vt:lpstr>
      <vt:lpstr>Sinus Tachycardia</vt:lpstr>
      <vt:lpstr>Atrial Premature Complexes</vt:lpstr>
      <vt:lpstr>PowerPoint Presentation</vt:lpstr>
      <vt:lpstr>Atrial Tachycardia</vt:lpstr>
      <vt:lpstr>Atrial Flutter</vt:lpstr>
      <vt:lpstr>PowerPoint Presentation</vt:lpstr>
      <vt:lpstr>Atrial Fibrillation</vt:lpstr>
      <vt:lpstr>Atrial Fibrillation</vt:lpstr>
      <vt:lpstr>Premature Ventricular Complexes (PVCs)</vt:lpstr>
      <vt:lpstr>PVCs (cont’d)</vt:lpstr>
      <vt:lpstr>Ventricular Tachycardia  “V-Tach”</vt:lpstr>
      <vt:lpstr>Ventricular Fibrillation</vt:lpstr>
      <vt:lpstr>Ventricular Fibrillation</vt:lpstr>
      <vt:lpstr>Sinus Arrest or Block</vt:lpstr>
      <vt:lpstr>Heart Block</vt:lpstr>
      <vt:lpstr>First Degree AV Block</vt:lpstr>
      <vt:lpstr>Second Degree AV Block</vt:lpstr>
      <vt:lpstr>Second Degree AV Block (cont’d)</vt:lpstr>
      <vt:lpstr>Third degree AV block  (Complete Heart Block)</vt:lpstr>
      <vt:lpstr>Heart Blocks</vt:lpstr>
      <vt:lpstr>PowerPoint Presentation</vt:lpstr>
      <vt:lpstr>     Asystole (Flat line)</vt:lpstr>
      <vt:lpstr>Tetralogy of Fallot</vt:lpstr>
      <vt:lpstr>PowerPoint Presentation</vt:lpstr>
      <vt:lpstr>Artifacts</vt:lpstr>
      <vt:lpstr>Muscle Tremor Interference</vt:lpstr>
      <vt:lpstr>Patient Movements</vt:lpstr>
      <vt:lpstr>Electrical Interference</vt:lpstr>
      <vt:lpstr>Loose Electrodes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Huff</dc:creator>
  <cp:lastModifiedBy>Catherine Huff</cp:lastModifiedBy>
  <cp:revision>2</cp:revision>
  <dcterms:created xsi:type="dcterms:W3CDTF">2016-01-06T15:52:00Z</dcterms:created>
  <dcterms:modified xsi:type="dcterms:W3CDTF">2016-01-06T15:57:41Z</dcterms:modified>
</cp:coreProperties>
</file>