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lvl1pPr>
      <a:defRPr>
        <a:latin typeface="Rockwell"/>
        <a:ea typeface="Rockwell"/>
        <a:cs typeface="Rockwell"/>
        <a:sym typeface="Rockwell"/>
      </a:defRPr>
    </a:lvl1pPr>
    <a:lvl2pPr indent="457200">
      <a:defRPr>
        <a:latin typeface="Rockwell"/>
        <a:ea typeface="Rockwell"/>
        <a:cs typeface="Rockwell"/>
        <a:sym typeface="Rockwell"/>
      </a:defRPr>
    </a:lvl2pPr>
    <a:lvl3pPr indent="914400">
      <a:defRPr>
        <a:latin typeface="Rockwell"/>
        <a:ea typeface="Rockwell"/>
        <a:cs typeface="Rockwell"/>
        <a:sym typeface="Rockwell"/>
      </a:defRPr>
    </a:lvl3pPr>
    <a:lvl4pPr indent="1371600">
      <a:defRPr>
        <a:latin typeface="Rockwell"/>
        <a:ea typeface="Rockwell"/>
        <a:cs typeface="Rockwell"/>
        <a:sym typeface="Rockwell"/>
      </a:defRPr>
    </a:lvl4pPr>
    <a:lvl5pPr indent="1828800">
      <a:defRPr>
        <a:latin typeface="Rockwell"/>
        <a:ea typeface="Rockwell"/>
        <a:cs typeface="Rockwell"/>
        <a:sym typeface="Rockwell"/>
      </a:defRPr>
    </a:lvl5pPr>
    <a:lvl6pPr indent="2286000">
      <a:defRPr>
        <a:latin typeface="Rockwell"/>
        <a:ea typeface="Rockwell"/>
        <a:cs typeface="Rockwell"/>
        <a:sym typeface="Rockwell"/>
      </a:defRPr>
    </a:lvl6pPr>
    <a:lvl7pPr indent="2743200">
      <a:defRPr>
        <a:latin typeface="Rockwell"/>
        <a:ea typeface="Rockwell"/>
        <a:cs typeface="Rockwell"/>
        <a:sym typeface="Rockwell"/>
      </a:defRPr>
    </a:lvl7pPr>
    <a:lvl8pPr indent="3200400">
      <a:defRPr>
        <a:latin typeface="Rockwell"/>
        <a:ea typeface="Rockwell"/>
        <a:cs typeface="Rockwell"/>
        <a:sym typeface="Rockwell"/>
      </a:defRPr>
    </a:lvl8pPr>
    <a:lvl9pPr indent="3657600">
      <a:defRPr>
        <a:latin typeface="Rockwell"/>
        <a:ea typeface="Rockwell"/>
        <a:cs typeface="Rockwell"/>
        <a:sym typeface="Rockwel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0D5"/>
          </a:solidFill>
        </a:fill>
      </a:tcStyle>
    </a:wholeTbl>
    <a:band2H>
      <a:tcTxStyle/>
      <a:tcStyle>
        <a:tcBdr/>
        <a:fill>
          <a:solidFill>
            <a:srgbClr val="EBF0EB"/>
          </a:solidFill>
        </a:fill>
      </a:tcStyle>
    </a:band2H>
    <a:firstCo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A376"/>
          </a:solidFill>
        </a:fill>
      </a:tcStyle>
    </a:firstCol>
    <a:la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A376"/>
          </a:solidFill>
        </a:fill>
      </a:tcStyle>
    </a:lastRow>
    <a:fir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A37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1EDF0"/>
          </a:solidFill>
        </a:fill>
      </a:tcStyle>
    </a:wholeTbl>
    <a:band2H>
      <a:tcTxStyle/>
      <a:tcStyle>
        <a:tcBdr/>
        <a:fill>
          <a:solidFill>
            <a:srgbClr val="F1F6F8"/>
          </a:solidFill>
        </a:fill>
      </a:tcStyle>
    </a:band2H>
    <a:firstCo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8CDD7"/>
          </a:solidFill>
        </a:fill>
      </a:tcStyle>
    </a:firstCol>
    <a:la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8CDD7"/>
          </a:solidFill>
        </a:fill>
      </a:tcStyle>
    </a:lastRow>
    <a:fir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8CDD7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E5E5"/>
          </a:solidFill>
        </a:fill>
      </a:tcStyle>
    </a:wholeTbl>
    <a:band2H>
      <a:tcTxStyle/>
      <a:tcStyle>
        <a:tcBdr/>
        <a:fill>
          <a:solidFill>
            <a:srgbClr val="FBF3F3"/>
          </a:solidFill>
        </a:fill>
      </a:tcStyle>
    </a:band2H>
    <a:firstCo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B7B7"/>
          </a:solidFill>
        </a:fill>
      </a:tcStyle>
    </a:firstCol>
    <a:la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B7B7"/>
          </a:solidFill>
        </a:fill>
      </a:tcStyle>
    </a:lastRow>
    <a:fir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B7B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2A376"/>
          </a:solidFill>
        </a:fill>
      </a:tcStyle>
    </a:firstCol>
    <a:lastRow>
      <a:tcTxStyle b="on" i="on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2A37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201645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164591" y="146304"/>
            <a:ext cx="8814818" cy="2505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5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1275" y="21600"/>
                  <a:pt x="20875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325" y="0"/>
                  <a:pt x="725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64234" y="0"/>
            <a:ext cx="8229601" cy="2590801"/>
          </a:xfrm>
          <a:prstGeom prst="rect">
            <a:avLst/>
          </a:prstGeom>
        </p:spPr>
        <p:txBody>
          <a:bodyPr/>
          <a:lstStyle>
            <a:lvl1pPr indent="-107950"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2133600" y="2819400"/>
            <a:ext cx="6560234" cy="3467100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</a:lvl1pPr>
            <a:lvl2pPr marL="0" indent="457200" algn="r">
              <a:buClrTx/>
              <a:buSzTx/>
              <a:buFontTx/>
              <a:buNone/>
            </a:lvl2pPr>
            <a:lvl3pPr marL="0" indent="914400" algn="r">
              <a:buClrTx/>
              <a:buSzTx/>
              <a:buFontTx/>
              <a:buNone/>
            </a:lvl3pPr>
            <a:lvl4pPr marL="0" indent="1371600" algn="r">
              <a:buClrTx/>
              <a:buSzTx/>
              <a:buFontTx/>
              <a:buNone/>
            </a:lvl4pPr>
            <a:lvl5pPr marL="0" indent="1828800" algn="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639175" y="6479698"/>
            <a:ext cx="463550" cy="332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164592" y="147085"/>
            <a:ext cx="8810846" cy="65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0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49" y="21600"/>
                  <a:pt x="19700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51" y="0"/>
                  <a:pt x="1900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64592" y="147085"/>
            <a:ext cx="8810846" cy="65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0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49" y="21600"/>
                  <a:pt x="19700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51" y="0"/>
                  <a:pt x="1900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12616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164592" y="147085"/>
            <a:ext cx="8810846" cy="65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0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49" y="21600"/>
                  <a:pt x="19700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51" y="0"/>
                  <a:pt x="1900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390048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rgbClr val="72A376"/>
          </a:solidFill>
          <a:ln w="12700">
            <a:miter lim="400000"/>
          </a:ln>
          <a:effectLst>
            <a:outerShdw blurRad="12700" dist="129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76" y="0"/>
            <a:ext cx="7772401" cy="322923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68BF6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000" b="1">
                <a:solidFill>
                  <a:srgbClr val="68BF6F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3287712"/>
            <a:ext cx="7772401" cy="3224213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411162" algn="r">
              <a:buClrTx/>
              <a:buSzTx/>
              <a:buFontTx/>
              <a:buNone/>
              <a:defRPr sz="2000"/>
            </a:lvl2pPr>
            <a:lvl3pPr marL="0" indent="631825" algn="r">
              <a:buClrTx/>
              <a:buSzTx/>
              <a:buFontTx/>
              <a:buNone/>
              <a:defRPr sz="2000"/>
            </a:lvl3pPr>
            <a:lvl4pPr marL="0" indent="822325" algn="r">
              <a:buClrTx/>
              <a:buSzTx/>
              <a:buFontTx/>
              <a:buNone/>
              <a:defRPr sz="2000"/>
            </a:lvl4pPr>
            <a:lvl5pPr marL="0" indent="1004887" algn="r"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639175" y="6484462"/>
            <a:ext cx="463550" cy="332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4038600" cy="52120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77862" indent="-266700">
              <a:defRPr sz="2800"/>
            </a:lvl2pPr>
            <a:lvl3pPr marL="898525" indent="-266700">
              <a:defRPr sz="2800"/>
            </a:lvl3pPr>
            <a:lvl4pPr marL="1106311" indent="-283986">
              <a:defRPr sz="2800"/>
            </a:lvl4pPr>
            <a:lvl5pPr marL="1288873" indent="-283986"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640763" y="6485254"/>
            <a:ext cx="465138" cy="332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64592" y="147085"/>
            <a:ext cx="8810846" cy="65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0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49" y="21600"/>
                  <a:pt x="19700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51" y="0"/>
                  <a:pt x="1900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617537" y="2165350"/>
            <a:ext cx="3748089" cy="9525"/>
          </a:xfrm>
          <a:prstGeom prst="rect">
            <a:avLst/>
          </a:prstGeom>
          <a:solidFill>
            <a:srgbClr val="72A376"/>
          </a:solidFill>
          <a:ln w="12700">
            <a:miter lim="400000"/>
          </a:ln>
          <a:effectLst>
            <a:outerShdw blurRad="12700" dist="129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b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rgbClr val="72A376"/>
          </a:solidFill>
          <a:ln w="12700">
            <a:miter lim="400000"/>
          </a:ln>
          <a:effectLst>
            <a:outerShdw blurRad="12700" dist="129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b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49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394947"/>
            <a:ext cx="4040188" cy="779928"/>
          </a:xfrm>
          <a:prstGeom prst="rect">
            <a:avLst/>
          </a:prstGeom>
        </p:spPr>
        <p:txBody>
          <a:bodyPr anchor="b"/>
          <a:lstStyle>
            <a:lvl1pPr marL="0" indent="91439">
              <a:buClrTx/>
              <a:buSzTx/>
              <a:buFontTx/>
              <a:buNone/>
              <a:defRPr sz="2200" cap="all"/>
            </a:lvl1pPr>
            <a:lvl2pPr marL="0" indent="411162">
              <a:buClrTx/>
              <a:buSzTx/>
              <a:buFontTx/>
              <a:buNone/>
              <a:defRPr sz="2200" cap="all"/>
            </a:lvl2pPr>
            <a:lvl3pPr marL="0" indent="631825">
              <a:buClrTx/>
              <a:buSzTx/>
              <a:buFontTx/>
              <a:buNone/>
              <a:defRPr sz="2200" cap="all"/>
            </a:lvl3pPr>
            <a:lvl4pPr marL="0" indent="822325">
              <a:buClrTx/>
              <a:buSzTx/>
              <a:buFontTx/>
              <a:buNone/>
              <a:defRPr sz="2200" cap="all"/>
            </a:lvl4pPr>
            <a:lvl5pPr marL="0" indent="1004887">
              <a:buClrTx/>
              <a:buSzTx/>
              <a:buFontTx/>
              <a:buNone/>
              <a:defRPr sz="2200" cap="all"/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640763" y="6485254"/>
            <a:ext cx="465138" cy="332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621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64592" y="147085"/>
            <a:ext cx="8810846" cy="65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0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49" y="21600"/>
                  <a:pt x="19700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51" y="0"/>
                  <a:pt x="1900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rgbClr val="72A376"/>
          </a:solidFill>
          <a:ln w="12700">
            <a:miter lim="400000"/>
          </a:ln>
          <a:effectLst>
            <a:outerShdw blurRad="12700" dist="129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963135" y="0"/>
            <a:ext cx="3931921" cy="1066800"/>
          </a:xfrm>
          <a:prstGeom prst="rect">
            <a:avLst/>
          </a:prstGeom>
        </p:spPr>
        <p:txBody>
          <a:bodyPr/>
          <a:lstStyle>
            <a:lvl1pPr indent="-107950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000" b="1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963135" y="1107560"/>
            <a:ext cx="3931921" cy="27813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1400"/>
            </a:lvl1pPr>
            <a:lvl2pPr marL="0" indent="411162" algn="r">
              <a:buClrTx/>
              <a:buSzTx/>
              <a:buFontTx/>
              <a:buNone/>
              <a:defRPr sz="1400"/>
            </a:lvl2pPr>
            <a:lvl3pPr marL="0" indent="631825" algn="r">
              <a:buClrTx/>
              <a:buSzTx/>
              <a:buFontTx/>
              <a:buNone/>
              <a:defRPr sz="1400"/>
            </a:lvl3pPr>
            <a:lvl4pPr marL="0" indent="822325" algn="r">
              <a:buClrTx/>
              <a:buSzTx/>
              <a:buFontTx/>
              <a:buNone/>
              <a:defRPr sz="1400"/>
            </a:lvl4pPr>
            <a:lvl5pPr marL="0" indent="1004887" algn="r"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639175" y="6484462"/>
            <a:ext cx="463550" cy="332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040442" y="3009900"/>
            <a:ext cx="5486401" cy="2379036"/>
          </a:xfrm>
          <a:prstGeom prst="rect">
            <a:avLst/>
          </a:prstGeom>
        </p:spPr>
        <p:txBody>
          <a:bodyPr/>
          <a:lstStyle>
            <a:lvl1pPr indent="-107950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000" b="1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040442" y="5388936"/>
            <a:ext cx="5486401" cy="1469064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1400"/>
            </a:lvl1pPr>
            <a:lvl2pPr marL="677862" indent="-266700" algn="r">
              <a:buClrTx/>
              <a:buFontTx/>
              <a:defRPr sz="1400"/>
            </a:lvl2pPr>
            <a:lvl3pPr marL="898525" indent="-266700" algn="r">
              <a:buClrTx/>
              <a:buFontTx/>
              <a:defRPr sz="1400"/>
            </a:lvl3pPr>
            <a:lvl4pPr marL="1106311" indent="-283986" algn="r">
              <a:buClrTx/>
              <a:buFontTx/>
              <a:defRPr sz="1400"/>
            </a:lvl4pPr>
            <a:lvl5pPr marL="1288873" indent="-283986" algn="r"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639175" y="6479698"/>
            <a:ext cx="463550" cy="332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64592" y="147085"/>
            <a:ext cx="8810846" cy="65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0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49" y="21600"/>
                  <a:pt x="19700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51" y="0"/>
                  <a:pt x="1900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1000" cap="rnd">
            <a:solidFill>
              <a:srgbClr val="9C9F8D">
                <a:alpha val="88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88962" y="1423987"/>
            <a:ext cx="8001001" cy="9526"/>
          </a:xfrm>
          <a:prstGeom prst="rect">
            <a:avLst/>
          </a:prstGeom>
          <a:solidFill>
            <a:srgbClr val="72A376"/>
          </a:solidFill>
          <a:ln w="12700">
            <a:miter lim="400000"/>
          </a:ln>
          <a:effectLst>
            <a:outerShdw blurRad="12700" dist="129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521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39175" y="6485254"/>
            <a:ext cx="463550" cy="332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53975" indent="-5397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1pPr>
      <a:lvl2pPr marL="53975" indent="-5397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2pPr>
      <a:lvl3pPr marL="53975" indent="-5397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3pPr>
      <a:lvl4pPr marL="53975" indent="-5397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4pPr>
      <a:lvl5pPr marL="53975" indent="-5397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5pPr>
      <a:lvl6pPr marL="53975" indent="40322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6pPr>
      <a:lvl7pPr marL="53975" indent="86042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7pPr>
      <a:lvl8pPr marL="53975" indent="131762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8pPr>
      <a:lvl9pPr marL="53975" indent="1774825" algn="r">
        <a:defRPr sz="4600">
          <a:solidFill>
            <a:srgbClr val="E7EACB"/>
          </a:solidFill>
          <a:effectLst>
            <a:outerShdw blurRad="38100" dist="25500" dir="5400000" rotWithShape="0">
              <a:srgbClr val="000000">
                <a:alpha val="75000"/>
              </a:srgbClr>
            </a:outerShdw>
          </a:effectLst>
          <a:latin typeface="Rockwell"/>
          <a:ea typeface="Rockwell"/>
          <a:cs typeface="Rockwell"/>
          <a:sym typeface="Rockwell"/>
        </a:defRPr>
      </a:lvl9pPr>
    </p:titleStyle>
    <p:bodyStyle>
      <a:lvl1pPr marL="292100" indent="-292100">
        <a:buClr>
          <a:srgbClr val="72A376"/>
        </a:buClr>
        <a:buSzPct val="70000"/>
        <a:buFont typeface="Wingdings 2"/>
        <a:buChar char="⦿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1pPr>
      <a:lvl2pPr marL="692516" indent="-281353">
        <a:buClr>
          <a:srgbClr val="72A376"/>
        </a:buClr>
        <a:buSzPct val="90000"/>
        <a:buFont typeface="Wingdings 2"/>
        <a:buChar char="•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2pPr>
      <a:lvl3pPr marL="896868" indent="-265043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3pPr>
      <a:lvl4pPr marL="1114425" indent="-292100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4pPr>
      <a:lvl5pPr marL="1312361" indent="-307474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5pPr>
      <a:lvl6pPr marL="1506727" indent="-308863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6pPr>
      <a:lvl7pPr marL="1728216" indent="-347472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7pPr>
      <a:lvl8pPr marL="1911096" indent="-347472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8pPr>
      <a:lvl9pPr marL="2093976" indent="-347472">
        <a:buClr>
          <a:srgbClr val="72A376"/>
        </a:buClr>
        <a:buSzPct val="100000"/>
        <a:buFont typeface="Wingdings 2"/>
        <a:buChar char="●"/>
        <a:defRPr sz="3200">
          <a:solidFill>
            <a:srgbClr val="FFFFFF"/>
          </a:solidFill>
          <a:latin typeface="Rockwell"/>
          <a:ea typeface="Rockwell"/>
          <a:cs typeface="Rockwell"/>
          <a:sym typeface="Rockwell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350" y="342900"/>
            <a:ext cx="8915400" cy="1143000"/>
          </a:xfrm>
          <a:prstGeom prst="rect">
            <a:avLst/>
          </a:prstGeom>
        </p:spPr>
        <p:txBody>
          <a:bodyPr/>
          <a:lstStyle>
            <a:lvl1pPr marL="51276" indent="-51276" algn="ctr" defTabSz="868680">
              <a:defRPr sz="6840">
                <a:solidFill>
                  <a:srgbClr val="76A776"/>
                </a:solidFill>
                <a:effectLst>
                  <a:outerShdw blurRad="36195" dist="24225" dir="54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40">
                <a:solidFill>
                  <a:srgbClr val="76A776"/>
                </a:solidFill>
                <a:effectLst>
                  <a:outerShdw blurRad="36195" dist="24225" dir="5400000" rotWithShape="0">
                    <a:srgbClr val="000000">
                      <a:alpha val="75000"/>
                    </a:srgbClr>
                  </a:outerShdw>
                </a:effectLst>
              </a:rPr>
              <a:t>Bandaging </a:t>
            </a:r>
          </a:p>
        </p:txBody>
      </p:sp>
      <p:pic>
        <p:nvPicPr>
          <p:cNvPr id="66" name="image3.jpg" descr="JG3158-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1600200"/>
            <a:ext cx="3898900" cy="4937125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12813"/>
          </a:xfrm>
          <a:prstGeom prst="rect">
            <a:avLst/>
          </a:prstGeom>
        </p:spPr>
        <p:txBody>
          <a:bodyPr/>
          <a:lstStyle>
            <a:lvl1pPr algn="ctr" defTabSz="914362">
              <a:defRPr>
                <a:solidFill>
                  <a:srgbClr val="72A3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72A3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Primary: Non-adherent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46831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1" indent="411162" algn="ctr" defTabSz="91436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 u="sng">
                <a:solidFill>
                  <a:srgbClr val="FFFFFF"/>
                </a:solidFill>
              </a:rPr>
              <a:t>Semiocclusive</a:t>
            </a:r>
            <a:endParaRPr sz="2600" b="1" u="sng">
              <a:solidFill>
                <a:srgbClr val="FFFFFF"/>
              </a:solidFill>
            </a:endParaRPr>
          </a:p>
          <a:p>
            <a:pPr marL="639762" lvl="1" indent="-228600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Allows air and moisture to move through the dressing</a:t>
            </a:r>
          </a:p>
          <a:p>
            <a:pPr marL="822325" lvl="2" indent="-190500" defTabSz="914362">
              <a:spcBef>
                <a:spcPts val="400"/>
              </a:spcBef>
              <a:buClr>
                <a:srgbClr val="A8CDD7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Ex. Gauze with calcium alginate product</a:t>
            </a:r>
          </a:p>
          <a:p>
            <a:pPr marL="639762" lvl="1" indent="-228600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Keeps wound moist yet draws exudate and debris form the wound</a:t>
            </a:r>
          </a:p>
          <a:p>
            <a:pPr marL="639762" lvl="1" indent="-228600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Indicated for moderate to copious exudate</a:t>
            </a:r>
          </a:p>
          <a:p>
            <a:pPr marL="639762" lvl="1" indent="-228600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Must be changed frequently </a:t>
            </a:r>
          </a:p>
          <a:p>
            <a:pPr marL="822325" lvl="2" indent="-190500" defTabSz="914362">
              <a:spcBef>
                <a:spcPts val="400"/>
              </a:spcBef>
              <a:buClr>
                <a:srgbClr val="A8CDD7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(q 1 – 3 days, depending on </a:t>
            </a:r>
          </a:p>
          <a:p>
            <a:pPr marL="0" lvl="2" indent="631825" defTabSz="91436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exudate production)</a:t>
            </a:r>
          </a:p>
        </p:txBody>
      </p:sp>
      <p:pic>
        <p:nvPicPr>
          <p:cNvPr id="101" name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4617720"/>
            <a:ext cx="2209800" cy="220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0" y="533400"/>
            <a:ext cx="8763000" cy="665163"/>
          </a:xfrm>
          <a:prstGeom prst="rect">
            <a:avLst/>
          </a:prstGeom>
        </p:spPr>
        <p:txBody>
          <a:bodyPr/>
          <a:lstStyle>
            <a:lvl1pPr marL="42640" indent="-42640" algn="ctr" defTabSz="722346">
              <a:defRPr sz="3792">
                <a:solidFill>
                  <a:srgbClr val="72A376"/>
                </a:solidFill>
                <a:effectLst>
                  <a:outerShdw blurRad="30099" dist="20145" dir="54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92">
                <a:solidFill>
                  <a:srgbClr val="72A376"/>
                </a:solidFill>
                <a:effectLst>
                  <a:outerShdw blurRad="30099" dist="20145" dir="5400000" rotWithShape="0">
                    <a:srgbClr val="000000">
                      <a:alpha val="75000"/>
                    </a:srgbClr>
                  </a:outerShdw>
                </a:effectLst>
              </a:rPr>
              <a:t>Primary Non-adherent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610600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15962" lvl="1" indent="-304800" algn="ctr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200" b="1" u="sng">
                <a:solidFill>
                  <a:srgbClr val="FFFFFF"/>
                </a:solidFill>
              </a:rPr>
              <a:t>Occlusive</a:t>
            </a:r>
            <a:endParaRPr sz="2400">
              <a:solidFill>
                <a:srgbClr val="FFFFFF"/>
              </a:solidFill>
            </a:endParaRPr>
          </a:p>
          <a:p>
            <a:pPr marL="696912" lvl="1" indent="-28575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Impermeable to moisture</a:t>
            </a:r>
            <a:endParaRPr sz="2400">
              <a:solidFill>
                <a:srgbClr val="FFFFFF"/>
              </a:solidFill>
            </a:endParaRPr>
          </a:p>
          <a:p>
            <a:pPr marL="876753" lvl="2" indent="-244928" defTabSz="914362">
              <a:lnSpc>
                <a:spcPct val="80000"/>
              </a:lnSpc>
              <a:spcBef>
                <a:spcPts val="400"/>
              </a:spcBef>
              <a:buClr>
                <a:srgbClr val="A8CDD7"/>
              </a:buClr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Allows some air transfer</a:t>
            </a:r>
            <a:endParaRPr sz="2100">
              <a:solidFill>
                <a:srgbClr val="FFFFFF"/>
              </a:solidFill>
            </a:endParaRPr>
          </a:p>
          <a:p>
            <a:pPr marL="696912" lvl="1" indent="-28575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Indicated for minimal to </a:t>
            </a:r>
            <a:r>
              <a:rPr sz="300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no exudate</a:t>
            </a:r>
            <a:endParaRPr sz="2400">
              <a:solidFill>
                <a:srgbClr val="FFFFFF"/>
              </a:solidFill>
            </a:endParaRPr>
          </a:p>
          <a:p>
            <a:pPr marL="696912" lvl="1" indent="-28575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Promotes epithelialization</a:t>
            </a:r>
            <a:endParaRPr sz="330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696912" lvl="1" indent="-28575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Changed infrequently (every 4-7 days)</a:t>
            </a:r>
            <a:endParaRPr sz="2400">
              <a:solidFill>
                <a:srgbClr val="FFFFFF"/>
              </a:solidFill>
            </a:endParaRPr>
          </a:p>
          <a:p>
            <a:pPr marL="696912" lvl="1" indent="-28575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Can be used as a protective layer for new epithelium preventing desiccation and abrasion of the fragile tissue.</a:t>
            </a:r>
            <a:endParaRPr sz="2400">
              <a:solidFill>
                <a:srgbClr val="FFFFFF"/>
              </a:solidFill>
            </a:endParaRPr>
          </a:p>
          <a:p>
            <a:pPr marL="639762" lvl="1" indent="-22860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endParaRPr sz="330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696912" lvl="1" indent="-285750" defTabSz="914362">
              <a:lnSpc>
                <a:spcPct val="80000"/>
              </a:lnSpc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What phase of healing will you see this in most?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912812">
              <a:defRPr sz="3600">
                <a:solidFill>
                  <a:srgbClr val="72A3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72A3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Primary Non-adherent Occlusive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572000" cy="2590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Hydrogel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Hydrocolloid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Polyurethane film</a:t>
            </a:r>
          </a:p>
        </p:txBody>
      </p:sp>
      <p:pic>
        <p:nvPicPr>
          <p:cNvPr id="108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886200"/>
            <a:ext cx="28194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4495800"/>
            <a:ext cx="2187575" cy="218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7200" y="1170432"/>
            <a:ext cx="4165600" cy="312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5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3475" y="4495800"/>
            <a:ext cx="2219325" cy="221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52400" y="254000"/>
            <a:ext cx="87630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76A7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76A7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Layers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0415" lvl="0" indent="-280415" algn="ctr" defTabSz="877823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EBE8D5"/>
                </a:solidFill>
              </a:rPr>
              <a:t>Secondary</a:t>
            </a:r>
          </a:p>
          <a:p>
            <a:pPr marL="210311" lvl="0" indent="-210311" defTabSz="877823"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CEC597"/>
                </a:solidFill>
              </a:rPr>
              <a:t>Covers the primary layer and supports the wound </a:t>
            </a:r>
          </a:p>
          <a:p>
            <a:pPr marL="210311" lvl="0" indent="-210311" defTabSz="877823"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CEC597"/>
                </a:solidFill>
              </a:rPr>
              <a:t>Purpose is to be able to absorb and store fluids expelled from the wound</a:t>
            </a: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defTabSz="877823">
              <a:buSzTx/>
              <a:buNone/>
              <a:defRPr sz="1800">
                <a:solidFill>
                  <a:srgbClr val="000000"/>
                </a:solidFill>
              </a:defRPr>
            </a:pPr>
            <a:endParaRPr sz="1919">
              <a:solidFill>
                <a:srgbClr val="CEC597"/>
              </a:solidFill>
            </a:endParaRPr>
          </a:p>
          <a:p>
            <a:pPr marL="280415" lvl="0" indent="-280415" algn="ctr" defTabSz="877823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CEC597"/>
                </a:solidFill>
              </a:rPr>
              <a:t>Materials: cast padding or cotton roll.</a:t>
            </a:r>
          </a:p>
          <a:p>
            <a:pPr marL="280415" lvl="0" indent="-280415" algn="ctr" defTabSz="877823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CEC597"/>
                </a:solidFill>
              </a:rPr>
              <a:t> This layer should not be applied with excessive pressure, but snug enough to keep the primary layer in.</a:t>
            </a:r>
          </a:p>
          <a:p>
            <a:pPr marL="280415" lvl="0" indent="-280415" algn="ctr" defTabSz="877823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CEC597"/>
                </a:solidFill>
              </a:rPr>
              <a:t> </a:t>
            </a:r>
          </a:p>
        </p:txBody>
      </p:sp>
      <p:pic>
        <p:nvPicPr>
          <p:cNvPr id="115" name="image16.jpg" descr="cotro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3505200"/>
            <a:ext cx="2682875" cy="2011364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16" name="image17.jpg" descr="pad_l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3352800"/>
            <a:ext cx="2598739" cy="2193925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228600" y="254000"/>
            <a:ext cx="87630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76A7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76A7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Layers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763000" cy="548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1" indent="411162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8D5"/>
                </a:solidFill>
              </a:rPr>
              <a:t>Tertiary layer</a:t>
            </a:r>
            <a:endParaRPr sz="2600">
              <a:solidFill>
                <a:srgbClr val="FFFFFF"/>
              </a:solidFill>
            </a:endParaRP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This is the final, protective layer that holds the bandage in place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Usually consists of two layers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2 inch, 3 inch, 4 inch</a:t>
            </a:r>
          </a:p>
          <a:p>
            <a:pPr lvl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				     </a:t>
            </a:r>
            <a:r>
              <a:rPr sz="2000">
                <a:solidFill>
                  <a:srgbClr val="FFFFFF"/>
                </a:solidFill>
              </a:rPr>
              <a:t>Vet Wrap			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								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								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									</a:t>
            </a:r>
            <a:r>
              <a:rPr sz="2000">
                <a:solidFill>
                  <a:srgbClr val="FFFFFF"/>
                </a:solidFill>
              </a:rPr>
              <a:t>Elastakon 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      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Cling gauze</a:t>
            </a:r>
          </a:p>
          <a:p>
            <a:pPr lvl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	</a:t>
            </a:r>
          </a:p>
        </p:txBody>
      </p:sp>
      <p:pic>
        <p:nvPicPr>
          <p:cNvPr id="120" name="image18.jpg" descr="cotba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657600"/>
            <a:ext cx="3048000" cy="1964945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21" name="image19.jpg" descr="elastap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3200" y="3061584"/>
            <a:ext cx="2579117" cy="1921580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22" name="image20.jpg" descr="ICAD1V8YMCAL0FL9VCASI38Y3CAL8VQAVCAAZKD45CA90KFLJCACUB87KCA8T4WYFCAYLU106CAKSAO46CAUVJJFFCA3JM0EACAJ05HX2CA0CETOXCAGS2LNVCAPOID99CAW3SQ96CAXZYFYI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1837" y="3962400"/>
            <a:ext cx="2193926" cy="2193925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23" name="image21.jpg" descr="41C%2BUJ0Ng5L__SL500_AA300_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4600" y="4419600"/>
            <a:ext cx="2193925" cy="2193925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64798"/>
          </a:xfrm>
          <a:prstGeom prst="rect">
            <a:avLst/>
          </a:prstGeom>
        </p:spPr>
        <p:txBody>
          <a:bodyPr/>
          <a:lstStyle>
            <a:lvl1pPr marL="49657" indent="-49657" algn="ctr" defTabSz="841213">
              <a:defRPr sz="3772">
                <a:effectLst>
                  <a:outerShdw blurRad="35052" dist="23460" dir="54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72">
                <a:solidFill>
                  <a:srgbClr val="E7EACB"/>
                </a:solidFill>
                <a:effectLst>
                  <a:outerShdw blurRad="35052" dist="23460" dir="5400000" rotWithShape="0">
                    <a:srgbClr val="000000">
                      <a:alpha val="75000"/>
                    </a:srgbClr>
                  </a:outerShdw>
                </a:effectLst>
              </a:rPr>
              <a:t>Tertiary Layer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610600" cy="47148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55587" lvl="0" indent="-255587" defTabSz="914362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EC597"/>
                </a:solidFill>
              </a:rPr>
              <a:t>Should always be</a:t>
            </a:r>
            <a:r>
              <a:rPr sz="2800">
                <a:solidFill>
                  <a:srgbClr val="CEC59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u="sng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non-occlusive</a:t>
            </a: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>
                <a:solidFill>
                  <a:srgbClr val="CEC597"/>
                </a:solidFill>
              </a:rPr>
              <a:t>to allow air transfer</a:t>
            </a:r>
          </a:p>
          <a:p>
            <a:pPr marL="0" lvl="0" indent="0" defTabSz="914362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255587" lvl="0" indent="-255587" defTabSz="914362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0000"/>
                </a:solidFill>
              </a:rPr>
              <a:t>Strike-through</a:t>
            </a:r>
            <a:r>
              <a:rPr sz="2800">
                <a:solidFill>
                  <a:srgbClr val="FFFFFF"/>
                </a:solidFill>
              </a:rPr>
              <a:t> = outer layer becomes wet, allowing moisture (and bacteria) to wick through the rest of the bandage</a:t>
            </a:r>
          </a:p>
          <a:p>
            <a:pPr marL="228600" lvl="1" indent="182562" defTabSz="914362"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MUST CHANGE IMMEDIATELY!</a:t>
            </a:r>
            <a:endParaRPr sz="2600">
              <a:solidFill>
                <a:srgbClr val="FFFFFF"/>
              </a:solidFill>
            </a:endParaRPr>
          </a:p>
          <a:p>
            <a:pPr marL="228600" lvl="1" indent="182562" defTabSz="914362"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B0F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255587" lvl="0" indent="-255587" defTabSz="914362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Occlusive tertiary layer is always contraindicated (traps excessive moisture leading to tissue maceration)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287111" y="0"/>
            <a:ext cx="8229601" cy="1139825"/>
          </a:xfrm>
          <a:prstGeom prst="rect">
            <a:avLst/>
          </a:prstGeom>
        </p:spPr>
        <p:txBody>
          <a:bodyPr/>
          <a:lstStyle>
            <a:lvl1pPr algn="ctr" defTabSz="914362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</a:rPr>
              <a:t>Technician Note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534400" cy="45307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Extremity Bandages: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middle two toes of a bandaged limb should always be exposed to allow for assessment of color, warmth, and swelling</a:t>
            </a:r>
          </a:p>
        </p:txBody>
      </p:sp>
      <p:pic>
        <p:nvPicPr>
          <p:cNvPr id="130" name="image22.jpg" descr="CIMG015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9787" y="2895600"/>
            <a:ext cx="2610063" cy="395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383" y="3636962"/>
            <a:ext cx="4216401" cy="316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</a:rPr>
              <a:t>Technician Tips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Wrap distal to proximal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While making your way up, overlap 50% of the previous layer each time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Unroll a portion of material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from the roll first, then wrap 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around area</a:t>
            </a:r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Helps to not place it too tightly</a:t>
            </a:r>
          </a:p>
          <a:p>
            <a:pPr marL="0" lvl="2" indent="631825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(especially Vet wrap)</a:t>
            </a:r>
          </a:p>
        </p:txBody>
      </p:sp>
      <p:pic>
        <p:nvPicPr>
          <p:cNvPr id="135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3200400"/>
            <a:ext cx="2856153" cy="358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6200" y="254000"/>
            <a:ext cx="88392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Types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76200" y="1447800"/>
            <a:ext cx="8915400" cy="54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8600" lvl="1" indent="182562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EBE8D5"/>
                </a:solidFill>
              </a:rPr>
              <a:t>Robert Jones Bandage (old school)</a:t>
            </a:r>
            <a:endParaRPr sz="2000">
              <a:solidFill>
                <a:srgbClr val="CEC597"/>
              </a:solidFill>
            </a:endParaRP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Used for temporary immobilization of fractures distal to the elbow or stifle before surgery 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Must extend one joint above and below the structure you wish to immobilize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Large, bulky bandage </a:t>
            </a:r>
            <a:r>
              <a:rPr sz="2400">
                <a:solidFill>
                  <a:srgbClr val="CEC597"/>
                </a:solidFill>
              </a:rPr>
              <a:t>that provides rigid stabilization </a:t>
            </a:r>
          </a:p>
        </p:txBody>
      </p:sp>
      <p:pic>
        <p:nvPicPr>
          <p:cNvPr id="139" name="image25.jpeg" descr="160496740_7adf494c6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3962400"/>
            <a:ext cx="3352800" cy="2823411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40" name="image26.jpg" descr="f34-09AB-X5700 copy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895" y="4107769"/>
            <a:ext cx="3810001" cy="2532670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27.jpg" descr="14118623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512" y="152400"/>
            <a:ext cx="2809876" cy="658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4038600" y="990600"/>
            <a:ext cx="4267200" cy="431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600">
                <a:solidFill>
                  <a:srgbClr val="FFFFFF"/>
                </a:solidFill>
              </a:rPr>
              <a:t>Adhesive tape stirrups are initially placed on the patient's foot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100"/>
              </a:spcBef>
            </a:pPr>
            <a:r>
              <a:rPr sz="3600">
                <a:solidFill>
                  <a:srgbClr val="FFFFFF"/>
                </a:solidFill>
              </a:rPr>
              <a:t>Will function to hold end of roll gauze in place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76A7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76A7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Bandaging Purpose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81000" y="1524000"/>
            <a:ext cx="83820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defTabSz="914362"/>
            <a:r>
              <a:rPr sz="4400" b="1">
                <a:ln w="19050">
                  <a:solidFill>
                    <a:srgbClr val="FFFFFE"/>
                  </a:solidFill>
                </a:ln>
                <a:solidFill>
                  <a:srgbClr val="DF8045"/>
                </a:solidFill>
                <a:effectLst>
                  <a:outerShdw blurRad="50800" dist="50800" dir="7500000" rotWithShape="0">
                    <a:srgbClr val="000000">
                      <a:alpha val="35000"/>
                    </a:srgbClr>
                  </a:outerShdw>
                </a:effectLst>
              </a:rPr>
              <a:t>Soft Tissue Wounds</a:t>
            </a:r>
            <a:endParaRPr sz="3200">
              <a:solidFill>
                <a:srgbClr val="FFFFFF"/>
              </a:solidFill>
            </a:endParaRPr>
          </a:p>
          <a:p>
            <a:pPr lvl="0" defTabSz="914362"/>
            <a:endParaRPr sz="2800" b="1">
              <a:ln w="19050">
                <a:solidFill>
                  <a:srgbClr val="FFFFFE"/>
                </a:solidFill>
              </a:ln>
              <a:solidFill>
                <a:srgbClr val="DF8045"/>
              </a:solidFill>
              <a:effectLst>
                <a:outerShdw blurRad="50800" dist="50800" dir="7500000" rotWithShape="0">
                  <a:srgbClr val="000000">
                    <a:alpha val="35000"/>
                  </a:srgbClr>
                </a:outerShdw>
              </a:effectLst>
            </a:endParaRPr>
          </a:p>
          <a:p>
            <a:pPr marL="292100" lvl="0" indent="-292100" defTabSz="914362">
              <a:buClr>
                <a:srgbClr val="72A376"/>
              </a:buClr>
              <a:buSzPct val="70000"/>
              <a:buFont typeface="Wingdings 2"/>
              <a:buChar char="⦿"/>
            </a:pPr>
            <a:r>
              <a:rPr sz="3200">
                <a:solidFill>
                  <a:srgbClr val="FFFFFF"/>
                </a:solidFill>
              </a:rPr>
              <a:t>Protect</a:t>
            </a:r>
          </a:p>
          <a:p>
            <a:pPr marL="292100" lvl="0" indent="-292100" defTabSz="914362">
              <a:buClr>
                <a:srgbClr val="72A376"/>
              </a:buClr>
              <a:buSzPct val="70000"/>
              <a:buFont typeface="Wingdings 2"/>
              <a:buChar char="⦿"/>
            </a:pPr>
            <a:r>
              <a:rPr sz="3200">
                <a:solidFill>
                  <a:srgbClr val="FFFFFF"/>
                </a:solidFill>
              </a:rPr>
              <a:t>Debride</a:t>
            </a:r>
          </a:p>
          <a:p>
            <a:pPr marL="292100" lvl="0" indent="-292100" defTabSz="914362">
              <a:buClr>
                <a:srgbClr val="72A376"/>
              </a:buClr>
              <a:buSzPct val="70000"/>
              <a:buFont typeface="Wingdings 2"/>
              <a:buChar char="⦿"/>
            </a:pPr>
            <a:r>
              <a:rPr sz="3200">
                <a:solidFill>
                  <a:srgbClr val="FFFFFF"/>
                </a:solidFill>
              </a:rPr>
              <a:t>Extract exudate</a:t>
            </a:r>
          </a:p>
          <a:p>
            <a:pPr marL="292100" lvl="0" indent="-292100" defTabSz="914362">
              <a:buClr>
                <a:srgbClr val="72A376"/>
              </a:buClr>
              <a:buSzPct val="70000"/>
              <a:buFont typeface="Wingdings 2"/>
              <a:buChar char="⦿"/>
            </a:pPr>
            <a:r>
              <a:rPr sz="3200">
                <a:solidFill>
                  <a:srgbClr val="FFFFFF"/>
                </a:solidFill>
              </a:rPr>
              <a:t>Retain moistness</a:t>
            </a:r>
          </a:p>
          <a:p>
            <a:pPr marL="292100" lvl="0" indent="-292100" defTabSz="914362">
              <a:buClr>
                <a:srgbClr val="72A376"/>
              </a:buClr>
              <a:buSzPct val="70000"/>
              <a:buFont typeface="Wingdings 2"/>
              <a:buChar char="⦿"/>
            </a:pPr>
            <a:r>
              <a:rPr sz="3200">
                <a:solidFill>
                  <a:srgbClr val="FFFFFF"/>
                </a:solidFill>
              </a:rPr>
              <a:t>Deliver medications</a:t>
            </a:r>
          </a:p>
        </p:txBody>
      </p:sp>
      <p:pic>
        <p:nvPicPr>
          <p:cNvPr id="71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3124200"/>
            <a:ext cx="4259792" cy="3194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/>
          <a:p>
            <a:pPr marL="52355" lvl="0" indent="-52355" algn="ctr" defTabSz="886932">
              <a:defRPr sz="1800">
                <a:solidFill>
                  <a:srgbClr val="000000"/>
                </a:solidFill>
                <a:effectLst/>
              </a:defRPr>
            </a:pPr>
            <a:r>
              <a:rPr sz="2716">
                <a:solidFill>
                  <a:srgbClr val="E7EACB"/>
                </a:solidFill>
                <a:effectLst>
                  <a:outerShdw blurRad="36957" dist="24735" dir="5400000" rotWithShape="0">
                    <a:srgbClr val="000000">
                      <a:alpha val="75000"/>
                    </a:srgbClr>
                  </a:outerShdw>
                </a:effectLst>
              </a:rPr>
              <a:t> A tongue depressor is placed between them to prevent adherence of the stirrups to each other during secondary layer application.</a:t>
            </a:r>
            <a:r>
              <a:rPr sz="3104">
                <a:solidFill>
                  <a:srgbClr val="E7EACB"/>
                </a:solidFill>
                <a:effectLst>
                  <a:outerShdw blurRad="36957" dist="24735" dir="5400000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6" name="image28.jpg" descr="CIMG013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438400"/>
            <a:ext cx="8686800" cy="44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29.jpg" descr="14118623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25" y="228600"/>
            <a:ext cx="3633788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4495800" y="1523999"/>
            <a:ext cx="4495800" cy="32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Roll cotton is wrapped along the length of the limb. 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Cotton cast padding can be used to create a thicker bandage if necessary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30.jpg" descr="14118623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4275138" cy="655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4876800" y="304800"/>
            <a:ext cx="3886200" cy="552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Elastic roll gauze is wrapped over the cotton and pulled fairly tight to compress it 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</a:pP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Not Shown: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The stirrups are reflected on top of the gauze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31.jpg" descr="1411862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0" y="152400"/>
            <a:ext cx="321945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4191000" y="457199"/>
            <a:ext cx="4572000" cy="48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Protective layer, nonocclusive is then firmly applied. Elastic Vetrap® forms the outer layer of the bandage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</a:pP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900"/>
              </a:spcBef>
            </a:pPr>
            <a:r>
              <a:rPr sz="3200">
                <a:solidFill>
                  <a:srgbClr val="FFFFFF"/>
                </a:solidFill>
              </a:rPr>
              <a:t>Can use Elastikon to protect edges (beige tape, very sticky)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3886200" y="6248400"/>
            <a:ext cx="381000" cy="381000"/>
          </a:xfrm>
          <a:prstGeom prst="rect">
            <a:avLst/>
          </a:prstGeom>
          <a:solidFill>
            <a:srgbClr val="72A376"/>
          </a:solidFill>
          <a:ln>
            <a:solidFill>
              <a:srgbClr val="FFFFFF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114800" y="5715000"/>
            <a:ext cx="3048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C</a:t>
            </a:r>
          </a:p>
        </p:txBody>
      </p:sp>
      <p:sp>
        <p:nvSpPr>
          <p:cNvPr id="159" name="Shape 159"/>
          <p:cNvSpPr/>
          <p:nvPr/>
        </p:nvSpPr>
        <p:spPr>
          <a:xfrm>
            <a:off x="457200" y="228600"/>
            <a:ext cx="838200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 completed bandage should feel solid, and a “ping” should be heard when flicked</a:t>
            </a:r>
          </a:p>
        </p:txBody>
      </p:sp>
      <p:pic>
        <p:nvPicPr>
          <p:cNvPr id="160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314450"/>
            <a:ext cx="8534400" cy="554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33.jpg" descr="CIMG021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04800"/>
            <a:ext cx="8067675" cy="635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53217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914362">
              <a:defRPr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2971800" y="5638800"/>
            <a:ext cx="1664208" cy="865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solidFill>
              <a:srgbClr val="53775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228600" y="254000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Types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228600" y="1523999"/>
            <a:ext cx="8686800" cy="52117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8600" lvl="1" indent="182562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EBE8D5"/>
                </a:solidFill>
              </a:rPr>
              <a:t>Chest or abdominal bandage</a:t>
            </a:r>
            <a:endParaRPr sz="2600">
              <a:solidFill>
                <a:srgbClr val="FFFFFF"/>
              </a:solidFill>
            </a:endParaRP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Applied firmly but without constriction of the chest or abdomen; use </a:t>
            </a:r>
            <a:r>
              <a:rPr sz="2400">
                <a:solidFill>
                  <a:srgbClr val="FF0000"/>
                </a:solidFill>
              </a:rPr>
              <a:t>figure 8 pattern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Applied in the standard three layers as described previously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Ex. Temporarily post surgery, cover drains</a:t>
            </a:r>
          </a:p>
          <a:p>
            <a:pPr lvl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 </a:t>
            </a:r>
          </a:p>
        </p:txBody>
      </p:sp>
      <p:pic>
        <p:nvPicPr>
          <p:cNvPr id="168" name="image34.jpg" descr="20091105_LittleBrownDog_photo%2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8762" y="3429000"/>
            <a:ext cx="2950370" cy="1955596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69" name="image35.jpeg" descr="fa06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936" y="3962400"/>
            <a:ext cx="2686525" cy="2142332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70" name="image36.jpg" descr="DogBand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0" y="3962400"/>
            <a:ext cx="2984384" cy="2142332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Types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457200" y="1470818"/>
            <a:ext cx="8229600" cy="45259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FF"/>
                </a:solidFill>
              </a:rPr>
              <a:t>Head/ear bandage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Auricular hematomas, mass removal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Pinna is laid over the top of head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Can draw where the ear is on the outside to aid in removal</a:t>
            </a:r>
          </a:p>
        </p:txBody>
      </p:sp>
      <p:pic>
        <p:nvPicPr>
          <p:cNvPr id="174" name="image3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598" y="3733800"/>
            <a:ext cx="3664963" cy="268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38.jpeg" descr="fa07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4267200"/>
            <a:ext cx="3076864" cy="2343150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Types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457200" y="1427479"/>
            <a:ext cx="8229600" cy="45259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FF"/>
                </a:solidFill>
              </a:rPr>
              <a:t>Tail bandage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Degloving, breaks, amputation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Elastikon to hold to body</a:t>
            </a:r>
          </a:p>
        </p:txBody>
      </p:sp>
      <p:pic>
        <p:nvPicPr>
          <p:cNvPr id="179" name="image3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971800"/>
            <a:ext cx="6832176" cy="357835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 rot="10800000">
            <a:off x="8026103" y="5410200"/>
            <a:ext cx="978409" cy="484632"/>
          </a:xfrm>
          <a:prstGeom prst="rightArrow">
            <a:avLst>
              <a:gd name="adj1" fmla="val 50000"/>
              <a:gd name="adj2" fmla="val 50000"/>
            </a:avLst>
          </a:prstGeom>
          <a:solidFill/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52400" y="254000"/>
            <a:ext cx="88392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Splints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49069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EBE8D5"/>
                </a:solidFill>
              </a:rPr>
              <a:t>Distal limbs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Can be made with tongue depressors, pre-made aluminum or fiberglass splints 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Orthopedic/joint purposes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Placed between secondary and tertiary bandage layers</a:t>
            </a:r>
            <a:endParaRPr sz="2400">
              <a:solidFill>
                <a:srgbClr val="FFFFFF"/>
              </a:solidFill>
            </a:endParaRP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Used for temporary immobilization pre or post surgery or definitive stabilization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Forelimb splint- usually on caudal aspect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Hind limb- caudal or lateral aspect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228600" y="1646238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914362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ln w="31550">
                  <a:solidFill>
                    <a:srgbClr val="649768"/>
                  </a:solidFill>
                </a:ln>
                <a:solidFill>
                  <a:srgbClr val="FFFFFF"/>
                </a:solidFill>
              </a:rPr>
              <a:t>Orthopedic Wounds</a:t>
            </a:r>
          </a:p>
          <a:p>
            <a:pPr marL="0" lvl="0" indent="0" defTabSz="914362"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ln w="31550">
                <a:solidFill>
                  <a:srgbClr val="649768"/>
                </a:solidFill>
              </a:ln>
              <a:solidFill>
                <a:srgbClr val="FFFFFF"/>
              </a:solidFill>
            </a:endParaRP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Stabilize joints and bone fractures</a:t>
            </a:r>
          </a:p>
          <a:p>
            <a:pPr lvl="0" defTabSz="914362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Hold splint in place</a:t>
            </a:r>
          </a:p>
          <a:p>
            <a:pPr lvl="0" defTabSz="914362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Restrict movement</a:t>
            </a:r>
          </a:p>
          <a:p>
            <a:pPr lvl="0" defTabSz="914362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Prevents weight bearing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76A7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76A7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Bandaging Purpose</a:t>
            </a:r>
          </a:p>
        </p:txBody>
      </p:sp>
      <p:pic>
        <p:nvPicPr>
          <p:cNvPr id="75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3661474"/>
            <a:ext cx="3708400" cy="278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86" name="image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57200"/>
            <a:ext cx="7620000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152400" y="254000"/>
            <a:ext cx="8839200" cy="965200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Cast Application 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763000" cy="54376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 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Stabilization of fractures at or distal to the elbow or stifle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Immobilization of limbs to protect ligament or tendon ruptures 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Must extend one joint above and below the structure you wish to immobilize 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Between secondary and tertiary layers</a:t>
            </a:r>
          </a:p>
          <a:p>
            <a:pPr marL="219075" lvl="0" indent="-219075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Requires: gloves, fiberglass casting tape, water, time to harden, cast cutters to remove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CEC597"/>
                </a:solidFill>
              </a:rPr>
              <a:t> </a:t>
            </a:r>
          </a:p>
        </p:txBody>
      </p:sp>
      <p:pic>
        <p:nvPicPr>
          <p:cNvPr id="190" name="image41.jpg" descr="tn-tibiaX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984" y="4724400"/>
            <a:ext cx="2794001" cy="1676400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91" name="image42.jpg" descr="tn-Kate-cast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9918" y="4572000"/>
            <a:ext cx="3048001" cy="2286000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192" name="image4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373776" y="4628417"/>
            <a:ext cx="2437582" cy="1619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498600"/>
          </a:xfrm>
          <a:prstGeom prst="rect">
            <a:avLst/>
          </a:prstGeom>
        </p:spPr>
        <p:txBody>
          <a:bodyPr/>
          <a:lstStyle/>
          <a:p>
            <a:pPr marL="25368" lvl="0" indent="-25368" algn="ctr" defTabSz="429768">
              <a:defRPr sz="1800">
                <a:solidFill>
                  <a:srgbClr val="000000"/>
                </a:solidFill>
                <a:effectLst/>
              </a:defRPr>
            </a:pPr>
            <a:r>
              <a:rPr sz="1927">
                <a:solidFill>
                  <a:srgbClr val="E7EACB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1927">
                <a:solidFill>
                  <a:srgbClr val="E7EACB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1927">
                <a:solidFill>
                  <a:srgbClr val="E7EACB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1927">
                <a:solidFill>
                  <a:srgbClr val="E7EACB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1927">
                <a:solidFill>
                  <a:srgbClr val="E7EACB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1927">
                <a:solidFill>
                  <a:srgbClr val="E7EACB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1692">
                <a:solidFill>
                  <a:srgbClr val="B0CCB0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  <a:t>Aftercare of Bandages, Casts, Splints</a:t>
            </a:r>
            <a:br>
              <a:rPr sz="1692">
                <a:solidFill>
                  <a:srgbClr val="B0CCB0"/>
                </a:solidFill>
                <a:effectLst>
                  <a:outerShdw blurRad="17907" dist="11985" dir="5400000" rotWithShape="0">
                    <a:srgbClr val="000000">
                      <a:alpha val="75000"/>
                    </a:srgbClr>
                  </a:outerShdw>
                </a:effectLst>
              </a:rPr>
            </a:br>
            <a:endParaRPr sz="1692">
              <a:solidFill>
                <a:srgbClr val="B0CCB0"/>
              </a:solidFill>
              <a:effectLst>
                <a:outerShdw blurRad="17907" dist="11985" dir="5400000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686800" cy="510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Close monitoring of patient!</a:t>
            </a:r>
          </a:p>
          <a:p>
            <a:pPr marL="604593" lvl="1" indent="-193430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Minimum twice daily in hospital</a:t>
            </a:r>
            <a:endParaRPr sz="2600">
              <a:solidFill>
                <a:srgbClr val="FFFFFF"/>
              </a:solidFill>
            </a:endParaRP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Wetness, odor, dirt/debris </a:t>
            </a:r>
            <a:r>
              <a:rPr sz="28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800">
                <a:solidFill>
                  <a:srgbClr val="FFFFFF"/>
                </a:solidFill>
              </a:rPr>
              <a:t>change immediately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Slippage, rubbing, chafing </a:t>
            </a:r>
            <a:r>
              <a:rPr sz="28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>
                <a:solidFill>
                  <a:srgbClr val="FFFFFF"/>
                </a:solidFill>
              </a:rPr>
              <a:t>fix immediately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Chewing </a:t>
            </a:r>
            <a:r>
              <a:rPr sz="28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>
                <a:solidFill>
                  <a:srgbClr val="FFFFFF"/>
                </a:solidFill>
              </a:rPr>
              <a:t>E collar, spray/deterent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Toes need to monitored for:</a:t>
            </a:r>
          </a:p>
          <a:p>
            <a:pPr marL="657347" lvl="1" indent="-246184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Warmth </a:t>
            </a:r>
            <a:endParaRPr sz="2600">
              <a:solidFill>
                <a:srgbClr val="FFFFFF"/>
              </a:solidFill>
            </a:endParaRPr>
          </a:p>
          <a:p>
            <a:pPr marL="657347" lvl="1" indent="-246184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Color</a:t>
            </a:r>
            <a:endParaRPr sz="2600">
              <a:solidFill>
                <a:srgbClr val="FFFFFF"/>
              </a:solidFill>
            </a:endParaRPr>
          </a:p>
          <a:p>
            <a:pPr marL="657347" lvl="1" indent="-246184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Swelling</a:t>
            </a:r>
            <a:endParaRPr sz="2600">
              <a:solidFill>
                <a:srgbClr val="FFFFFF"/>
              </a:solidFill>
            </a:endParaRP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Casts must not get wet!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Client education is essential</a:t>
            </a:r>
          </a:p>
        </p:txBody>
      </p:sp>
      <p:pic>
        <p:nvPicPr>
          <p:cNvPr id="196" name="image4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3765803"/>
            <a:ext cx="2857500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Types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381000" y="1397000"/>
            <a:ext cx="8229600" cy="472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8600" lvl="1" indent="182562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EBE8D5"/>
                </a:solidFill>
              </a:rPr>
              <a:t>Modified Robert Jones bandage </a:t>
            </a:r>
            <a:endParaRPr sz="2600">
              <a:solidFill>
                <a:srgbClr val="FFFFFF"/>
              </a:solidFill>
            </a:endParaRP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Less bulky; much more common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Protects wounds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Reduce post operative swelling of limbs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Provides little or no splinting or immobilization </a:t>
            </a: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Fore or hind limbs</a:t>
            </a:r>
          </a:p>
        </p:txBody>
      </p:sp>
      <p:pic>
        <p:nvPicPr>
          <p:cNvPr id="200" name="image45.jpg" descr="f34-10AB-X5700 cop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4191000"/>
            <a:ext cx="3717925" cy="2468564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201" name="image46.jpg" descr="IMG_017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8400" y="3634678"/>
            <a:ext cx="1905000" cy="3113050"/>
          </a:xfrm>
          <a:prstGeom prst="rect">
            <a:avLst/>
          </a:prstGeom>
          <a:ln w="25400">
            <a:solidFill>
              <a:srgbClr val="002346"/>
            </a:solidFill>
            <a:miter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88786"/>
          </a:xfrm>
          <a:prstGeom prst="rect">
            <a:avLst/>
          </a:prstGeom>
        </p:spPr>
        <p:txBody>
          <a:bodyPr/>
          <a:lstStyle/>
          <a:p>
            <a:pPr lvl="0" defTabSz="914362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</a:br>
            <a:endParaRPr sz="4100">
              <a:solidFill>
                <a:srgbClr val="E7EACB"/>
              </a:solidFill>
              <a:effectLst>
                <a:outerShdw blurRad="38100" dist="25500" dir="5400000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22960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914362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sz="2900"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Tips</a:t>
            </a:r>
          </a:p>
          <a:p>
            <a:pPr marL="687387" lvl="1" indent="-27622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DFEBDF"/>
                </a:solidFill>
              </a:rPr>
              <a:t>Always work distal to proximal</a:t>
            </a:r>
            <a:endParaRPr sz="2400">
              <a:solidFill>
                <a:srgbClr val="FFFFFF"/>
              </a:solidFill>
            </a:endParaRPr>
          </a:p>
          <a:p>
            <a:pPr marL="687387" lvl="1" indent="-27622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DFEBDF"/>
                </a:solidFill>
              </a:rPr>
              <a:t>Maintain constant pressure</a:t>
            </a:r>
            <a:endParaRPr sz="2400">
              <a:solidFill>
                <a:srgbClr val="FFFFFF"/>
              </a:solidFill>
            </a:endParaRPr>
          </a:p>
          <a:p>
            <a:pPr marL="867682" lvl="2" indent="-235857" defTabSz="914362">
              <a:spcBef>
                <a:spcPts val="400"/>
              </a:spcBef>
              <a:buClr>
                <a:srgbClr val="A8CDD7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DFEBDF"/>
                </a:solidFill>
              </a:rPr>
              <a:t>We want it tight, but not impeding circulation</a:t>
            </a:r>
            <a:endParaRPr sz="2900">
              <a:solidFill>
                <a:srgbClr val="DFEBDF"/>
              </a:solidFill>
            </a:endParaRPr>
          </a:p>
          <a:p>
            <a:pPr marL="687387" lvl="1" indent="-27622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DFEBDF"/>
                </a:solidFill>
              </a:rPr>
              <a:t>50 % overlap</a:t>
            </a:r>
            <a:endParaRPr sz="2400">
              <a:solidFill>
                <a:srgbClr val="FFFFFF"/>
              </a:solidFill>
            </a:endParaRPr>
          </a:p>
          <a:p>
            <a:pPr marL="687387" lvl="1" indent="-27622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DFEBDF"/>
                </a:solidFill>
              </a:rPr>
              <a:t>Place the limb in functional position</a:t>
            </a:r>
            <a:endParaRPr sz="2400">
              <a:solidFill>
                <a:srgbClr val="FFFFFF"/>
              </a:solidFill>
            </a:endParaRPr>
          </a:p>
          <a:p>
            <a:pPr marL="687387" lvl="1" indent="-27622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DFEBDF"/>
                </a:solidFill>
              </a:rPr>
              <a:t>Avoid wrinkles</a:t>
            </a:r>
            <a:endParaRPr sz="2400">
              <a:solidFill>
                <a:srgbClr val="FFFFFF"/>
              </a:solidFill>
            </a:endParaRPr>
          </a:p>
          <a:p>
            <a:pPr marL="687387" lvl="1" indent="-27622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DFEBDF"/>
                </a:solidFill>
              </a:rPr>
              <a:t>Visualization of middle toes</a:t>
            </a:r>
          </a:p>
        </p:txBody>
      </p:sp>
      <p:sp>
        <p:nvSpPr>
          <p:cNvPr id="205" name="Shape 205"/>
          <p:cNvSpPr/>
          <p:nvPr/>
        </p:nvSpPr>
        <p:spPr>
          <a:xfrm>
            <a:off x="1452726" y="228600"/>
            <a:ext cx="6389859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B0CCB0"/>
                </a:solidFill>
              </a:rPr>
              <a:t>Modified Robert Jones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4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304800"/>
            <a:ext cx="4803775" cy="631031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266700" y="2421513"/>
            <a:ext cx="3695700" cy="33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600"/>
              </a:spcBef>
            </a:pPr>
            <a:r>
              <a:rPr sz="2800">
                <a:solidFill>
                  <a:srgbClr val="DFEBD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Once your primary layer is applied, tape stirrups and then a padded secondary layer are applied to the limb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600"/>
              </a:spcBef>
            </a:pPr>
            <a:r>
              <a:rPr sz="280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*Much less padding than Robert Jones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300" y="609600"/>
            <a:ext cx="3886200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Modified Robert Jones or simple padded bandage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304800" y="609599"/>
            <a:ext cx="3505200" cy="4188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600">
                <a:solidFill>
                  <a:srgbClr val="DFEBDF"/>
                </a:solidFill>
              </a:rPr>
              <a:t>The stirrups are reflected to adhere to the gauze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100"/>
              </a:spcBef>
            </a:pPr>
            <a:r>
              <a:rPr sz="3600">
                <a:solidFill>
                  <a:srgbClr val="DFEBDF"/>
                </a:solidFill>
              </a:rPr>
              <a:t> This is followed by application of a roll gauze tertiary layer</a:t>
            </a:r>
          </a:p>
        </p:txBody>
      </p:sp>
      <p:pic>
        <p:nvPicPr>
          <p:cNvPr id="212" name="image48.jpg" descr="scan000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200" y="152400"/>
            <a:ext cx="5037138" cy="647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838200"/>
          </a:xfrm>
          <a:prstGeom prst="rect">
            <a:avLst/>
          </a:prstGeom>
        </p:spPr>
        <p:txBody>
          <a:bodyPr/>
          <a:lstStyle>
            <a:lvl1pPr algn="ctr" defTabSz="914362"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7EACB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Make sure at least 2 toes are visible!</a:t>
            </a:r>
          </a:p>
        </p:txBody>
      </p:sp>
      <p:pic>
        <p:nvPicPr>
          <p:cNvPr id="215" name="image4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524000"/>
            <a:ext cx="6710364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5550" y="304800"/>
            <a:ext cx="5157788" cy="6467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304800" y="609599"/>
            <a:ext cx="3276600" cy="48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</a:pPr>
            <a:r>
              <a:rPr sz="3200">
                <a:solidFill>
                  <a:srgbClr val="DFEBDF"/>
                </a:solidFill>
              </a:rPr>
              <a:t>The bandage is covered and held in place by another part of the tertiary layer.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</a:pPr>
            <a:endParaRPr sz="3200">
              <a:solidFill>
                <a:srgbClr val="DFEBD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900"/>
              </a:spcBef>
            </a:pPr>
            <a:r>
              <a:rPr sz="3200">
                <a:solidFill>
                  <a:srgbClr val="DFEBDF"/>
                </a:solidFill>
              </a:rPr>
              <a:t>Can be secured with Elastikon on edges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362">
              <a:defRPr sz="44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Important Points to Remember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0580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AEBDE"/>
                </a:solidFill>
              </a:rPr>
              <a:t>The bandage must serve the purpose for which it was intended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AEBDE"/>
                </a:solidFill>
              </a:rPr>
              <a:t>The bandage must be applied firmly, but not so tightly that circulation is impaired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AEBDE"/>
                </a:solidFill>
              </a:rPr>
              <a:t>It must be as comfortable as possible for the patient.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AEBDE"/>
                </a:solidFill>
              </a:rPr>
              <a:t>It must look professional</a:t>
            </a:r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AEBDE"/>
                </a:solidFill>
              </a:rPr>
              <a:t>Take pride in its appearance!</a:t>
            </a:r>
          </a:p>
        </p:txBody>
      </p:sp>
      <p:pic>
        <p:nvPicPr>
          <p:cNvPr id="222" name="image5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4181476"/>
            <a:ext cx="3276600" cy="2457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-152400" y="254000"/>
            <a:ext cx="91440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76A7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76A7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Bandaging Purpose</a:t>
            </a:r>
          </a:p>
        </p:txBody>
      </p:sp>
      <p:sp>
        <p:nvSpPr>
          <p:cNvPr id="78" name="Shape 78"/>
          <p:cNvSpPr/>
          <p:nvPr/>
        </p:nvSpPr>
        <p:spPr>
          <a:xfrm>
            <a:off x="834400" y="1578114"/>
            <a:ext cx="294576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n w="31550">
                  <a:solidFill>
                    <a:srgbClr val="649768"/>
                  </a:solidFill>
                </a:ln>
                <a:solidFill>
                  <a:srgbClr val="FFFFFF"/>
                </a:solidFill>
                <a:effectLst>
                  <a:outerShdw blurRad="38100" dist="12700" dir="120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000" b="1">
                <a:ln w="31550">
                  <a:solidFill>
                    <a:srgbClr val="649768"/>
                  </a:solidFill>
                </a:ln>
                <a:solidFill>
                  <a:srgbClr val="FFFFFF"/>
                </a:solidFill>
                <a:effectLst>
                  <a:outerShdw blurRad="38100" dist="12700" dir="12000000" rotWithShape="0">
                    <a:srgbClr val="000000">
                      <a:alpha val="40000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304800" y="2249423"/>
            <a:ext cx="8610600" cy="4267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57347" lvl="1" indent="-246184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AEBDE"/>
                </a:solidFill>
              </a:rPr>
              <a:t>Hemostasis</a:t>
            </a:r>
            <a:endParaRPr sz="2600">
              <a:solidFill>
                <a:srgbClr val="FFFFFF"/>
              </a:solidFill>
            </a:endParaRPr>
          </a:p>
          <a:p>
            <a:pPr marL="657347" lvl="1" indent="-246184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AEBDE"/>
                </a:solidFill>
              </a:rPr>
              <a:t>Prevent excessive post-op edema</a:t>
            </a:r>
            <a:endParaRPr sz="2600">
              <a:solidFill>
                <a:srgbClr val="FFFFFF"/>
              </a:solidFill>
            </a:endParaRPr>
          </a:p>
          <a:p>
            <a:pPr marL="657347" lvl="1" indent="-246184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AEBDE"/>
                </a:solidFill>
              </a:rPr>
              <a:t>Decreases hematoma formation</a:t>
            </a:r>
            <a:endParaRPr sz="2600">
              <a:solidFill>
                <a:srgbClr val="FFFFFF"/>
              </a:solidFill>
            </a:endParaRPr>
          </a:p>
          <a:p>
            <a:pPr marL="838890" lvl="2" indent="-207065">
              <a:spcBef>
                <a:spcPts val="400"/>
              </a:spcBef>
              <a:buClr>
                <a:srgbClr val="A8CDD7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EAEBDE"/>
                </a:solidFill>
              </a:rPr>
              <a:t>Decreases dead space</a:t>
            </a:r>
          </a:p>
        </p:txBody>
      </p:sp>
      <p:pic>
        <p:nvPicPr>
          <p:cNvPr id="80" name="image6.jpeg" descr="dog_foot_band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3639418"/>
            <a:ext cx="2424114" cy="3042370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7.jpg" descr="postclipcleanday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842529"/>
            <a:ext cx="8816475" cy="5710671"/>
          </a:xfrm>
          <a:prstGeom prst="rect">
            <a:avLst/>
          </a:prstGeom>
          <a:ln w="25400">
            <a:solidFill>
              <a:srgbClr val="002346"/>
            </a:solidFill>
            <a:miter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76A7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76A776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Bandage Layers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8600" lvl="1" indent="182562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Primary </a:t>
            </a:r>
            <a:r>
              <a:rPr sz="2800">
                <a:solidFill>
                  <a:srgbClr val="FFFFFF"/>
                </a:solidFill>
              </a:rPr>
              <a:t>(contact layer)</a:t>
            </a:r>
            <a:endParaRPr sz="2600">
              <a:solidFill>
                <a:srgbClr val="FFFFFF"/>
              </a:solidFill>
            </a:endParaRPr>
          </a:p>
          <a:p>
            <a:pPr marL="255587" lvl="0" indent="-255587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 first layer; it’s in </a:t>
            </a:r>
            <a:r>
              <a:rPr sz="2800">
                <a:solidFill>
                  <a:srgbClr val="FF0000"/>
                </a:solidFill>
              </a:rPr>
              <a:t>direct contact </a:t>
            </a:r>
            <a:r>
              <a:rPr sz="2800">
                <a:solidFill>
                  <a:srgbClr val="FFFFFF"/>
                </a:solidFill>
              </a:rPr>
              <a:t>with the wound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</a:rPr>
              <a:t>		Telfa Pads 	</a:t>
            </a:r>
            <a:r>
              <a:rPr sz="2400">
                <a:solidFill>
                  <a:srgbClr val="FFFFFF"/>
                </a:solidFill>
              </a:rPr>
              <a:t>	Gel/film	        </a:t>
            </a:r>
            <a:r>
              <a:rPr sz="2400" i="1">
                <a:solidFill>
                  <a:srgbClr val="FFFFFF"/>
                </a:solidFill>
              </a:rPr>
              <a:t>Gauze Sponges </a:t>
            </a:r>
          </a:p>
        </p:txBody>
      </p:sp>
      <p:pic>
        <p:nvPicPr>
          <p:cNvPr id="86" name="image8.jpg" descr="gauzpa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3727703"/>
            <a:ext cx="2552487" cy="1583092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87" name="image9.jpg" descr="telfaouchles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006" y="3733800"/>
            <a:ext cx="3186291" cy="2752955"/>
          </a:xfrm>
          <a:prstGeom prst="rect">
            <a:avLst/>
          </a:prstGeom>
          <a:ln w="6350">
            <a:solidFill>
              <a:srgbClr val="B0CCB0"/>
            </a:solidFill>
            <a:miter/>
          </a:ln>
        </p:spPr>
      </p:pic>
      <p:pic>
        <p:nvPicPr>
          <p:cNvPr id="88" name="image1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6200" y="3632200"/>
            <a:ext cx="20574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B0CC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0CCB0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</a:rPr>
              <a:t>Primary Layer Functions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8612" lvl="0" indent="-32861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EC597"/>
                </a:solidFill>
              </a:rPr>
              <a:t>Debridement</a:t>
            </a:r>
          </a:p>
          <a:p>
            <a:pPr marL="328612" lvl="0" indent="-32861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EC597"/>
                </a:solidFill>
              </a:rPr>
              <a:t>Deliver medication</a:t>
            </a:r>
          </a:p>
          <a:p>
            <a:pPr marL="328612" lvl="0" indent="-32861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EC597"/>
                </a:solidFill>
              </a:rPr>
              <a:t>Transmit exudate to 2</a:t>
            </a:r>
            <a:r>
              <a:rPr sz="3600" baseline="30000">
                <a:solidFill>
                  <a:srgbClr val="CEC597"/>
                </a:solidFill>
              </a:rPr>
              <a:t>nd</a:t>
            </a:r>
            <a:r>
              <a:rPr sz="3600">
                <a:solidFill>
                  <a:srgbClr val="CEC597"/>
                </a:solidFill>
              </a:rPr>
              <a:t> layer</a:t>
            </a:r>
          </a:p>
          <a:p>
            <a:pPr marL="328612" lvl="0" indent="-32861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EC597"/>
                </a:solidFill>
              </a:rPr>
              <a:t>Protect wound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65163"/>
          </a:xfrm>
          <a:prstGeom prst="rect">
            <a:avLst/>
          </a:prstGeom>
        </p:spPr>
        <p:txBody>
          <a:bodyPr/>
          <a:lstStyle>
            <a:lvl1pPr marL="49657" indent="-49657" algn="ctr" defTabSz="841213">
              <a:defRPr sz="3772">
                <a:solidFill>
                  <a:srgbClr val="B0CCB0"/>
                </a:solidFill>
                <a:effectLst>
                  <a:outerShdw blurRad="35052" dist="23460" dir="54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72">
                <a:solidFill>
                  <a:srgbClr val="B0CCB0"/>
                </a:solidFill>
                <a:effectLst>
                  <a:outerShdw blurRad="35052" dist="23460" dir="5400000" rotWithShape="0">
                    <a:srgbClr val="000000">
                      <a:alpha val="75000"/>
                    </a:srgbClr>
                  </a:outerShdw>
                </a:effectLst>
              </a:rPr>
              <a:t>Primary Layer: Adherent 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49434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914362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FFFFFF"/>
                </a:solidFill>
              </a:rPr>
              <a:t>Adherent primary layer</a:t>
            </a:r>
            <a:r>
              <a:rPr sz="2800">
                <a:solidFill>
                  <a:srgbClr val="FFFFFF"/>
                </a:solidFill>
              </a:rPr>
              <a:t> promotes debridement in the </a:t>
            </a:r>
            <a:r>
              <a:rPr sz="2800">
                <a:solidFill>
                  <a:srgbClr val="FF0000"/>
                </a:solidFill>
              </a:rPr>
              <a:t>inflammatory stage</a:t>
            </a: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AEBDE"/>
                </a:solidFill>
              </a:rPr>
              <a:t>Uses sterile gauze, allowing tissue to become incorporated into the bandage. </a:t>
            </a:r>
          </a:p>
          <a:p>
            <a:pPr marL="604593" lvl="1" indent="-193430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EAEBDE"/>
                </a:solidFill>
              </a:rPr>
              <a:t>This tissue is then removed when the bandage is removed!</a:t>
            </a:r>
            <a:endParaRPr sz="2600">
              <a:solidFill>
                <a:srgbClr val="FFFFFF"/>
              </a:solidFill>
            </a:endParaRP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Dry to Dry: not highly recommended </a:t>
            </a: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due to unselective debridement and damage during the proliferative (repair) stage of wound healing</a:t>
            </a: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Painful to remove</a:t>
            </a: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Must be changed daily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65165"/>
          </a:xfrm>
          <a:prstGeom prst="rect">
            <a:avLst/>
          </a:prstGeom>
        </p:spPr>
        <p:txBody>
          <a:bodyPr/>
          <a:lstStyle>
            <a:lvl1pPr marL="49657" indent="-49657" algn="ctr" defTabSz="841213">
              <a:defRPr sz="3772" u="sng">
                <a:solidFill>
                  <a:srgbClr val="72A376"/>
                </a:solidFill>
                <a:effectLst>
                  <a:outerShdw blurRad="35052" dist="23460" dir="54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3772" u="sng">
                <a:solidFill>
                  <a:srgbClr val="72A376"/>
                </a:solidFill>
                <a:effectLst>
                  <a:outerShdw blurRad="35052" dist="23460" dir="5400000" rotWithShape="0">
                    <a:srgbClr val="000000">
                      <a:alpha val="75000"/>
                    </a:srgbClr>
                  </a:outerShdw>
                </a:effectLst>
              </a:rPr>
              <a:t>Primary: Non-adherent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610600" cy="543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Moist wound care is the most important management principle</a:t>
            </a: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 non-adherent bandage is usually a fine mesh, nonstick material. This layer promotes </a:t>
            </a:r>
            <a:r>
              <a:rPr sz="2800">
                <a:solidFill>
                  <a:srgbClr val="FF0000"/>
                </a:solidFill>
              </a:rPr>
              <a:t>moisture retention</a:t>
            </a:r>
            <a:r>
              <a:rPr sz="2800">
                <a:solidFill>
                  <a:srgbClr val="FFFFFF"/>
                </a:solidFill>
              </a:rPr>
              <a:t> and </a:t>
            </a:r>
            <a:r>
              <a:rPr sz="2800">
                <a:solidFill>
                  <a:srgbClr val="FF0000"/>
                </a:solidFill>
              </a:rPr>
              <a:t>epithelialization</a:t>
            </a:r>
            <a:r>
              <a:rPr sz="2800">
                <a:solidFill>
                  <a:srgbClr val="FFFFFF"/>
                </a:solidFill>
              </a:rPr>
              <a:t> with minimal disruption of granulation tissue.</a:t>
            </a:r>
          </a:p>
          <a:p>
            <a:pPr marL="622178" lvl="1" indent="-211015" defTabSz="914362">
              <a:spcBef>
                <a:spcPts val="400"/>
              </a:spcBef>
              <a:buClr>
                <a:srgbClr val="B0CCB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EC597"/>
                </a:solidFill>
              </a:rPr>
              <a:t>Enhances natural SELECTIVE debridement within the wound by </a:t>
            </a:r>
            <a:r>
              <a:rPr sz="2400">
                <a:solidFill>
                  <a:srgbClr val="FF0000"/>
                </a:solidFill>
              </a:rPr>
              <a:t>drawing the exudate from the wound </a:t>
            </a:r>
            <a:endParaRPr sz="2600">
              <a:solidFill>
                <a:srgbClr val="FFFFFF"/>
              </a:solidFill>
            </a:endParaRPr>
          </a:p>
          <a:p>
            <a:pPr marL="0" lvl="0" indent="0" defTabSz="914362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EC597"/>
              </a:solidFill>
            </a:endParaRPr>
          </a:p>
          <a:p>
            <a:pPr marL="255587" lvl="0" indent="-255587" defTabSz="91436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Either </a:t>
            </a:r>
            <a:r>
              <a:rPr sz="2800" b="1" u="sng">
                <a:solidFill>
                  <a:srgbClr val="FFFFFF"/>
                </a:solidFill>
              </a:rPr>
              <a:t>occlusive</a:t>
            </a:r>
            <a:r>
              <a:rPr sz="2800">
                <a:solidFill>
                  <a:srgbClr val="FFFFFF"/>
                </a:solidFill>
              </a:rPr>
              <a:t> or </a:t>
            </a:r>
            <a:r>
              <a:rPr sz="2800" b="1" u="sng">
                <a:solidFill>
                  <a:srgbClr val="FFFFFF"/>
                </a:solidFill>
              </a:rPr>
              <a:t>semiocclusive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rgbClr val="72A376"/>
          </a:solidFill>
          <a:prstDash val="solid"/>
          <a:beve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A376"/>
          </a:solidFill>
          <a:prstDash val="solid"/>
          <a:beve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rgbClr val="72A376"/>
          </a:solidFill>
          <a:prstDash val="solid"/>
          <a:beve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A376"/>
          </a:solidFill>
          <a:prstDash val="solid"/>
          <a:beve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Microsoft Office PowerPoint</Application>
  <PresentationFormat>On-screen Show (4:3)</PresentationFormat>
  <Paragraphs>222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Calibri</vt:lpstr>
      <vt:lpstr>Helvetica Neue</vt:lpstr>
      <vt:lpstr>Rockwell</vt:lpstr>
      <vt:lpstr>Tahoma</vt:lpstr>
      <vt:lpstr>Wingdings</vt:lpstr>
      <vt:lpstr>Wingdings 2</vt:lpstr>
      <vt:lpstr>Default</vt:lpstr>
      <vt:lpstr>Bandaging </vt:lpstr>
      <vt:lpstr>Bandaging Purpose</vt:lpstr>
      <vt:lpstr>Bandaging Purpose</vt:lpstr>
      <vt:lpstr>Bandaging Purpose</vt:lpstr>
      <vt:lpstr>PowerPoint Presentation</vt:lpstr>
      <vt:lpstr>Bandage Layers</vt:lpstr>
      <vt:lpstr>Primary Layer Functions</vt:lpstr>
      <vt:lpstr>Primary Layer: Adherent </vt:lpstr>
      <vt:lpstr>Primary: Non-adherent</vt:lpstr>
      <vt:lpstr>Primary: Non-adherent</vt:lpstr>
      <vt:lpstr>Primary Non-adherent</vt:lpstr>
      <vt:lpstr>Primary Non-adherent Occlusive</vt:lpstr>
      <vt:lpstr>Bandage Layers</vt:lpstr>
      <vt:lpstr>Bandage Layers</vt:lpstr>
      <vt:lpstr>Tertiary Layer</vt:lpstr>
      <vt:lpstr>Technician Note</vt:lpstr>
      <vt:lpstr>Technician Tips</vt:lpstr>
      <vt:lpstr>Bandage Types</vt:lpstr>
      <vt:lpstr>PowerPoint Presentation</vt:lpstr>
      <vt:lpstr> A tongue depressor is placed between them to prevent adherence of the stirrups to each other during secondary layer application.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Bandage Types</vt:lpstr>
      <vt:lpstr>Bandage Types</vt:lpstr>
      <vt:lpstr>Bandage Types</vt:lpstr>
      <vt:lpstr>Splints</vt:lpstr>
      <vt:lpstr>PowerPoint Presentation</vt:lpstr>
      <vt:lpstr>Cast Application </vt:lpstr>
      <vt:lpstr>   Aftercare of Bandages, Casts, Splints </vt:lpstr>
      <vt:lpstr>Bandage Types</vt:lpstr>
      <vt:lpstr>     </vt:lpstr>
      <vt:lpstr>PowerPoint Presentation</vt:lpstr>
      <vt:lpstr>PowerPoint Presentation</vt:lpstr>
      <vt:lpstr>Make sure at least 2 toes are visible!</vt:lpstr>
      <vt:lpstr>PowerPoint Presentation</vt:lpstr>
      <vt:lpstr>Important Points to Remember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Bandaging </dc:title>
  <dc:creator>Cathy Huff</dc:creator>
  <cp:lastModifiedBy>Cathy Huff</cp:lastModifiedBy>
  <cp:revision>1</cp:revision>
  <dcterms:modified xsi:type="dcterms:W3CDTF">2015-12-30T19:04:34Z</dcterms:modified>
</cp:coreProperties>
</file>