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64"/>
  </p:notesMasterIdLst>
  <p:sldIdLst>
    <p:sldId id="257" r:id="rId6"/>
    <p:sldId id="270" r:id="rId7"/>
    <p:sldId id="330" r:id="rId8"/>
    <p:sldId id="284" r:id="rId9"/>
    <p:sldId id="277" r:id="rId10"/>
    <p:sldId id="334" r:id="rId11"/>
    <p:sldId id="329" r:id="rId12"/>
    <p:sldId id="281" r:id="rId13"/>
    <p:sldId id="279" r:id="rId14"/>
    <p:sldId id="324" r:id="rId15"/>
    <p:sldId id="320" r:id="rId16"/>
    <p:sldId id="321" r:id="rId17"/>
    <p:sldId id="337" r:id="rId18"/>
    <p:sldId id="282" r:id="rId19"/>
    <p:sldId id="338" r:id="rId20"/>
    <p:sldId id="283" r:id="rId21"/>
    <p:sldId id="339" r:id="rId22"/>
    <p:sldId id="322" r:id="rId23"/>
    <p:sldId id="323" r:id="rId24"/>
    <p:sldId id="285" r:id="rId25"/>
    <p:sldId id="298" r:id="rId26"/>
    <p:sldId id="276" r:id="rId27"/>
    <p:sldId id="286" r:id="rId28"/>
    <p:sldId id="289" r:id="rId29"/>
    <p:sldId id="272" r:id="rId30"/>
    <p:sldId id="287" r:id="rId31"/>
    <p:sldId id="299" r:id="rId32"/>
    <p:sldId id="291" r:id="rId33"/>
    <p:sldId id="292" r:id="rId34"/>
    <p:sldId id="300" r:id="rId35"/>
    <p:sldId id="302" r:id="rId36"/>
    <p:sldId id="303" r:id="rId37"/>
    <p:sldId id="294" r:id="rId38"/>
    <p:sldId id="295" r:id="rId39"/>
    <p:sldId id="296" r:id="rId40"/>
    <p:sldId id="297" r:id="rId41"/>
    <p:sldId id="304" r:id="rId42"/>
    <p:sldId id="313" r:id="rId43"/>
    <p:sldId id="314" r:id="rId44"/>
    <p:sldId id="310" r:id="rId45"/>
    <p:sldId id="340" r:id="rId46"/>
    <p:sldId id="315" r:id="rId47"/>
    <p:sldId id="316" r:id="rId48"/>
    <p:sldId id="317" r:id="rId49"/>
    <p:sldId id="327" r:id="rId50"/>
    <p:sldId id="342" r:id="rId51"/>
    <p:sldId id="343" r:id="rId52"/>
    <p:sldId id="341" r:id="rId53"/>
    <p:sldId id="344" r:id="rId54"/>
    <p:sldId id="305" r:id="rId55"/>
    <p:sldId id="306" r:id="rId56"/>
    <p:sldId id="333" r:id="rId57"/>
    <p:sldId id="332" r:id="rId58"/>
    <p:sldId id="318" r:id="rId59"/>
    <p:sldId id="331" r:id="rId60"/>
    <p:sldId id="319" r:id="rId61"/>
    <p:sldId id="308" r:id="rId62"/>
    <p:sldId id="32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4670" autoAdjust="0"/>
  </p:normalViewPr>
  <p:slideViewPr>
    <p:cSldViewPr>
      <p:cViewPr>
        <p:scale>
          <a:sx n="53" d="100"/>
          <a:sy n="53" d="100"/>
        </p:scale>
        <p:origin x="-912" y="-4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A5E48-4037-464B-B0CD-A57309264C70}" type="datetimeFigureOut">
              <a:rPr lang="en-US" smtClean="0"/>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D4A70-2F51-4146-B9C4-8BA4F7541B2E}" type="slidenum">
              <a:rPr lang="en-US" smtClean="0"/>
              <a:pPr/>
              <a:t>‹#›</a:t>
            </a:fld>
            <a:endParaRPr lang="en-US"/>
          </a:p>
        </p:txBody>
      </p:sp>
    </p:spTree>
    <p:extLst>
      <p:ext uri="{BB962C8B-B14F-4D97-AF65-F5344CB8AC3E}">
        <p14:creationId xmlns:p14="http://schemas.microsoft.com/office/powerpoint/2010/main" val="398131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1/17/2013 7:18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41</a:t>
            </a:fld>
            <a:endParaRPr lang="en-US"/>
          </a:p>
        </p:txBody>
      </p:sp>
    </p:spTree>
    <p:extLst>
      <p:ext uri="{BB962C8B-B14F-4D97-AF65-F5344CB8AC3E}">
        <p14:creationId xmlns:p14="http://schemas.microsoft.com/office/powerpoint/2010/main" val="15174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30</a:t>
            </a:fld>
            <a:endParaRPr lang="en-US"/>
          </a:p>
        </p:txBody>
      </p:sp>
    </p:spTree>
    <p:extLst>
      <p:ext uri="{BB962C8B-B14F-4D97-AF65-F5344CB8AC3E}">
        <p14:creationId xmlns:p14="http://schemas.microsoft.com/office/powerpoint/2010/main" val="748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681913" cy="1523495"/>
          </a:xfrm>
        </p:spPr>
        <p:txBody>
          <a:bodyPr/>
          <a:lstStyle/>
          <a:p>
            <a:pPr algn="ctr"/>
            <a:r>
              <a:rPr lang="en-US" dirty="0" smtClean="0"/>
              <a:t>Canine &amp; Feline Blood Transfusions</a:t>
            </a:r>
            <a:endParaRPr lang="en-US" dirty="0"/>
          </a:p>
        </p:txBody>
      </p:sp>
      <p:sp>
        <p:nvSpPr>
          <p:cNvPr id="3" name="TextBox 2"/>
          <p:cNvSpPr txBox="1"/>
          <p:nvPr/>
        </p:nvSpPr>
        <p:spPr>
          <a:xfrm>
            <a:off x="1600200" y="3124200"/>
            <a:ext cx="6248400" cy="2123658"/>
          </a:xfrm>
          <a:prstGeom prst="rect">
            <a:avLst/>
          </a:prstGeom>
          <a:noFill/>
        </p:spPr>
        <p:txBody>
          <a:bodyPr wrap="square" rtlCol="0">
            <a:spAutoFit/>
          </a:bodyPr>
          <a:lstStyle/>
          <a:p>
            <a:pPr algn="ctr"/>
            <a:r>
              <a:rPr lang="en-US" sz="4400" dirty="0" smtClean="0"/>
              <a:t>VTDRG 367-374</a:t>
            </a:r>
          </a:p>
          <a:p>
            <a:pPr algn="ctr"/>
            <a:endParaRPr lang="en-US" sz="4400" dirty="0"/>
          </a:p>
          <a:p>
            <a:pPr algn="ctr"/>
            <a:r>
              <a:rPr lang="en-US" sz="4400" dirty="0" smtClean="0"/>
              <a:t>CTVT 1172-1177</a:t>
            </a:r>
            <a:endParaRPr lang="en-US" sz="4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Blood Products</a:t>
            </a:r>
            <a:br>
              <a:rPr lang="en-US" dirty="0" smtClean="0"/>
            </a:br>
            <a:r>
              <a:rPr lang="en-US" dirty="0" smtClean="0"/>
              <a:t>		</a:t>
            </a:r>
            <a:endParaRPr lang="en-US" dirty="0"/>
          </a:p>
        </p:txBody>
      </p:sp>
      <p:sp>
        <p:nvSpPr>
          <p:cNvPr id="3" name="Content Placeholder 2"/>
          <p:cNvSpPr>
            <a:spLocks noGrp="1"/>
          </p:cNvSpPr>
          <p:nvPr>
            <p:ph idx="1"/>
          </p:nvPr>
        </p:nvSpPr>
        <p:spPr>
          <a:xfrm>
            <a:off x="381000" y="1412875"/>
            <a:ext cx="8458200" cy="5445125"/>
          </a:xfrm>
        </p:spPr>
        <p:txBody>
          <a:bodyPr/>
          <a:lstStyle/>
          <a:p>
            <a:r>
              <a:rPr lang="en-US" u="sng" dirty="0" smtClean="0"/>
              <a:t>Blood products </a:t>
            </a:r>
            <a:r>
              <a:rPr lang="en-US" dirty="0" smtClean="0"/>
              <a:t>are used to treat a variety of conditions including: anemia (</a:t>
            </a:r>
            <a:r>
              <a:rPr lang="en-US" dirty="0" err="1" smtClean="0"/>
              <a:t>hemmorrage</a:t>
            </a:r>
            <a:r>
              <a:rPr lang="en-US" dirty="0" smtClean="0"/>
              <a:t>, hemolysis, coagulopathies, DIC)</a:t>
            </a:r>
          </a:p>
          <a:p>
            <a:r>
              <a:rPr lang="en-US" dirty="0" smtClean="0"/>
              <a:t>RBC products – provide the recipient with additional red cell mass to increase the O2-carrying capacity of the blood, and thus improve O2 delivery (FWB, Packed RBCs)</a:t>
            </a:r>
          </a:p>
          <a:p>
            <a:r>
              <a:rPr lang="en-US" dirty="0" smtClean="0"/>
              <a:t>Plasma products –a source of coagulation factors and various plasma proteins (FFP, SFP)</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od Products I.jpg"/>
          <p:cNvPicPr>
            <a:picLocks noChangeAspect="1"/>
          </p:cNvPicPr>
          <p:nvPr/>
        </p:nvPicPr>
        <p:blipFill>
          <a:blip r:embed="rId2" cstate="print"/>
          <a:stretch>
            <a:fillRect/>
          </a:stretch>
        </p:blipFill>
        <p:spPr>
          <a:xfrm>
            <a:off x="152400" y="685800"/>
            <a:ext cx="8762956" cy="6172200"/>
          </a:xfrm>
          <a:prstGeom prst="rect">
            <a:avLst/>
          </a:prstGeom>
        </p:spPr>
      </p:pic>
      <p:sp>
        <p:nvSpPr>
          <p:cNvPr id="5" name="Rectangle 4"/>
          <p:cNvSpPr/>
          <p:nvPr/>
        </p:nvSpPr>
        <p:spPr>
          <a:xfrm>
            <a:off x="685800" y="-152400"/>
            <a:ext cx="7260291" cy="923330"/>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Blood Products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52400"/>
            <a:ext cx="7260291" cy="923330"/>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Blood Products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descr="Blood Products II.jpg"/>
          <p:cNvPicPr>
            <a:picLocks noChangeAspect="1"/>
          </p:cNvPicPr>
          <p:nvPr/>
        </p:nvPicPr>
        <p:blipFill>
          <a:blip r:embed="rId2" cstate="print"/>
          <a:stretch>
            <a:fillRect/>
          </a:stretch>
        </p:blipFill>
        <p:spPr>
          <a:xfrm>
            <a:off x="228600" y="0"/>
            <a:ext cx="8650104" cy="6651831"/>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Packed Red Blood Cells (PRBC)</a:t>
            </a:r>
            <a:endParaRPr lang="en-US" dirty="0"/>
          </a:p>
        </p:txBody>
      </p:sp>
      <p:sp>
        <p:nvSpPr>
          <p:cNvPr id="3" name="Text Placeholder 2"/>
          <p:cNvSpPr>
            <a:spLocks noGrp="1"/>
          </p:cNvSpPr>
          <p:nvPr>
            <p:ph type="body" sz="quarter" idx="10"/>
          </p:nvPr>
        </p:nvSpPr>
        <p:spPr>
          <a:xfrm>
            <a:off x="381000" y="1219200"/>
            <a:ext cx="8382000" cy="4624856"/>
          </a:xfrm>
        </p:spPr>
        <p:txBody>
          <a:bodyPr/>
          <a:lstStyle/>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Red blood cell transfusion is only administered in life-threatening situations, as the patient’s immune system will also attack and destroy these RBCs as </a:t>
            </a:r>
            <a:r>
              <a:rPr lang="en-US" sz="2800" dirty="0" smtClean="0"/>
              <a:t>well</a:t>
            </a:r>
          </a:p>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solidFill>
                <a:srgbClr val="FFFFFF"/>
              </a:solidFill>
            </a:endParaRPr>
          </a:p>
          <a:p>
            <a:pPr lvl="0">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FFFFFF"/>
                </a:solidFill>
              </a:rPr>
              <a:t>However</a:t>
            </a:r>
            <a:r>
              <a:rPr lang="en-US" sz="2800" dirty="0">
                <a:solidFill>
                  <a:srgbClr val="FFFFFF"/>
                </a:solidFill>
              </a:rPr>
              <a:t>, transfusions should </a:t>
            </a:r>
            <a:r>
              <a:rPr lang="en-US" sz="2800" b="1" dirty="0">
                <a:solidFill>
                  <a:srgbClr val="FFFFFF"/>
                </a:solidFill>
              </a:rPr>
              <a:t>never</a:t>
            </a:r>
            <a:r>
              <a:rPr lang="en-US" sz="2800" dirty="0">
                <a:solidFill>
                  <a:srgbClr val="FFFFFF"/>
                </a:solidFill>
              </a:rPr>
              <a:t> be withheld if needed. Several transfusions may be needed before disease is under medical </a:t>
            </a:r>
            <a:r>
              <a:rPr lang="en-US" sz="2800" dirty="0" smtClean="0">
                <a:solidFill>
                  <a:srgbClr val="FFFFFF"/>
                </a:solidFill>
              </a:rPr>
              <a:t>control</a:t>
            </a:r>
          </a:p>
          <a:p>
            <a:pPr lvl="0">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rgbClr val="FFFFFF"/>
              </a:solidFill>
            </a:endParaRPr>
          </a:p>
          <a:p>
            <a:pPr lvl="0">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solidFill>
                  <a:srgbClr val="FFFFFF"/>
                </a:solidFill>
              </a:rPr>
              <a:t>If transfusion is necessary as a life-saving measure, only the absolute minimum number of RBCs should be administered  (12ml/kg of body wt.)</a:t>
            </a:r>
            <a:r>
              <a:rPr lang="ar-SA" sz="2800" dirty="0">
                <a:solidFill>
                  <a:srgbClr val="FFFFFF"/>
                </a:solidFill>
              </a:rPr>
              <a:t>‏</a:t>
            </a:r>
            <a:endParaRPr lang="en-US" sz="2800" dirty="0">
              <a:solidFill>
                <a:srgbClr val="FFFFFF"/>
              </a:solidFill>
            </a:endParaRPr>
          </a:p>
          <a:p>
            <a:endParaRPr lang="en-US" sz="2800" dirty="0"/>
          </a:p>
        </p:txBody>
      </p:sp>
    </p:spTree>
    <p:extLst>
      <p:ext uri="{BB962C8B-B14F-4D97-AF65-F5344CB8AC3E}">
        <p14:creationId xmlns:p14="http://schemas.microsoft.com/office/powerpoint/2010/main" val="23252552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a:t>
            </a:r>
            <a:endParaRPr lang="en-US" dirty="0"/>
          </a:p>
        </p:txBody>
      </p:sp>
      <p:sp>
        <p:nvSpPr>
          <p:cNvPr id="3" name="Content Placeholder 2"/>
          <p:cNvSpPr>
            <a:spLocks noGrp="1"/>
          </p:cNvSpPr>
          <p:nvPr>
            <p:ph idx="1"/>
          </p:nvPr>
        </p:nvSpPr>
        <p:spPr>
          <a:xfrm>
            <a:off x="152400" y="1066800"/>
            <a:ext cx="7543800" cy="2991588"/>
          </a:xfrm>
        </p:spPr>
        <p:txBody>
          <a:bodyPr/>
          <a:lstStyle/>
          <a:p>
            <a:r>
              <a:rPr lang="en-US" sz="2800" dirty="0" smtClean="0"/>
              <a:t>Contains all of the clotting factor except platelets</a:t>
            </a:r>
          </a:p>
          <a:p>
            <a:r>
              <a:rPr lang="en-US" sz="2800" dirty="0" smtClean="0"/>
              <a:t>Indications : inherited coagulation factor deficiencies, vitamin K deficiency,  DIC, severe liver disease</a:t>
            </a:r>
          </a:p>
          <a:p>
            <a:pPr>
              <a:buNone/>
            </a:pPr>
            <a:endParaRPr lang="en-US" sz="2800" dirty="0" smtClean="0"/>
          </a:p>
          <a:p>
            <a:pPr>
              <a:buNone/>
            </a:pPr>
            <a:endParaRPr lang="en-US" sz="2800" dirty="0" smtClean="0"/>
          </a:p>
          <a:p>
            <a:pPr lvl="1"/>
            <a:endParaRPr lang="en-US" sz="2400" b="1" dirty="0" smtClean="0">
              <a:solidFill>
                <a:schemeClr val="bg2">
                  <a:lumMod val="50000"/>
                </a:schemeClr>
              </a:solidFill>
            </a:endParaRPr>
          </a:p>
        </p:txBody>
      </p:sp>
      <p:pic>
        <p:nvPicPr>
          <p:cNvPr id="43010" name="Picture 2" descr="http://www.mafsu.in/bvc/medicine/images/plasma_trans.jpg"/>
          <p:cNvPicPr>
            <a:picLocks noChangeAspect="1" noChangeArrowheads="1"/>
          </p:cNvPicPr>
          <p:nvPr/>
        </p:nvPicPr>
        <p:blipFill>
          <a:blip r:embed="rId2" cstate="print"/>
          <a:srcRect/>
          <a:stretch>
            <a:fillRect/>
          </a:stretch>
        </p:blipFill>
        <p:spPr bwMode="auto">
          <a:xfrm>
            <a:off x="1828800" y="2971800"/>
            <a:ext cx="5334000" cy="3141498"/>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smtClean="0"/>
              <a:t>Disseminated Intravascular Coagulation (DIC)</a:t>
            </a:r>
            <a:endParaRPr lang="en-US" dirty="0"/>
          </a:p>
        </p:txBody>
      </p:sp>
      <p:sp>
        <p:nvSpPr>
          <p:cNvPr id="3" name="Content Placeholder 2"/>
          <p:cNvSpPr>
            <a:spLocks noGrp="1"/>
          </p:cNvSpPr>
          <p:nvPr>
            <p:ph idx="1"/>
          </p:nvPr>
        </p:nvSpPr>
        <p:spPr>
          <a:xfrm>
            <a:off x="381000" y="1752600"/>
            <a:ext cx="8382000" cy="4013406"/>
          </a:xfrm>
        </p:spPr>
        <p:txBody>
          <a:bodyPr/>
          <a:lstStyle/>
          <a:p>
            <a:r>
              <a:rPr lang="en-US" sz="2800" dirty="0"/>
              <a:t>P</a:t>
            </a:r>
            <a:r>
              <a:rPr lang="en-US" sz="2800" dirty="0" smtClean="0"/>
              <a:t>athological </a:t>
            </a:r>
            <a:r>
              <a:rPr lang="en-US" sz="2800" dirty="0"/>
              <a:t>activation of </a:t>
            </a:r>
            <a:r>
              <a:rPr lang="en-US" sz="2800" dirty="0">
                <a:solidFill>
                  <a:srgbClr val="FFFF00"/>
                </a:solidFill>
              </a:rPr>
              <a:t>coagulation</a:t>
            </a:r>
            <a:r>
              <a:rPr lang="en-US" sz="2800" dirty="0"/>
              <a:t> (blood clotting) mechanisms that happens in response to a variety of </a:t>
            </a:r>
            <a:r>
              <a:rPr lang="en-US" sz="2800" dirty="0" smtClean="0"/>
              <a:t>diseases</a:t>
            </a:r>
          </a:p>
          <a:p>
            <a:r>
              <a:rPr lang="en-US" sz="2800" dirty="0"/>
              <a:t>L</a:t>
            </a:r>
            <a:r>
              <a:rPr lang="en-US" sz="2800" dirty="0" smtClean="0"/>
              <a:t>eads </a:t>
            </a:r>
            <a:r>
              <a:rPr lang="en-US" sz="2800" dirty="0"/>
              <a:t>to the formation of small blood clots inside the blood vessels throughout the </a:t>
            </a:r>
            <a:r>
              <a:rPr lang="en-US" sz="2800" dirty="0" smtClean="0"/>
              <a:t>body</a:t>
            </a:r>
            <a:endParaRPr lang="en-US" sz="2800" dirty="0"/>
          </a:p>
          <a:p>
            <a:r>
              <a:rPr lang="en-US" sz="2800" dirty="0" smtClean="0"/>
              <a:t> </a:t>
            </a:r>
            <a:r>
              <a:rPr lang="en-US" sz="2800" dirty="0"/>
              <a:t>S</a:t>
            </a:r>
            <a:r>
              <a:rPr lang="en-US" sz="2800" dirty="0" smtClean="0"/>
              <a:t>mall </a:t>
            </a:r>
            <a:r>
              <a:rPr lang="en-US" sz="2800" dirty="0"/>
              <a:t>clots consume coagulation proteins and platelets, normal coagulation is disrupted and abnormal </a:t>
            </a:r>
            <a:r>
              <a:rPr lang="en-US" sz="2800" dirty="0" smtClean="0"/>
              <a:t>bleeding occurs </a:t>
            </a:r>
          </a:p>
          <a:p>
            <a:pPr lvl="1"/>
            <a:r>
              <a:rPr lang="en-US" sz="2400" dirty="0" smtClean="0"/>
              <a:t>from </a:t>
            </a:r>
            <a:r>
              <a:rPr lang="en-US" sz="2400" dirty="0"/>
              <a:t>the </a:t>
            </a:r>
            <a:r>
              <a:rPr lang="en-US" sz="2400" dirty="0" smtClean="0"/>
              <a:t>skin, gastrointestinal tract , </a:t>
            </a:r>
            <a:r>
              <a:rPr lang="en-US" sz="2400" dirty="0"/>
              <a:t>the respiratory </a:t>
            </a:r>
            <a:r>
              <a:rPr lang="en-US" sz="2400" dirty="0" smtClean="0"/>
              <a:t>tract, surgical wounds, and organs</a:t>
            </a:r>
            <a:endParaRPr lang="en-US" sz="2400" dirty="0"/>
          </a:p>
        </p:txBody>
      </p:sp>
    </p:spTree>
    <p:extLst>
      <p:ext uri="{BB962C8B-B14F-4D97-AF65-F5344CB8AC3E}">
        <p14:creationId xmlns:p14="http://schemas.microsoft.com/office/powerpoint/2010/main" val="23177298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664797"/>
          </a:xfrm>
        </p:spPr>
        <p:txBody>
          <a:bodyPr/>
          <a:lstStyle/>
          <a:p>
            <a:r>
              <a:rPr lang="en-US" dirty="0" smtClean="0"/>
              <a:t>Platelet Rich Plasma</a:t>
            </a:r>
            <a:endParaRPr lang="en-US" dirty="0"/>
          </a:p>
        </p:txBody>
      </p:sp>
      <p:sp>
        <p:nvSpPr>
          <p:cNvPr id="3" name="Content Placeholder 2"/>
          <p:cNvSpPr>
            <a:spLocks noGrp="1"/>
          </p:cNvSpPr>
          <p:nvPr>
            <p:ph idx="1"/>
          </p:nvPr>
        </p:nvSpPr>
        <p:spPr>
          <a:xfrm>
            <a:off x="3467100" y="2057400"/>
            <a:ext cx="5334000" cy="3274743"/>
          </a:xfrm>
        </p:spPr>
        <p:txBody>
          <a:bodyPr/>
          <a:lstStyle/>
          <a:p>
            <a:r>
              <a:rPr lang="en-US" sz="2800" dirty="0" smtClean="0"/>
              <a:t>Harvested from a unit of FWB that is less than 8 hours old and has not been cooled below 20 degrees C (68 degrees F)</a:t>
            </a:r>
          </a:p>
          <a:p>
            <a:endParaRPr lang="en-US" sz="2800" dirty="0" smtClean="0"/>
          </a:p>
          <a:p>
            <a:r>
              <a:rPr lang="en-US" sz="2800" dirty="0" smtClean="0"/>
              <a:t>Indications : to stop severe, life-threatening bleeding in patients with thrombocytopenia</a:t>
            </a:r>
            <a:endParaRPr lang="en-US" sz="2800" dirty="0"/>
          </a:p>
        </p:txBody>
      </p:sp>
      <p:pic>
        <p:nvPicPr>
          <p:cNvPr id="6146" name="Picture 2"/>
          <p:cNvPicPr>
            <a:picLocks noChangeAspect="1" noChangeArrowheads="1"/>
          </p:cNvPicPr>
          <p:nvPr/>
        </p:nvPicPr>
        <p:blipFill>
          <a:blip r:embed="rId2" cstate="print"/>
          <a:srcRect/>
          <a:stretch>
            <a:fillRect/>
          </a:stretch>
        </p:blipFill>
        <p:spPr bwMode="auto">
          <a:xfrm>
            <a:off x="152400" y="1905000"/>
            <a:ext cx="3314700" cy="381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Thrombocytopenia </a:t>
            </a:r>
            <a:endParaRPr lang="en-US" dirty="0"/>
          </a:p>
        </p:txBody>
      </p:sp>
      <p:sp>
        <p:nvSpPr>
          <p:cNvPr id="3" name="Content Placeholder 2"/>
          <p:cNvSpPr>
            <a:spLocks noGrp="1"/>
          </p:cNvSpPr>
          <p:nvPr>
            <p:ph sz="half" idx="1"/>
          </p:nvPr>
        </p:nvSpPr>
        <p:spPr>
          <a:xfrm>
            <a:off x="381000" y="1411553"/>
            <a:ext cx="7848600" cy="950647"/>
          </a:xfrm>
        </p:spPr>
        <p:txBody>
          <a:bodyPr/>
          <a:lstStyle/>
          <a:p>
            <a:r>
              <a:rPr lang="en-US" dirty="0"/>
              <a:t>D</a:t>
            </a:r>
            <a:r>
              <a:rPr lang="en-US" dirty="0" smtClean="0"/>
              <a:t>ecrease </a:t>
            </a:r>
            <a:r>
              <a:rPr lang="en-US" dirty="0"/>
              <a:t>of </a:t>
            </a:r>
            <a:r>
              <a:rPr lang="en-US" dirty="0" smtClean="0"/>
              <a:t>platelets  </a:t>
            </a:r>
            <a:r>
              <a:rPr lang="en-US" dirty="0"/>
              <a:t>in </a:t>
            </a:r>
            <a:r>
              <a:rPr lang="en-US" dirty="0" smtClean="0"/>
              <a:t>blood</a:t>
            </a:r>
          </a:p>
          <a:p>
            <a:endParaRPr lang="en-US" dirty="0" smtClean="0"/>
          </a:p>
          <a:p>
            <a:pPr marL="0" indent="0">
              <a:buNone/>
            </a:pPr>
            <a:endParaRPr lang="en-US" dirty="0"/>
          </a:p>
        </p:txBody>
      </p:sp>
      <p:sp>
        <p:nvSpPr>
          <p:cNvPr id="4" name="Content Placeholder 3"/>
          <p:cNvSpPr>
            <a:spLocks noGrp="1"/>
          </p:cNvSpPr>
          <p:nvPr>
            <p:ph sz="half" idx="2"/>
          </p:nvPr>
        </p:nvSpPr>
        <p:spPr>
          <a:xfrm>
            <a:off x="304800" y="3733800"/>
            <a:ext cx="8458200" cy="1637371"/>
          </a:xfrm>
        </p:spPr>
        <p:txBody>
          <a:bodyPr/>
          <a:lstStyle/>
          <a:p>
            <a:r>
              <a:rPr lang="en-US" dirty="0"/>
              <a:t>C</a:t>
            </a:r>
            <a:r>
              <a:rPr lang="en-US" dirty="0" smtClean="0"/>
              <a:t>irculate </a:t>
            </a:r>
            <a:r>
              <a:rPr lang="en-US" dirty="0"/>
              <a:t>in the blood </a:t>
            </a:r>
            <a:r>
              <a:rPr lang="en-US" dirty="0" smtClean="0"/>
              <a:t>and </a:t>
            </a:r>
            <a:r>
              <a:rPr lang="en-US" dirty="0"/>
              <a:t>are involved in </a:t>
            </a:r>
            <a:r>
              <a:rPr lang="en-US" dirty="0" smtClean="0">
                <a:solidFill>
                  <a:srgbClr val="FFFF00"/>
                </a:solidFill>
              </a:rPr>
              <a:t>hemostasis </a:t>
            </a:r>
            <a:r>
              <a:rPr lang="en-US" dirty="0" smtClean="0"/>
              <a:t>(causing bleeding to stop) </a:t>
            </a:r>
            <a:r>
              <a:rPr lang="en-US" dirty="0"/>
              <a:t>leading to the formation of blood </a:t>
            </a:r>
            <a:r>
              <a:rPr lang="en-US" dirty="0" smtClean="0"/>
              <a:t>clots</a:t>
            </a:r>
            <a:endParaRPr lang="en-US" dirty="0"/>
          </a:p>
          <a:p>
            <a:r>
              <a:rPr lang="en-US" dirty="0" smtClean="0"/>
              <a:t> Average lifespan is 5-9 days</a:t>
            </a:r>
            <a:endParaRPr lang="en-US" dirty="0"/>
          </a:p>
        </p:txBody>
      </p:sp>
      <p:sp>
        <p:nvSpPr>
          <p:cNvPr id="5" name="Title 1"/>
          <p:cNvSpPr txBox="1">
            <a:spLocks/>
          </p:cNvSpPr>
          <p:nvPr/>
        </p:nvSpPr>
        <p:spPr>
          <a:xfrm>
            <a:off x="457200" y="2438400"/>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Platelets</a:t>
            </a:r>
            <a:endParaRPr lang="en-US" dirty="0"/>
          </a:p>
        </p:txBody>
      </p:sp>
    </p:spTree>
    <p:extLst>
      <p:ext uri="{BB962C8B-B14F-4D97-AF65-F5344CB8AC3E}">
        <p14:creationId xmlns:p14="http://schemas.microsoft.com/office/powerpoint/2010/main" val="24976460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Blood</a:t>
            </a:r>
            <a:endParaRPr lang="en-US" dirty="0"/>
          </a:p>
        </p:txBody>
      </p:sp>
      <p:sp>
        <p:nvSpPr>
          <p:cNvPr id="3" name="Content Placeholder 2"/>
          <p:cNvSpPr>
            <a:spLocks noGrp="1"/>
          </p:cNvSpPr>
          <p:nvPr>
            <p:ph idx="1"/>
          </p:nvPr>
        </p:nvSpPr>
        <p:spPr>
          <a:xfrm>
            <a:off x="228600" y="997934"/>
            <a:ext cx="8763000" cy="6124754"/>
          </a:xfrm>
        </p:spPr>
        <p:txBody>
          <a:bodyPr/>
          <a:lstStyle/>
          <a:p>
            <a:r>
              <a:rPr lang="en-US" sz="2800" dirty="0" smtClean="0"/>
              <a:t>Initial collection called “Fresh Whole Blood” (FWB)</a:t>
            </a:r>
          </a:p>
          <a:p>
            <a:pPr marL="0" indent="0">
              <a:buNone/>
            </a:pPr>
            <a:endParaRPr lang="en-US" sz="2800" dirty="0" smtClean="0"/>
          </a:p>
          <a:p>
            <a:r>
              <a:rPr lang="en-US" sz="2800" dirty="0" smtClean="0"/>
              <a:t>Called FWB for up to 8 hours after collection</a:t>
            </a:r>
          </a:p>
          <a:p>
            <a:pPr lvl="1"/>
            <a:r>
              <a:rPr lang="en-US" sz="2400" dirty="0" smtClean="0"/>
              <a:t>Storage life of 14-45 days (dependent on type of anticoagulant used </a:t>
            </a:r>
            <a:endParaRPr lang="en-US" sz="2800" dirty="0" smtClean="0"/>
          </a:p>
          <a:p>
            <a:r>
              <a:rPr lang="en-US" sz="2800" dirty="0" smtClean="0"/>
              <a:t>FWB = RBCs, WBCs, platelets, plasma proteins and coagulation factors</a:t>
            </a:r>
          </a:p>
          <a:p>
            <a:pPr marL="0" indent="0">
              <a:buNone/>
            </a:pPr>
            <a:endParaRPr lang="en-US" sz="2800" dirty="0" smtClean="0"/>
          </a:p>
          <a:p>
            <a:r>
              <a:rPr lang="en-US" sz="2800" dirty="0" smtClean="0"/>
              <a:t>Builds “volume” of blood, not one specific component</a:t>
            </a:r>
          </a:p>
          <a:p>
            <a:pPr marL="0" indent="0">
              <a:buNone/>
            </a:pPr>
            <a:endParaRPr lang="en-US" sz="2800" dirty="0" smtClean="0"/>
          </a:p>
          <a:p>
            <a:r>
              <a:rPr lang="en-US" sz="2800" dirty="0" smtClean="0"/>
              <a:t>Indications : Actively bleeding animals, </a:t>
            </a:r>
            <a:r>
              <a:rPr lang="en-US" sz="2800" dirty="0" err="1" smtClean="0">
                <a:solidFill>
                  <a:srgbClr val="FFFF00"/>
                </a:solidFill>
              </a:rPr>
              <a:t>hypovolemia</a:t>
            </a:r>
            <a:r>
              <a:rPr lang="en-US" sz="2800" dirty="0" smtClean="0">
                <a:solidFill>
                  <a:srgbClr val="FFFF00"/>
                </a:solidFill>
              </a:rPr>
              <a:t> </a:t>
            </a:r>
            <a:r>
              <a:rPr lang="en-US" sz="2800" dirty="0"/>
              <a:t>(</a:t>
            </a:r>
            <a:r>
              <a:rPr lang="en-US" sz="2800" dirty="0" smtClean="0"/>
              <a:t>decreased </a:t>
            </a:r>
            <a:r>
              <a:rPr lang="en-US" sz="2800" dirty="0"/>
              <a:t>blood volume; </a:t>
            </a:r>
            <a:r>
              <a:rPr lang="en-US" sz="2800" dirty="0" smtClean="0"/>
              <a:t>decrease </a:t>
            </a:r>
            <a:r>
              <a:rPr lang="en-US" sz="2800" dirty="0"/>
              <a:t>in volume of blood </a:t>
            </a:r>
            <a:r>
              <a:rPr lang="en-US" sz="2800" dirty="0" smtClean="0"/>
              <a:t>plasma) secondary to acute </a:t>
            </a:r>
            <a:r>
              <a:rPr lang="en-US" sz="2800" dirty="0" err="1" smtClean="0"/>
              <a:t>hemorrage</a:t>
            </a:r>
            <a:endParaRPr lang="en-US" sz="2800" dirty="0" smtClean="0"/>
          </a:p>
          <a:p>
            <a:pPr lvl="5"/>
            <a:endParaRPr lang="en-US" sz="28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82000" cy="4579715"/>
          </a:xfrm>
        </p:spPr>
        <p:txBody>
          <a:bodyPr/>
          <a:lstStyle/>
          <a:p>
            <a:r>
              <a:rPr lang="en-US" dirty="0" smtClean="0"/>
              <a:t>The total blood volume in ml of canine and feline donors can be calculated as :</a:t>
            </a:r>
          </a:p>
          <a:p>
            <a:pPr>
              <a:buNone/>
            </a:pPr>
            <a:endParaRPr lang="en-US" dirty="0" smtClean="0"/>
          </a:p>
          <a:p>
            <a:pPr algn="ctr">
              <a:buNone/>
            </a:pPr>
            <a:r>
              <a:rPr lang="en-US" dirty="0" smtClean="0"/>
              <a:t>Canine = 99 x lean body weight in kg</a:t>
            </a:r>
          </a:p>
          <a:p>
            <a:pPr algn="ctr">
              <a:buNone/>
            </a:pPr>
            <a:endParaRPr lang="en-US" dirty="0" smtClean="0"/>
          </a:p>
          <a:p>
            <a:pPr algn="ctr">
              <a:buNone/>
            </a:pPr>
            <a:r>
              <a:rPr lang="en-US" dirty="0" smtClean="0"/>
              <a:t>Feline  = 66 X lean body weight in kg</a:t>
            </a:r>
          </a:p>
          <a:p>
            <a:pPr algn="ctr">
              <a:buNone/>
            </a:pPr>
            <a:endParaRPr lang="en-US" dirty="0" smtClean="0"/>
          </a:p>
          <a:p>
            <a:pPr>
              <a:buNone/>
            </a:pPr>
            <a:r>
              <a:rPr lang="en-US" dirty="0" smtClean="0"/>
              <a:t>Generally, 10% of a donor’s blood volume can be collected without causing the donor harm</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History of Blood Transfusions</a:t>
            </a:r>
            <a:endParaRPr lang="en-US" dirty="0"/>
          </a:p>
        </p:txBody>
      </p:sp>
      <p:sp>
        <p:nvSpPr>
          <p:cNvPr id="6" name="Content Placeholder 5"/>
          <p:cNvSpPr>
            <a:spLocks noGrp="1"/>
          </p:cNvSpPr>
          <p:nvPr>
            <p:ph idx="1"/>
          </p:nvPr>
        </p:nvSpPr>
        <p:spPr>
          <a:xfrm>
            <a:off x="381000" y="1412875"/>
            <a:ext cx="6400800" cy="5878532"/>
          </a:xfrm>
        </p:spPr>
        <p:txBody>
          <a:bodyPr/>
          <a:lstStyle/>
          <a:p>
            <a:r>
              <a:rPr lang="en-US" dirty="0" smtClean="0"/>
              <a:t>The first human blood transfusion was performed in 1492. Pope Innocent VIII was transfused with blood from 3 young boys.  All three boys died (and so did the pope)</a:t>
            </a:r>
          </a:p>
          <a:p>
            <a:r>
              <a:rPr lang="en-US" dirty="0" smtClean="0"/>
              <a:t>The first recorded successful canine blood transfusion was done by Richard Lower in 1665 between a Mastiff and a mixed breed dog</a:t>
            </a:r>
          </a:p>
          <a:p>
            <a:pPr lvl="1"/>
            <a:r>
              <a:rPr lang="en-US" dirty="0" smtClean="0"/>
              <a:t>A silver tube was connected to the donor’s artery and the recipient’s vein</a:t>
            </a:r>
          </a:p>
          <a:p>
            <a:pPr marL="0" indent="0">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705600" y="2819400"/>
            <a:ext cx="2265772" cy="2819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Leukopenia</a:t>
            </a:r>
            <a:r>
              <a:rPr lang="en-US" dirty="0" smtClean="0"/>
              <a:t> and </a:t>
            </a:r>
            <a:r>
              <a:rPr lang="en-US" dirty="0" err="1" smtClean="0"/>
              <a:t>Hypoproteinemia</a:t>
            </a:r>
            <a:r>
              <a:rPr lang="en-US" dirty="0" smtClean="0"/>
              <a:t>?</a:t>
            </a:r>
            <a:endParaRPr lang="en-US" dirty="0"/>
          </a:p>
        </p:txBody>
      </p:sp>
      <p:sp>
        <p:nvSpPr>
          <p:cNvPr id="3" name="Content Placeholder 2"/>
          <p:cNvSpPr>
            <a:spLocks noGrp="1"/>
          </p:cNvSpPr>
          <p:nvPr>
            <p:ph idx="1"/>
          </p:nvPr>
        </p:nvSpPr>
        <p:spPr>
          <a:xfrm>
            <a:off x="381000" y="990600"/>
            <a:ext cx="8382000" cy="4284250"/>
          </a:xfrm>
        </p:spPr>
        <p:txBody>
          <a:bodyPr/>
          <a:lstStyle/>
          <a:p>
            <a:r>
              <a:rPr lang="en-US" dirty="0" smtClean="0"/>
              <a:t>NO</a:t>
            </a:r>
          </a:p>
          <a:p>
            <a:r>
              <a:rPr lang="en-US" dirty="0" smtClean="0"/>
              <a:t>Blood transfusions are impractical for low protein or low WBC count</a:t>
            </a:r>
          </a:p>
          <a:p>
            <a:r>
              <a:rPr lang="en-US" dirty="0" smtClean="0"/>
              <a:t>WBCs comprise such a relatively small amount of the total blood volume, it is impractical to transfuse blood in order to raise leukocyte count</a:t>
            </a:r>
          </a:p>
          <a:p>
            <a:r>
              <a:rPr lang="en-US" dirty="0" smtClean="0"/>
              <a:t>There are simpler, more practical, and less risky means available for correcting </a:t>
            </a:r>
            <a:r>
              <a:rPr lang="en-US" dirty="0" err="1" smtClean="0"/>
              <a:t>hypoproteinemia</a:t>
            </a:r>
            <a:r>
              <a:rPr lang="en-US" dirty="0"/>
              <a:t>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52400" y="457200"/>
            <a:ext cx="8382000" cy="664797"/>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Canine Blood Groups</a:t>
            </a:r>
          </a:p>
        </p:txBody>
      </p:sp>
      <p:pic>
        <p:nvPicPr>
          <p:cNvPr id="5" name="Picture 3"/>
          <p:cNvPicPr>
            <a:picLocks noGrp="1" noChangeAspect="1" noChangeArrowheads="1"/>
          </p:cNvPicPr>
          <p:nvPr>
            <p:ph idx="1"/>
          </p:nvPr>
        </p:nvPicPr>
        <p:blipFill>
          <a:blip r:embed="rId3" cstate="print"/>
          <a:srcRect/>
          <a:stretch>
            <a:fillRect/>
          </a:stretch>
        </p:blipFill>
        <p:spPr bwMode="auto">
          <a:xfrm>
            <a:off x="2743200" y="1600200"/>
            <a:ext cx="3624579" cy="45307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Canine Blood Types</a:t>
            </a:r>
            <a:endParaRPr lang="en-US" dirty="0"/>
          </a:p>
        </p:txBody>
      </p:sp>
      <p:sp>
        <p:nvSpPr>
          <p:cNvPr id="8" name="Content Placeholder 7"/>
          <p:cNvSpPr>
            <a:spLocks noGrp="1"/>
          </p:cNvSpPr>
          <p:nvPr>
            <p:ph sz="half" idx="1"/>
          </p:nvPr>
        </p:nvSpPr>
        <p:spPr>
          <a:xfrm>
            <a:off x="381000" y="1411553"/>
            <a:ext cx="5715000" cy="5306068"/>
          </a:xfrm>
        </p:spPr>
        <p:txBody>
          <a:bodyPr/>
          <a:lstStyle/>
          <a:p>
            <a:r>
              <a:rPr lang="en-US" sz="2400" dirty="0" smtClean="0"/>
              <a:t>There are at least 19 identified canine blood groups</a:t>
            </a:r>
          </a:p>
          <a:p>
            <a:r>
              <a:rPr lang="en-US" sz="2400" dirty="0" smtClean="0"/>
              <a:t>They are designated by the acronym DEA (dog erythrocyte antigen) and a number</a:t>
            </a:r>
          </a:p>
          <a:p>
            <a:r>
              <a:rPr lang="en-US" sz="2400" dirty="0" smtClean="0"/>
              <a:t>DEA 1.1+ is the most common canine blood type</a:t>
            </a:r>
          </a:p>
          <a:p>
            <a:pPr lvl="1"/>
            <a:r>
              <a:rPr lang="en-US" sz="2000" dirty="0" smtClean="0"/>
              <a:t>Dogs with this blood type are considered to be universal recipients</a:t>
            </a:r>
          </a:p>
          <a:p>
            <a:r>
              <a:rPr lang="en-US" sz="2400" dirty="0" smtClean="0"/>
              <a:t>DEA 1.1- or 1.2- are considered to be </a:t>
            </a:r>
            <a:r>
              <a:rPr lang="en-US" sz="2400" b="1" dirty="0" smtClean="0"/>
              <a:t>universal donors</a:t>
            </a:r>
            <a:endParaRPr lang="en-US" sz="2400" dirty="0" smtClean="0"/>
          </a:p>
          <a:p>
            <a:r>
              <a:rPr lang="en-US" sz="2400" dirty="0" smtClean="0"/>
              <a:t>After the first transfusion, dogs should be blood typed and cross-matched because they can become sensitive to the type of blood that they received.</a:t>
            </a:r>
          </a:p>
          <a:p>
            <a:endParaRPr lang="en-US" sz="2400"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5943600" y="228600"/>
            <a:ext cx="3048000" cy="24003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324600" y="2971800"/>
            <a:ext cx="2498408" cy="3276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Canine Blood Types</a:t>
            </a:r>
            <a:endParaRPr lang="en-US" dirty="0"/>
          </a:p>
        </p:txBody>
      </p:sp>
      <p:sp>
        <p:nvSpPr>
          <p:cNvPr id="3" name="Content Placeholder 2"/>
          <p:cNvSpPr>
            <a:spLocks noGrp="1"/>
          </p:cNvSpPr>
          <p:nvPr>
            <p:ph idx="1"/>
          </p:nvPr>
        </p:nvSpPr>
        <p:spPr>
          <a:xfrm>
            <a:off x="304800" y="1143000"/>
            <a:ext cx="8382000" cy="2714589"/>
          </a:xfrm>
        </p:spPr>
        <p:txBody>
          <a:bodyPr/>
          <a:lstStyle/>
          <a:p>
            <a:r>
              <a:rPr lang="en-US" sz="2800" dirty="0" smtClean="0"/>
              <a:t>If a dog that has received a blood transfusion in the past becomes pregnant, it should be blood-typed, because if it is DEA 1.1 negative and received DEA 1.1 positive blood, antibodies are now present in its blood.  Puppies that are DEA 1.1 positive will likely die if allowed to nurse (upon receiving antibodies to their own blood via their mother’s milk)</a:t>
            </a:r>
            <a:endParaRPr lang="en-US" sz="2800" dirty="0"/>
          </a:p>
        </p:txBody>
      </p:sp>
      <p:pic>
        <p:nvPicPr>
          <p:cNvPr id="5" name="Picture 2"/>
          <p:cNvPicPr>
            <a:picLocks noChangeAspect="1" noChangeArrowheads="1"/>
          </p:cNvPicPr>
          <p:nvPr/>
        </p:nvPicPr>
        <p:blipFill>
          <a:blip r:embed="rId2" cstate="print"/>
          <a:srcRect/>
          <a:stretch>
            <a:fillRect/>
          </a:stretch>
        </p:blipFill>
        <p:spPr bwMode="auto">
          <a:xfrm>
            <a:off x="5105400" y="3962400"/>
            <a:ext cx="3276600" cy="2621280"/>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914400" y="4114800"/>
            <a:ext cx="3495675" cy="2324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5613" y="273050"/>
            <a:ext cx="8226425" cy="664797"/>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DEA 1.1</a:t>
            </a:r>
          </a:p>
        </p:txBody>
      </p:sp>
      <p:sp>
        <p:nvSpPr>
          <p:cNvPr id="21506" name="Rectangle 2"/>
          <p:cNvSpPr>
            <a:spLocks noGrp="1" noChangeArrowheads="1"/>
          </p:cNvSpPr>
          <p:nvPr>
            <p:ph type="body" idx="4294967295"/>
          </p:nvPr>
        </p:nvSpPr>
        <p:spPr>
          <a:xfrm>
            <a:off x="0" y="1468163"/>
            <a:ext cx="8839200" cy="5170646"/>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DEA 1.1+ is </a:t>
            </a:r>
            <a:r>
              <a:rPr lang="en-US" dirty="0"/>
              <a:t>the most antigenic and is associated with most blood transfusions. It is said that about 40% or more dogs are positive for the DEA </a:t>
            </a:r>
            <a:r>
              <a:rPr lang="en-US" dirty="0" smtClean="0"/>
              <a:t>1.1</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Dogs that are DEA 1.1 positive are </a:t>
            </a:r>
            <a:r>
              <a:rPr lang="en-US" u="sng" dirty="0" smtClean="0"/>
              <a:t>universal recipients</a:t>
            </a:r>
            <a:endParaRPr lang="en-US"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Breeds more commonly DEA 1.1 positive are Golden Retrievers and </a:t>
            </a:r>
            <a:r>
              <a:rPr lang="en-US" dirty="0" smtClean="0"/>
              <a:t>Labradors </a:t>
            </a:r>
            <a:endParaRPr lang="en-US"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Breeds more likely to be DEA 1.1 </a:t>
            </a:r>
            <a:r>
              <a:rPr lang="en-US" dirty="0" smtClean="0"/>
              <a:t>negative, or </a:t>
            </a:r>
            <a:r>
              <a:rPr lang="en-US" u="sng" dirty="0" smtClean="0"/>
              <a:t>universal donors</a:t>
            </a:r>
            <a:r>
              <a:rPr lang="en-US" dirty="0" smtClean="0"/>
              <a:t> , are </a:t>
            </a:r>
            <a:r>
              <a:rPr lang="en-US" dirty="0"/>
              <a:t>Greyhounds, Boxers, Irish Wolf Hounds, German Shepherds, Dobermans, and Pit </a:t>
            </a:r>
            <a:r>
              <a:rPr lang="en-US" dirty="0" smtClean="0"/>
              <a:t>Bulls</a:t>
            </a:r>
            <a:endParaRPr lang="en-US" dirty="0"/>
          </a:p>
        </p:txBody>
      </p:sp>
      <p:pic>
        <p:nvPicPr>
          <p:cNvPr id="21507" name="Picture 3"/>
          <p:cNvPicPr>
            <a:picLocks noChangeAspect="1" noChangeArrowheads="1"/>
          </p:cNvPicPr>
          <p:nvPr/>
        </p:nvPicPr>
        <p:blipFill>
          <a:blip r:embed="rId3" cstate="print"/>
          <a:srcRect/>
          <a:stretch>
            <a:fillRect/>
          </a:stretch>
        </p:blipFill>
        <p:spPr bwMode="auto">
          <a:xfrm>
            <a:off x="609600" y="-1"/>
            <a:ext cx="1752600" cy="1521841"/>
          </a:xfrm>
          <a:prstGeom prst="rect">
            <a:avLst/>
          </a:prstGeom>
          <a:noFill/>
          <a:ln w="9525">
            <a:noFill/>
            <a:round/>
            <a:headEnd/>
            <a:tailEnd/>
          </a:ln>
          <a:effectLst/>
        </p:spPr>
      </p:pic>
      <p:pic>
        <p:nvPicPr>
          <p:cNvPr id="21508" name="Picture 4"/>
          <p:cNvPicPr>
            <a:picLocks noChangeAspect="1" noChangeArrowheads="1"/>
          </p:cNvPicPr>
          <p:nvPr/>
        </p:nvPicPr>
        <p:blipFill>
          <a:blip r:embed="rId4" cstate="print"/>
          <a:srcRect/>
          <a:stretch>
            <a:fillRect/>
          </a:stretch>
        </p:blipFill>
        <p:spPr bwMode="auto">
          <a:xfrm>
            <a:off x="6629400" y="0"/>
            <a:ext cx="2209800" cy="147032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Blood Typing</a:t>
            </a:r>
            <a:endParaRPr lang="en-US" dirty="0"/>
          </a:p>
        </p:txBody>
      </p:sp>
      <p:sp>
        <p:nvSpPr>
          <p:cNvPr id="3" name="Content Placeholder 2"/>
          <p:cNvSpPr>
            <a:spLocks noGrp="1"/>
          </p:cNvSpPr>
          <p:nvPr>
            <p:ph idx="1"/>
          </p:nvPr>
        </p:nvSpPr>
        <p:spPr>
          <a:xfrm>
            <a:off x="304800" y="1426823"/>
            <a:ext cx="8382000" cy="6284797"/>
          </a:xfrm>
        </p:spPr>
        <p:txBody>
          <a:bodyPr/>
          <a:lstStyle/>
          <a:p>
            <a:r>
              <a:rPr lang="en-US" sz="2800" dirty="0" smtClean="0"/>
              <a:t>Identifies antigens </a:t>
            </a:r>
            <a:r>
              <a:rPr lang="en-US" sz="2800" dirty="0"/>
              <a:t>(proteins) on the surface of </a:t>
            </a:r>
            <a:r>
              <a:rPr lang="en-US" sz="2800" dirty="0" smtClean="0"/>
              <a:t>RBCs</a:t>
            </a:r>
          </a:p>
          <a:p>
            <a:pPr lvl="1"/>
            <a:r>
              <a:rPr lang="en-US" sz="2400" dirty="0" smtClean="0"/>
              <a:t>Positive – have the blood type antigen</a:t>
            </a:r>
          </a:p>
          <a:p>
            <a:pPr lvl="1"/>
            <a:r>
              <a:rPr lang="en-US" sz="2400" dirty="0" smtClean="0"/>
              <a:t>Negative- do not have the antigen</a:t>
            </a:r>
          </a:p>
          <a:p>
            <a:r>
              <a:rPr lang="en-US" sz="2800" dirty="0" smtClean="0"/>
              <a:t>Many blood banking companies and blood typing labs advocate to pet owners and vet clinics that all dogs should be ‘blood typed’ prior to needing a transfusion to prevent sensitizing first time blood product recipients to 1.1+ antibodies</a:t>
            </a:r>
          </a:p>
          <a:p>
            <a:r>
              <a:rPr lang="en-US" sz="2800" dirty="0" smtClean="0"/>
              <a:t>Blood typing can be performed by using a commercially prepared blood typing card or sent to an outside laboratory</a:t>
            </a:r>
          </a:p>
          <a:p>
            <a:r>
              <a:rPr lang="en-US" sz="2800" dirty="0" smtClean="0"/>
              <a:t>Blood typing should be performed on each donor and recipient</a:t>
            </a:r>
          </a:p>
          <a:p>
            <a:pPr>
              <a:buNone/>
            </a:pPr>
            <a:endParaRPr lang="en-US" sz="2800" dirty="0" smtClean="0"/>
          </a:p>
          <a:p>
            <a:endParaRPr lang="en-US" sz="2800" dirty="0"/>
          </a:p>
        </p:txBody>
      </p:sp>
      <p:pic>
        <p:nvPicPr>
          <p:cNvPr id="7" name="Picture 3"/>
          <p:cNvPicPr>
            <a:picLocks noChangeAspect="1" noChangeArrowheads="1"/>
          </p:cNvPicPr>
          <p:nvPr/>
        </p:nvPicPr>
        <p:blipFill>
          <a:blip r:embed="rId2" cstate="print"/>
          <a:srcRect/>
          <a:stretch>
            <a:fillRect/>
          </a:stretch>
        </p:blipFill>
        <p:spPr bwMode="auto">
          <a:xfrm>
            <a:off x="304800" y="0"/>
            <a:ext cx="1752600" cy="13319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96886" y="233410"/>
            <a:ext cx="8226425" cy="664797"/>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Blood Typing Cards</a:t>
            </a:r>
          </a:p>
        </p:txBody>
      </p:sp>
      <p:pic>
        <p:nvPicPr>
          <p:cNvPr id="12290" name="Picture 2"/>
          <p:cNvPicPr>
            <a:picLocks noChangeAspect="1" noChangeArrowheads="1"/>
          </p:cNvPicPr>
          <p:nvPr/>
        </p:nvPicPr>
        <p:blipFill>
          <a:blip r:embed="rId3" cstate="print"/>
          <a:srcRect/>
          <a:stretch>
            <a:fillRect/>
          </a:stretch>
        </p:blipFill>
        <p:spPr bwMode="auto">
          <a:xfrm>
            <a:off x="2951480" y="898207"/>
            <a:ext cx="3581400" cy="5350193"/>
          </a:xfrm>
          <a:prstGeom prst="rect">
            <a:avLst/>
          </a:prstGeom>
          <a:noFill/>
          <a:ln w="9525">
            <a:noFill/>
            <a:miter lim="800000"/>
            <a:headEnd/>
            <a:tailEnd/>
          </a:ln>
        </p:spPr>
      </p:pic>
      <p:sp>
        <p:nvSpPr>
          <p:cNvPr id="2" name="Rectangle 1"/>
          <p:cNvSpPr/>
          <p:nvPr/>
        </p:nvSpPr>
        <p:spPr>
          <a:xfrm>
            <a:off x="1219200" y="6279776"/>
            <a:ext cx="6781799" cy="523220"/>
          </a:xfrm>
          <a:prstGeom prst="rect">
            <a:avLst/>
          </a:prstGeom>
        </p:spPr>
        <p:txBody>
          <a:bodyPr wrap="square">
            <a:spAutoFit/>
          </a:bodyPr>
          <a:lstStyle/>
          <a:p>
            <a:pPr algn="ctr"/>
            <a:r>
              <a:rPr lang="en-US" sz="2800" dirty="0"/>
              <a:t>Typing cards are only available for DEA 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10134600" y="1828800"/>
            <a:ext cx="3613987" cy="28098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Transfusion “Freebie”</a:t>
            </a:r>
            <a:endParaRPr lang="en-US" dirty="0"/>
          </a:p>
        </p:txBody>
      </p:sp>
      <p:sp>
        <p:nvSpPr>
          <p:cNvPr id="3" name="Content Placeholder 2"/>
          <p:cNvSpPr>
            <a:spLocks noGrp="1"/>
          </p:cNvSpPr>
          <p:nvPr>
            <p:ph idx="1"/>
          </p:nvPr>
        </p:nvSpPr>
        <p:spPr>
          <a:xfrm>
            <a:off x="-228600" y="685800"/>
            <a:ext cx="8382000" cy="6727996"/>
          </a:xfrm>
        </p:spPr>
        <p:txBody>
          <a:bodyPr/>
          <a:lstStyle/>
          <a:p>
            <a:pPr lvl="1"/>
            <a:endParaRPr lang="en-US" b="1" dirty="0" smtClean="0"/>
          </a:p>
          <a:p>
            <a:pPr lvl="1"/>
            <a:r>
              <a:rPr lang="en-US" b="1" u="sng" dirty="0" smtClean="0">
                <a:solidFill>
                  <a:srgbClr val="FFFF00"/>
                </a:solidFill>
              </a:rPr>
              <a:t>Alloantibodies</a:t>
            </a:r>
            <a:r>
              <a:rPr lang="en-US" b="1" dirty="0" smtClean="0"/>
              <a:t> are naturally </a:t>
            </a:r>
            <a:r>
              <a:rPr lang="en-US" b="1" dirty="0" err="1" smtClean="0"/>
              <a:t>ocurring</a:t>
            </a:r>
            <a:r>
              <a:rPr lang="en-US" b="1" dirty="0" smtClean="0"/>
              <a:t> antibodies in the blood against the opposite blood type</a:t>
            </a:r>
          </a:p>
          <a:p>
            <a:pPr lvl="1"/>
            <a:endParaRPr lang="en-US" b="1" dirty="0"/>
          </a:p>
          <a:p>
            <a:pPr lvl="1"/>
            <a:r>
              <a:rPr lang="en-US" b="1" dirty="0" smtClean="0"/>
              <a:t>Dogs do not have alloantibodies, so the first transfusion is considered a “freebie”</a:t>
            </a:r>
          </a:p>
          <a:p>
            <a:pPr lvl="1">
              <a:buFont typeface="Arial" pitchFamily="34" charset="0"/>
              <a:buChar char="•"/>
            </a:pPr>
            <a:endParaRPr lang="en-US" b="1" dirty="0"/>
          </a:p>
          <a:p>
            <a:pPr lvl="1"/>
            <a:r>
              <a:rPr lang="en-US" b="1" dirty="0" smtClean="0"/>
              <a:t>After the fist </a:t>
            </a:r>
            <a:r>
              <a:rPr lang="en-US" b="1" dirty="0" err="1" smtClean="0"/>
              <a:t>txn</a:t>
            </a:r>
            <a:r>
              <a:rPr lang="en-US" b="1" dirty="0" smtClean="0"/>
              <a:t>, however, the dog now has antibodies against the opposite blood type, so blood typing is necessary</a:t>
            </a:r>
          </a:p>
          <a:p>
            <a:pPr marL="517525" lvl="1" indent="0">
              <a:buNone/>
            </a:pPr>
            <a:endParaRPr lang="en-US" b="1" dirty="0"/>
          </a:p>
          <a:p>
            <a:pPr lvl="1"/>
            <a:r>
              <a:rPr lang="en-US" b="1" dirty="0" smtClean="0"/>
              <a:t>Humans and felines have alloantibodies, so they have to be blood typed before transfusions </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Transfusion Reactions</a:t>
            </a:r>
            <a:endParaRPr lang="en-US" dirty="0"/>
          </a:p>
        </p:txBody>
      </p:sp>
      <p:sp>
        <p:nvSpPr>
          <p:cNvPr id="3" name="Content Placeholder 2"/>
          <p:cNvSpPr>
            <a:spLocks noGrp="1"/>
          </p:cNvSpPr>
          <p:nvPr>
            <p:ph idx="1"/>
          </p:nvPr>
        </p:nvSpPr>
        <p:spPr>
          <a:xfrm>
            <a:off x="304800" y="990600"/>
            <a:ext cx="8382000" cy="6100131"/>
          </a:xfrm>
        </p:spPr>
        <p:txBody>
          <a:bodyPr/>
          <a:lstStyle/>
          <a:p>
            <a:r>
              <a:rPr lang="en-US" sz="2800" dirty="0" smtClean="0"/>
              <a:t>Examples of clinical signs associated with transfusion reactions:</a:t>
            </a:r>
          </a:p>
          <a:p>
            <a:pPr lvl="1"/>
            <a:r>
              <a:rPr lang="en-US" sz="2400" dirty="0" err="1" smtClean="0"/>
              <a:t>Hemoglobinemia</a:t>
            </a:r>
            <a:r>
              <a:rPr lang="en-US" sz="2400" dirty="0" smtClean="0"/>
              <a:t> (presence of </a:t>
            </a:r>
            <a:r>
              <a:rPr lang="en-US" sz="2400" u="sng" dirty="0" smtClean="0"/>
              <a:t>excessive</a:t>
            </a:r>
            <a:r>
              <a:rPr lang="en-US" sz="2400" dirty="0" smtClean="0"/>
              <a:t> hemoglobin in blood </a:t>
            </a:r>
            <a:r>
              <a:rPr lang="en-US" sz="2400" u="sng" dirty="0" smtClean="0"/>
              <a:t>plasma</a:t>
            </a:r>
            <a:r>
              <a:rPr lang="en-US" sz="2400" dirty="0" smtClean="0"/>
              <a:t>)</a:t>
            </a:r>
          </a:p>
          <a:p>
            <a:pPr lvl="1"/>
            <a:r>
              <a:rPr lang="en-US" sz="2400" dirty="0" err="1" smtClean="0"/>
              <a:t>Hemoglobinuria</a:t>
            </a:r>
            <a:endParaRPr lang="en-US" sz="2400" dirty="0" smtClean="0"/>
          </a:p>
          <a:p>
            <a:pPr lvl="1"/>
            <a:r>
              <a:rPr lang="en-US" sz="2400" dirty="0" smtClean="0"/>
              <a:t>Thrombocytopenia</a:t>
            </a:r>
          </a:p>
          <a:p>
            <a:pPr lvl="1"/>
            <a:r>
              <a:rPr lang="en-US" sz="2400" dirty="0" err="1" smtClean="0"/>
              <a:t>Leukopenia</a:t>
            </a:r>
            <a:endParaRPr lang="en-US" sz="2400" dirty="0" smtClean="0"/>
          </a:p>
          <a:p>
            <a:pPr lvl="1"/>
            <a:r>
              <a:rPr lang="en-US" sz="2400" dirty="0" smtClean="0"/>
              <a:t>Pyrexia</a:t>
            </a:r>
          </a:p>
          <a:p>
            <a:pPr lvl="1"/>
            <a:r>
              <a:rPr lang="en-US" sz="2400" dirty="0" smtClean="0"/>
              <a:t>Emesis</a:t>
            </a:r>
          </a:p>
          <a:p>
            <a:pPr lvl="1"/>
            <a:r>
              <a:rPr lang="en-US" sz="2400" dirty="0" smtClean="0"/>
              <a:t>Incontinence</a:t>
            </a:r>
          </a:p>
          <a:p>
            <a:pPr lvl="1"/>
            <a:r>
              <a:rPr lang="en-US" sz="2400" dirty="0" err="1" smtClean="0"/>
              <a:t>Urticaria</a:t>
            </a:r>
            <a:r>
              <a:rPr lang="en-US" sz="2400" dirty="0" smtClean="0"/>
              <a:t> (extremely </a:t>
            </a:r>
            <a:r>
              <a:rPr lang="en-US" sz="2400" dirty="0" err="1" smtClean="0"/>
              <a:t>pruritic</a:t>
            </a:r>
            <a:r>
              <a:rPr lang="en-US" sz="2400" dirty="0" smtClean="0"/>
              <a:t> wheals on skin)</a:t>
            </a:r>
          </a:p>
          <a:p>
            <a:pPr lvl="1"/>
            <a:r>
              <a:rPr lang="en-US" sz="2400" dirty="0" smtClean="0"/>
              <a:t>Weakness</a:t>
            </a:r>
          </a:p>
          <a:p>
            <a:r>
              <a:rPr lang="en-US" sz="2800" u="sng" dirty="0" smtClean="0"/>
              <a:t>Note</a:t>
            </a:r>
            <a:r>
              <a:rPr lang="en-US" sz="2800" dirty="0" smtClean="0"/>
              <a:t>: patients may exhibit all or a few of these symptoms</a:t>
            </a:r>
            <a:endParaRPr lang="en-US" sz="2800" u="sng" dirty="0" smtClean="0"/>
          </a:p>
          <a:p>
            <a:pPr lvl="1">
              <a:buNone/>
            </a:pPr>
            <a:endParaRPr lang="en-US" sz="2400" dirty="0"/>
          </a:p>
        </p:txBody>
      </p:sp>
      <p:pic>
        <p:nvPicPr>
          <p:cNvPr id="19458" name="Picture 2"/>
          <p:cNvPicPr>
            <a:picLocks noChangeAspect="1" noChangeArrowheads="1"/>
          </p:cNvPicPr>
          <p:nvPr/>
        </p:nvPicPr>
        <p:blipFill>
          <a:blip r:embed="rId2" cstate="print"/>
          <a:srcRect/>
          <a:stretch>
            <a:fillRect/>
          </a:stretch>
        </p:blipFill>
        <p:spPr bwMode="auto">
          <a:xfrm>
            <a:off x="4419600" y="2362200"/>
            <a:ext cx="2819400" cy="249516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Transfusion Reactions</a:t>
            </a:r>
            <a:endParaRPr lang="en-US" dirty="0"/>
          </a:p>
        </p:txBody>
      </p:sp>
      <p:sp>
        <p:nvSpPr>
          <p:cNvPr id="3" name="Content Placeholder 2"/>
          <p:cNvSpPr>
            <a:spLocks noGrp="1"/>
          </p:cNvSpPr>
          <p:nvPr>
            <p:ph idx="1"/>
          </p:nvPr>
        </p:nvSpPr>
        <p:spPr>
          <a:xfrm>
            <a:off x="381000" y="914400"/>
            <a:ext cx="8382000" cy="3299365"/>
          </a:xfrm>
        </p:spPr>
        <p:txBody>
          <a:bodyPr/>
          <a:lstStyle/>
          <a:p>
            <a:r>
              <a:rPr lang="en-US" dirty="0" smtClean="0"/>
              <a:t>With so many variations in types of blood, complete compatibility is nearly impossible.  This is why </a:t>
            </a:r>
            <a:r>
              <a:rPr lang="en-US" dirty="0" err="1" smtClean="0"/>
              <a:t>crossmatching</a:t>
            </a:r>
            <a:r>
              <a:rPr lang="en-US" dirty="0" smtClean="0"/>
              <a:t> is so important</a:t>
            </a:r>
          </a:p>
          <a:p>
            <a:r>
              <a:rPr lang="en-US" dirty="0" smtClean="0"/>
              <a:t>It is also important to note that </a:t>
            </a:r>
            <a:r>
              <a:rPr lang="en-US" dirty="0" err="1" smtClean="0"/>
              <a:t>crossmatching</a:t>
            </a:r>
            <a:r>
              <a:rPr lang="en-US" dirty="0" smtClean="0"/>
              <a:t> will not identify incompatibility to DEA 1 types unless previous sensitization has occurred</a:t>
            </a:r>
          </a:p>
          <a:p>
            <a:pPr>
              <a:buNone/>
            </a:pPr>
            <a:endParaRPr lang="en-US" dirty="0">
              <a:solidFill>
                <a:srgbClr val="0070C0"/>
              </a:solidFill>
            </a:endParaRPr>
          </a:p>
        </p:txBody>
      </p:sp>
      <p:pic>
        <p:nvPicPr>
          <p:cNvPr id="5122" name="Picture 2"/>
          <p:cNvPicPr>
            <a:picLocks noChangeAspect="1" noChangeArrowheads="1"/>
          </p:cNvPicPr>
          <p:nvPr/>
        </p:nvPicPr>
        <p:blipFill>
          <a:blip r:embed="rId2" cstate="print"/>
          <a:srcRect/>
          <a:stretch>
            <a:fillRect/>
          </a:stretch>
        </p:blipFill>
        <p:spPr bwMode="auto">
          <a:xfrm>
            <a:off x="2096213" y="3810000"/>
            <a:ext cx="4380787" cy="29241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a:xfrm>
            <a:off x="-152400" y="2478405"/>
            <a:ext cx="9525000" cy="1231106"/>
          </a:xfrm>
        </p:spPr>
        <p:txBody>
          <a:bodyPr/>
          <a:lstStyle/>
          <a:p>
            <a:pPr marL="0" indent="0" algn="ctr">
              <a:buNone/>
            </a:pPr>
            <a:r>
              <a:rPr lang="en-US" sz="4000" dirty="0" smtClean="0"/>
              <a:t>How long do canine &amp; feline RBC’s </a:t>
            </a:r>
          </a:p>
          <a:p>
            <a:pPr marL="0" indent="0" algn="ctr">
              <a:buNone/>
            </a:pPr>
            <a:r>
              <a:rPr lang="en-US" sz="4000" dirty="0" smtClean="0"/>
              <a:t>remain in circulation?</a:t>
            </a:r>
            <a:endParaRPr lang="en-US" sz="4000" dirty="0"/>
          </a:p>
        </p:txBody>
      </p:sp>
      <p:sp>
        <p:nvSpPr>
          <p:cNvPr id="4" name="TextBox 3"/>
          <p:cNvSpPr txBox="1"/>
          <p:nvPr/>
        </p:nvSpPr>
        <p:spPr>
          <a:xfrm>
            <a:off x="1676400" y="3810000"/>
            <a:ext cx="6248400" cy="2862322"/>
          </a:xfrm>
          <a:prstGeom prst="rect">
            <a:avLst/>
          </a:prstGeom>
          <a:noFill/>
        </p:spPr>
        <p:txBody>
          <a:bodyPr wrap="square" rtlCol="0">
            <a:spAutoFit/>
          </a:bodyPr>
          <a:lstStyle/>
          <a:p>
            <a:pPr algn="ctr"/>
            <a:r>
              <a:rPr lang="en-US" sz="3600" dirty="0" smtClean="0">
                <a:latin typeface="Arial Black" pitchFamily="34" charset="0"/>
              </a:rPr>
              <a:t>Dog  - 110 days</a:t>
            </a:r>
          </a:p>
          <a:p>
            <a:pPr algn="ctr"/>
            <a:endParaRPr lang="en-US" sz="3600" dirty="0">
              <a:latin typeface="Arial Black" pitchFamily="34" charset="0"/>
            </a:endParaRPr>
          </a:p>
          <a:p>
            <a:pPr algn="ctr"/>
            <a:r>
              <a:rPr lang="en-US" sz="3600" dirty="0" smtClean="0">
                <a:latin typeface="Arial Black" pitchFamily="34" charset="0"/>
              </a:rPr>
              <a:t>Cat </a:t>
            </a:r>
            <a:r>
              <a:rPr lang="en-US" sz="3600" dirty="0" smtClean="0">
                <a:latin typeface="Arial Black" pitchFamily="34" charset="0"/>
              </a:rPr>
              <a:t>- 68-70 </a:t>
            </a:r>
            <a:r>
              <a:rPr lang="en-US" sz="3600" dirty="0" smtClean="0">
                <a:latin typeface="Arial Black" pitchFamily="34" charset="0"/>
              </a:rPr>
              <a:t>days</a:t>
            </a:r>
          </a:p>
          <a:p>
            <a:pPr algn="ctr"/>
            <a:endParaRPr lang="en-US" sz="3600" dirty="0">
              <a:latin typeface="Arial Black" pitchFamily="34" charset="0"/>
            </a:endParaRPr>
          </a:p>
          <a:p>
            <a:pPr algn="ctr"/>
            <a:r>
              <a:rPr lang="en-US" sz="3600" dirty="0" smtClean="0">
                <a:latin typeface="Arial Black" pitchFamily="34" charset="0"/>
              </a:rPr>
              <a:t>Humans – 120 days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19050"/>
            <a:ext cx="3619500" cy="2497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022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err="1" smtClean="0">
                <a:solidFill>
                  <a:schemeClr val="accent1">
                    <a:lumMod val="60000"/>
                    <a:lumOff val="40000"/>
                  </a:schemeClr>
                </a:solidFill>
              </a:rPr>
              <a:t>Crossmatching</a:t>
            </a:r>
            <a:r>
              <a:rPr lang="en-US" dirty="0" smtClean="0">
                <a:solidFill>
                  <a:schemeClr val="accent1">
                    <a:lumMod val="60000"/>
                    <a:lumOff val="40000"/>
                  </a:schemeClr>
                </a:solidFill>
              </a:rPr>
              <a:t> </a:t>
            </a:r>
            <a:r>
              <a:rPr lang="en-US" sz="2000" dirty="0" err="1" smtClean="0">
                <a:solidFill>
                  <a:schemeClr val="accent1">
                    <a:lumMod val="60000"/>
                    <a:lumOff val="40000"/>
                  </a:schemeClr>
                </a:solidFill>
              </a:rPr>
              <a:t>pg</a:t>
            </a:r>
            <a:r>
              <a:rPr lang="en-US" sz="2000" dirty="0" smtClean="0">
                <a:solidFill>
                  <a:schemeClr val="accent1">
                    <a:lumMod val="60000"/>
                    <a:lumOff val="40000"/>
                  </a:schemeClr>
                </a:solidFill>
              </a:rPr>
              <a:t> 119 VTDRG</a:t>
            </a:r>
            <a:r>
              <a:rPr lang="en-US" dirty="0" smtClean="0">
                <a:solidFill>
                  <a:schemeClr val="accent1">
                    <a:lumMod val="60000"/>
                    <a:lumOff val="40000"/>
                  </a:schemeClr>
                </a:solidFill>
              </a:rPr>
              <a:t/>
            </a:r>
            <a:br>
              <a:rPr lang="en-US" dirty="0" smtClean="0">
                <a:solidFill>
                  <a:schemeClr val="accent1">
                    <a:lumMod val="60000"/>
                    <a:lumOff val="40000"/>
                  </a:schemeClr>
                </a:solidFill>
              </a:rPr>
            </a:br>
            <a:endParaRPr lang="en-US" dirty="0">
              <a:solidFill>
                <a:schemeClr val="accent1">
                  <a:lumMod val="60000"/>
                  <a:lumOff val="40000"/>
                </a:schemeClr>
              </a:solidFill>
            </a:endParaRPr>
          </a:p>
        </p:txBody>
      </p:sp>
      <p:sp>
        <p:nvSpPr>
          <p:cNvPr id="3" name="Content Placeholder 2"/>
          <p:cNvSpPr>
            <a:spLocks noGrp="1"/>
          </p:cNvSpPr>
          <p:nvPr>
            <p:ph idx="1"/>
          </p:nvPr>
        </p:nvSpPr>
        <p:spPr>
          <a:xfrm>
            <a:off x="162261" y="1095375"/>
            <a:ext cx="8945880" cy="6512552"/>
          </a:xfrm>
        </p:spPr>
        <p:txBody>
          <a:bodyPr/>
          <a:lstStyle/>
          <a:p>
            <a:r>
              <a:rPr lang="en-US" sz="2800" dirty="0" smtClean="0"/>
              <a:t>Should always be performed in dogs that have received a previous transfusion</a:t>
            </a:r>
          </a:p>
          <a:p>
            <a:r>
              <a:rPr lang="en-US" sz="2800" dirty="0" smtClean="0"/>
              <a:t>Classified as either “major” or “minor”</a:t>
            </a:r>
          </a:p>
          <a:p>
            <a:r>
              <a:rPr lang="en-US" sz="2800" b="1" dirty="0" smtClean="0"/>
              <a:t>Major </a:t>
            </a:r>
            <a:r>
              <a:rPr lang="en-US" sz="2800" b="1" dirty="0" err="1" smtClean="0"/>
              <a:t>crossmatching</a:t>
            </a:r>
            <a:endParaRPr lang="en-US" sz="2800" b="1" dirty="0" smtClean="0"/>
          </a:p>
          <a:p>
            <a:pPr lvl="1"/>
            <a:r>
              <a:rPr lang="en-US" sz="2400" dirty="0" smtClean="0"/>
              <a:t>Add recipient </a:t>
            </a:r>
            <a:r>
              <a:rPr lang="en-US" sz="2400" dirty="0"/>
              <a:t> </a:t>
            </a:r>
            <a:r>
              <a:rPr lang="en-US" sz="2400" dirty="0" smtClean="0"/>
              <a:t>plasma / serum to donor cells and observe for agglutination</a:t>
            </a:r>
          </a:p>
          <a:p>
            <a:pPr lvl="1"/>
            <a:r>
              <a:rPr lang="en-US" sz="2400" dirty="0" smtClean="0"/>
              <a:t>Used to check for antibodies in recipient serum against RBCs from the donor</a:t>
            </a:r>
          </a:p>
          <a:p>
            <a:pPr lvl="1"/>
            <a:r>
              <a:rPr lang="en-US" sz="2400" dirty="0" smtClean="0"/>
              <a:t>If </a:t>
            </a:r>
            <a:r>
              <a:rPr lang="en-US" sz="2400" b="1" dirty="0" smtClean="0"/>
              <a:t>any</a:t>
            </a:r>
            <a:r>
              <a:rPr lang="en-US" sz="2400" dirty="0" smtClean="0"/>
              <a:t> hemolysis or agglutination, </a:t>
            </a:r>
            <a:r>
              <a:rPr lang="en-US" sz="2400" b="1" dirty="0" smtClean="0"/>
              <a:t>do not transfuse</a:t>
            </a:r>
            <a:endParaRPr lang="en-US" sz="2400" dirty="0" smtClean="0"/>
          </a:p>
          <a:p>
            <a:r>
              <a:rPr lang="en-US" sz="2800" b="1" dirty="0" smtClean="0"/>
              <a:t>Minor </a:t>
            </a:r>
            <a:r>
              <a:rPr lang="en-US" sz="2800" b="1" dirty="0" err="1" smtClean="0"/>
              <a:t>crossmatching</a:t>
            </a:r>
            <a:r>
              <a:rPr lang="en-US" sz="2800" b="1" dirty="0" smtClean="0"/>
              <a:t>-</a:t>
            </a:r>
          </a:p>
          <a:p>
            <a:pPr lvl="1"/>
            <a:r>
              <a:rPr lang="en-US" sz="2400" dirty="0" smtClean="0"/>
              <a:t>Add donor  plasma / serum to recipient RBCs</a:t>
            </a:r>
          </a:p>
          <a:p>
            <a:pPr lvl="1"/>
            <a:r>
              <a:rPr lang="en-US" sz="2400" dirty="0" smtClean="0"/>
              <a:t>Checking for preformed antibodies in the donor plasma/ serum that could </a:t>
            </a:r>
            <a:r>
              <a:rPr lang="en-US" sz="2400" dirty="0" err="1" smtClean="0"/>
              <a:t>hemolyze</a:t>
            </a:r>
            <a:r>
              <a:rPr lang="en-US" sz="2400" dirty="0" smtClean="0"/>
              <a:t> recipient RBCs</a:t>
            </a:r>
          </a:p>
          <a:p>
            <a:pPr lvl="1"/>
            <a:r>
              <a:rPr lang="en-US" sz="2400" dirty="0" smtClean="0"/>
              <a:t>If </a:t>
            </a:r>
            <a:r>
              <a:rPr lang="en-US" sz="2400" u="sng" dirty="0" smtClean="0"/>
              <a:t>slight</a:t>
            </a:r>
            <a:r>
              <a:rPr lang="en-US" sz="2400" dirty="0" smtClean="0"/>
              <a:t> hemolysis, okay to transfuse</a:t>
            </a:r>
            <a:r>
              <a:rPr lang="en-US" sz="2400" b="1" dirty="0" smtClean="0"/>
              <a:t> only RBCs</a:t>
            </a:r>
            <a:endParaRPr lang="en-US" sz="2400" dirty="0" smtClean="0"/>
          </a:p>
          <a:p>
            <a:pPr lvl="1"/>
            <a:endParaRPr lang="en-US" sz="24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228600"/>
            <a:ext cx="6019800" cy="11430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Universal Dog Donor</a:t>
            </a:r>
          </a:p>
        </p:txBody>
      </p:sp>
      <p:sp>
        <p:nvSpPr>
          <p:cNvPr id="22530" name="Text Box 2"/>
          <p:cNvSpPr txBox="1">
            <a:spLocks noChangeArrowheads="1"/>
          </p:cNvSpPr>
          <p:nvPr/>
        </p:nvSpPr>
        <p:spPr bwMode="auto">
          <a:xfrm>
            <a:off x="3733800" y="3276600"/>
            <a:ext cx="5181600" cy="1079399"/>
          </a:xfrm>
          <a:prstGeom prst="rect">
            <a:avLst/>
          </a:prstGeom>
          <a:noFill/>
          <a:ln w="9525">
            <a:noFill/>
            <a:round/>
            <a:headEnd/>
            <a:tailEnd/>
          </a:ln>
          <a:effectLst/>
        </p:spPr>
        <p:txBody>
          <a:bodyPr lIns="90000" tIns="46800" rIns="90000" bIns="46800">
            <a:spAutoFit/>
          </a:bodyPr>
          <a:lstStyle/>
          <a:p>
            <a:pPr>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solidFill>
                  <a:srgbClr val="EAEAEA"/>
                </a:solidFill>
              </a:rPr>
              <a:t>Universal Blood donors test negative for </a:t>
            </a:r>
            <a:r>
              <a:rPr lang="en-US" sz="3200" b="1" dirty="0" smtClean="0">
                <a:solidFill>
                  <a:srgbClr val="EAEAEA"/>
                </a:solidFill>
              </a:rPr>
              <a:t>DEA 1. 1 </a:t>
            </a:r>
            <a:endParaRPr lang="en-US" sz="3200" b="1" dirty="0">
              <a:solidFill>
                <a:srgbClr val="EAEAEA"/>
              </a:solidFill>
            </a:endParaRPr>
          </a:p>
        </p:txBody>
      </p:sp>
      <p:pic>
        <p:nvPicPr>
          <p:cNvPr id="22531" name="Picture 3"/>
          <p:cNvPicPr>
            <a:picLocks noChangeAspect="1" noChangeArrowheads="1"/>
          </p:cNvPicPr>
          <p:nvPr/>
        </p:nvPicPr>
        <p:blipFill>
          <a:blip r:embed="rId3" cstate="print"/>
          <a:srcRect/>
          <a:stretch>
            <a:fillRect/>
          </a:stretch>
        </p:blipFill>
        <p:spPr bwMode="auto">
          <a:xfrm>
            <a:off x="6324600" y="152400"/>
            <a:ext cx="2670175" cy="3124200"/>
          </a:xfrm>
          <a:prstGeom prst="rect">
            <a:avLst/>
          </a:prstGeom>
          <a:noFill/>
          <a:ln w="9525">
            <a:noFill/>
            <a:round/>
            <a:headEnd/>
            <a:tailEnd/>
          </a:ln>
          <a:effectLst/>
        </p:spPr>
      </p:pic>
      <p:pic>
        <p:nvPicPr>
          <p:cNvPr id="22532" name="Picture 4"/>
          <p:cNvPicPr>
            <a:picLocks noChangeAspect="1" noChangeArrowheads="1"/>
          </p:cNvPicPr>
          <p:nvPr/>
        </p:nvPicPr>
        <p:blipFill>
          <a:blip r:embed="rId4" cstate="print"/>
          <a:srcRect/>
          <a:stretch>
            <a:fillRect/>
          </a:stretch>
        </p:blipFill>
        <p:spPr bwMode="auto">
          <a:xfrm>
            <a:off x="304800" y="1219200"/>
            <a:ext cx="3314700" cy="4419600"/>
          </a:xfrm>
          <a:prstGeom prst="rect">
            <a:avLst/>
          </a:prstGeom>
          <a:noFill/>
          <a:ln w="9525">
            <a:noFill/>
            <a:round/>
            <a:headEnd/>
            <a:tailEnd/>
          </a:ln>
          <a:effectLst/>
        </p:spPr>
      </p:pic>
      <p:sp>
        <p:nvSpPr>
          <p:cNvPr id="22533" name="Text Box 5"/>
          <p:cNvSpPr txBox="1">
            <a:spLocks noChangeArrowheads="1"/>
          </p:cNvSpPr>
          <p:nvPr/>
        </p:nvSpPr>
        <p:spPr bwMode="auto">
          <a:xfrm>
            <a:off x="228600" y="5867400"/>
            <a:ext cx="8915400" cy="894733"/>
          </a:xfrm>
          <a:prstGeom prst="rect">
            <a:avLst/>
          </a:prstGeom>
          <a:noFill/>
          <a:ln w="9525">
            <a:noFill/>
            <a:round/>
            <a:headEnd/>
            <a:tailEnd/>
          </a:ln>
          <a:effectLst/>
        </p:spPr>
        <p:txBody>
          <a:bodyPr lIns="90000" tIns="46800" rIns="90000" bIns="46800">
            <a:spAutoFit/>
          </a:bodyPr>
          <a:lstStyle/>
          <a:p>
            <a:pPr algn="ctr">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600" dirty="0" smtClean="0">
                <a:solidFill>
                  <a:srgbClr val="EAEAEA"/>
                </a:solidFill>
              </a:rPr>
              <a:t>There are several specific guidelines that a dog must meet in order to qualify to be a blood donor</a:t>
            </a:r>
            <a:endParaRPr lang="en-US" sz="2600" dirty="0">
              <a:solidFill>
                <a:srgbClr val="EAEAEA"/>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Can my dog donate blood?</a:t>
            </a:r>
          </a:p>
        </p:txBody>
      </p:sp>
      <p:sp>
        <p:nvSpPr>
          <p:cNvPr id="23554" name="Rectangle 2"/>
          <p:cNvSpPr>
            <a:spLocks noGrp="1" noChangeArrowheads="1"/>
          </p:cNvSpPr>
          <p:nvPr>
            <p:ph sz="half" idx="1"/>
          </p:nvPr>
        </p:nvSpPr>
        <p:spPr>
          <a:xfrm>
            <a:off x="381000" y="1411553"/>
            <a:ext cx="5486400" cy="5066002"/>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Dogs that test negative for DEA 1.1 can give blood to dogs that are DEA 1.1 negative and DEA 1.1 positive. These dogs are considered “universal blood donors</a:t>
            </a:r>
            <a:r>
              <a:rPr lang="en-US" dirty="0" smtClean="0"/>
              <a:t>”</a:t>
            </a:r>
            <a:endParaRPr lang="en-US"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Dogs that test positive for DEA 1.1 can only give blood safely to dogs that are DEA 1.1 </a:t>
            </a:r>
            <a:r>
              <a:rPr lang="en-US" dirty="0" smtClean="0"/>
              <a:t>positive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They can, however receive blood from dogs of any blood type and are therefore considered to be </a:t>
            </a:r>
            <a:r>
              <a:rPr lang="en-US" b="1" dirty="0" smtClean="0"/>
              <a:t>universal recipients</a:t>
            </a:r>
            <a:endParaRPr lang="en-US" dirty="0"/>
          </a:p>
          <a:p>
            <a:pPr>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6096000" y="2133600"/>
            <a:ext cx="2601297" cy="33893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Canine Donor Requirements</a:t>
            </a:r>
            <a:endParaRPr lang="en-US" dirty="0"/>
          </a:p>
        </p:txBody>
      </p:sp>
      <p:sp>
        <p:nvSpPr>
          <p:cNvPr id="3" name="Content Placeholder 2"/>
          <p:cNvSpPr>
            <a:spLocks noGrp="1"/>
          </p:cNvSpPr>
          <p:nvPr>
            <p:ph idx="1"/>
          </p:nvPr>
        </p:nvSpPr>
        <p:spPr>
          <a:xfrm>
            <a:off x="381000" y="838201"/>
            <a:ext cx="8382000" cy="5903154"/>
          </a:xfrm>
        </p:spPr>
        <p:txBody>
          <a:bodyPr/>
          <a:lstStyle/>
          <a:p>
            <a:r>
              <a:rPr lang="en-US" dirty="0" smtClean="0"/>
              <a:t>Any breed or sex may be used</a:t>
            </a:r>
          </a:p>
          <a:p>
            <a:r>
              <a:rPr lang="en-US" dirty="0" smtClean="0"/>
              <a:t>A dog with good temperament and easily accessible veins is a prime candidate</a:t>
            </a:r>
          </a:p>
          <a:p>
            <a:r>
              <a:rPr lang="en-US" dirty="0" smtClean="0"/>
              <a:t>Ideally, donors should be neutered and weigh more than 55 lb.</a:t>
            </a:r>
          </a:p>
          <a:p>
            <a:r>
              <a:rPr lang="en-US" dirty="0" smtClean="0"/>
              <a:t>Donors can be between 1 and 8 years of age</a:t>
            </a:r>
          </a:p>
          <a:p>
            <a:r>
              <a:rPr lang="en-US" dirty="0" smtClean="0"/>
              <a:t>Donors should be tested every 6 months for parasites including:</a:t>
            </a:r>
          </a:p>
          <a:p>
            <a:pPr lvl="1"/>
            <a:r>
              <a:rPr lang="en-US" dirty="0" smtClean="0"/>
              <a:t>Heartworm (and maintained </a:t>
            </a:r>
          </a:p>
          <a:p>
            <a:pPr lvl="1">
              <a:buNone/>
            </a:pPr>
            <a:r>
              <a:rPr lang="en-US" dirty="0" smtClean="0"/>
              <a:t>	on a preventative medication)</a:t>
            </a:r>
          </a:p>
          <a:p>
            <a:pPr lvl="1"/>
            <a:r>
              <a:rPr lang="en-US" dirty="0" smtClean="0"/>
              <a:t>Intestinal parasites</a:t>
            </a:r>
          </a:p>
          <a:p>
            <a:pPr>
              <a:buNone/>
            </a:pPr>
            <a:endParaRPr lang="en-US" dirty="0"/>
          </a:p>
        </p:txBody>
      </p:sp>
      <p:pic>
        <p:nvPicPr>
          <p:cNvPr id="21508" name="Picture 4"/>
          <p:cNvPicPr>
            <a:picLocks noChangeAspect="1" noChangeArrowheads="1"/>
          </p:cNvPicPr>
          <p:nvPr/>
        </p:nvPicPr>
        <p:blipFill>
          <a:blip r:embed="rId2" cstate="print"/>
          <a:srcRect/>
          <a:stretch>
            <a:fillRect/>
          </a:stretch>
        </p:blipFill>
        <p:spPr bwMode="auto">
          <a:xfrm>
            <a:off x="5867400" y="4495800"/>
            <a:ext cx="2971800" cy="21582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Canine Donor Requirements</a:t>
            </a:r>
            <a:endParaRPr lang="en-US" dirty="0"/>
          </a:p>
        </p:txBody>
      </p:sp>
      <p:sp>
        <p:nvSpPr>
          <p:cNvPr id="3" name="Content Placeholder 2"/>
          <p:cNvSpPr>
            <a:spLocks noGrp="1"/>
          </p:cNvSpPr>
          <p:nvPr>
            <p:ph idx="1"/>
          </p:nvPr>
        </p:nvSpPr>
        <p:spPr>
          <a:xfrm>
            <a:off x="304800" y="990600"/>
            <a:ext cx="7543800" cy="5490734"/>
          </a:xfrm>
        </p:spPr>
        <p:txBody>
          <a:bodyPr/>
          <a:lstStyle/>
          <a:p>
            <a:r>
              <a:rPr lang="en-US" dirty="0" smtClean="0"/>
              <a:t>Donors should be fully vaccinated</a:t>
            </a:r>
          </a:p>
          <a:p>
            <a:pPr lvl="1"/>
            <a:r>
              <a:rPr lang="en-US" dirty="0" smtClean="0"/>
              <a:t>Blood should not be donated for 11 to 12 days </a:t>
            </a:r>
            <a:r>
              <a:rPr lang="en-US" dirty="0" err="1" smtClean="0"/>
              <a:t>postvaccination</a:t>
            </a:r>
            <a:r>
              <a:rPr lang="en-US" dirty="0" smtClean="0"/>
              <a:t> because of vaccine effects on platelets and endothelial functions</a:t>
            </a:r>
          </a:p>
          <a:p>
            <a:r>
              <a:rPr lang="en-US" dirty="0" smtClean="0"/>
              <a:t>Donors must be in excellent health with yearly normal blood chemistry, CBC, and urinalysis</a:t>
            </a:r>
          </a:p>
          <a:p>
            <a:pPr lvl="1"/>
            <a:r>
              <a:rPr lang="en-US" dirty="0" smtClean="0"/>
              <a:t>PCV must be at least 40%</a:t>
            </a:r>
          </a:p>
          <a:p>
            <a:pPr lvl="1"/>
            <a:r>
              <a:rPr lang="en-US" dirty="0" smtClean="0"/>
              <a:t>Donors should also be tested </a:t>
            </a:r>
          </a:p>
          <a:p>
            <a:pPr lvl="1">
              <a:buNone/>
            </a:pPr>
            <a:r>
              <a:rPr lang="en-US" dirty="0" smtClean="0"/>
              <a:t>	for von </a:t>
            </a:r>
            <a:r>
              <a:rPr lang="en-US" dirty="0" err="1" smtClean="0"/>
              <a:t>Willebrand</a:t>
            </a:r>
            <a:r>
              <a:rPr lang="en-US" dirty="0" smtClean="0"/>
              <a:t> factor and </a:t>
            </a:r>
          </a:p>
          <a:p>
            <a:pPr lvl="1">
              <a:buNone/>
            </a:pPr>
            <a:r>
              <a:rPr lang="en-US" dirty="0" smtClean="0"/>
              <a:t>	normal platelets</a:t>
            </a:r>
          </a:p>
          <a:p>
            <a:pPr lvl="1">
              <a:buNone/>
            </a:pP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5638800" y="4114800"/>
            <a:ext cx="3355731" cy="2286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Canine Donor Requirements</a:t>
            </a:r>
            <a:endParaRPr lang="en-US" dirty="0"/>
          </a:p>
        </p:txBody>
      </p:sp>
      <p:sp>
        <p:nvSpPr>
          <p:cNvPr id="3" name="Content Placeholder 2"/>
          <p:cNvSpPr>
            <a:spLocks noGrp="1"/>
          </p:cNvSpPr>
          <p:nvPr>
            <p:ph idx="1"/>
          </p:nvPr>
        </p:nvSpPr>
        <p:spPr>
          <a:xfrm>
            <a:off x="381000" y="1412875"/>
            <a:ext cx="8382000" cy="3151632"/>
          </a:xfrm>
        </p:spPr>
        <p:txBody>
          <a:bodyPr/>
          <a:lstStyle/>
          <a:p>
            <a:r>
              <a:rPr lang="en-US" dirty="0" smtClean="0"/>
              <a:t>Donors must be free of the following infectious diseases:</a:t>
            </a:r>
          </a:p>
          <a:p>
            <a:pPr lvl="1"/>
            <a:r>
              <a:rPr lang="en-US" dirty="0" smtClean="0"/>
              <a:t>Blood parasites: </a:t>
            </a:r>
            <a:r>
              <a:rPr lang="en-US" i="1" dirty="0" err="1" smtClean="0"/>
              <a:t>Babesia</a:t>
            </a:r>
            <a:r>
              <a:rPr lang="en-US" i="1" dirty="0" smtClean="0"/>
              <a:t> </a:t>
            </a:r>
            <a:r>
              <a:rPr lang="en-US" i="1" dirty="0" err="1" smtClean="0"/>
              <a:t>canis</a:t>
            </a:r>
            <a:r>
              <a:rPr lang="en-US" i="1" dirty="0" smtClean="0"/>
              <a:t>, </a:t>
            </a:r>
            <a:r>
              <a:rPr lang="en-US" i="1" dirty="0" err="1" smtClean="0"/>
              <a:t>Haemobartonella</a:t>
            </a:r>
            <a:r>
              <a:rPr lang="en-US" i="1" dirty="0" smtClean="0"/>
              <a:t> </a:t>
            </a:r>
            <a:r>
              <a:rPr lang="en-US" i="1" dirty="0" err="1" smtClean="0"/>
              <a:t>canis</a:t>
            </a:r>
            <a:endParaRPr lang="en-US" i="1" dirty="0" smtClean="0"/>
          </a:p>
          <a:p>
            <a:pPr lvl="1"/>
            <a:r>
              <a:rPr lang="en-US" dirty="0" err="1" smtClean="0"/>
              <a:t>Rickettsial</a:t>
            </a:r>
            <a:r>
              <a:rPr lang="en-US" dirty="0" smtClean="0"/>
              <a:t> diseases: </a:t>
            </a:r>
            <a:r>
              <a:rPr lang="en-US" i="1" dirty="0" err="1" smtClean="0"/>
              <a:t>Ehrlichia</a:t>
            </a:r>
            <a:r>
              <a:rPr lang="en-US" i="1" dirty="0" smtClean="0"/>
              <a:t> </a:t>
            </a:r>
            <a:r>
              <a:rPr lang="en-US" i="1" dirty="0" err="1" smtClean="0"/>
              <a:t>canis</a:t>
            </a:r>
            <a:r>
              <a:rPr lang="en-US" i="1" dirty="0" smtClean="0"/>
              <a:t>, E. platys, </a:t>
            </a:r>
            <a:r>
              <a:rPr lang="en-US" i="1" dirty="0" err="1" smtClean="0"/>
              <a:t>Borrelia</a:t>
            </a:r>
            <a:r>
              <a:rPr lang="en-US" i="1" dirty="0" smtClean="0"/>
              <a:t> </a:t>
            </a:r>
            <a:r>
              <a:rPr lang="en-US" i="1" dirty="0" err="1" smtClean="0"/>
              <a:t>burgodrferi</a:t>
            </a:r>
            <a:r>
              <a:rPr lang="en-US" i="1" dirty="0" smtClean="0"/>
              <a:t>, </a:t>
            </a:r>
            <a:r>
              <a:rPr lang="en-US" dirty="0" smtClean="0"/>
              <a:t>and </a:t>
            </a:r>
            <a:r>
              <a:rPr lang="en-US" i="1" dirty="0" err="1" smtClean="0"/>
              <a:t>Rickettsia</a:t>
            </a:r>
            <a:r>
              <a:rPr lang="en-US" i="1" dirty="0" smtClean="0"/>
              <a:t> </a:t>
            </a:r>
            <a:r>
              <a:rPr lang="en-US" i="1" dirty="0" err="1" smtClean="0"/>
              <a:t>rickettsii</a:t>
            </a:r>
            <a:r>
              <a:rPr lang="en-US" i="1" dirty="0" smtClean="0"/>
              <a:t>.</a:t>
            </a:r>
          </a:p>
          <a:p>
            <a:pPr>
              <a:buNone/>
            </a:pP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4876800" y="4114800"/>
            <a:ext cx="2586037" cy="2518576"/>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1600200" y="4114800"/>
            <a:ext cx="2828925" cy="2484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Canine Donor Requirements</a:t>
            </a:r>
            <a:endParaRPr lang="en-US" dirty="0"/>
          </a:p>
        </p:txBody>
      </p:sp>
      <p:sp>
        <p:nvSpPr>
          <p:cNvPr id="3" name="Content Placeholder 2"/>
          <p:cNvSpPr>
            <a:spLocks noGrp="1"/>
          </p:cNvSpPr>
          <p:nvPr>
            <p:ph idx="1"/>
          </p:nvPr>
        </p:nvSpPr>
        <p:spPr>
          <a:xfrm>
            <a:off x="381000" y="1412875"/>
            <a:ext cx="8382000" cy="2856167"/>
          </a:xfrm>
        </p:spPr>
        <p:txBody>
          <a:bodyPr/>
          <a:lstStyle/>
          <a:p>
            <a:r>
              <a:rPr lang="en-US" dirty="0" smtClean="0"/>
              <a:t>Donors should be fasted before donation to decrease </a:t>
            </a:r>
            <a:r>
              <a:rPr lang="en-US" dirty="0" err="1" smtClean="0"/>
              <a:t>lipemic</a:t>
            </a:r>
            <a:r>
              <a:rPr lang="en-US" dirty="0" smtClean="0"/>
              <a:t> samples of blood</a:t>
            </a:r>
          </a:p>
          <a:p>
            <a:r>
              <a:rPr lang="en-US" dirty="0" smtClean="0"/>
              <a:t>Donors should have never received a blood transfusion</a:t>
            </a:r>
          </a:p>
          <a:p>
            <a:r>
              <a:rPr lang="en-US" dirty="0" smtClean="0"/>
              <a:t>Up to 450 mL of blood can be collected from a dog once every 4 to 5 weeks</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5791200" y="4403470"/>
            <a:ext cx="3033712" cy="2298535"/>
          </a:xfrm>
          <a:prstGeom prst="rect">
            <a:avLst/>
          </a:prstGeom>
          <a:noFill/>
          <a:ln w="9525">
            <a:noFill/>
            <a:miter lim="800000"/>
            <a:headEnd/>
            <a:tailEnd/>
          </a:ln>
        </p:spPr>
      </p:pic>
      <p:sp>
        <p:nvSpPr>
          <p:cNvPr id="5" name="&quot;No&quot; Symbol 4"/>
          <p:cNvSpPr/>
          <p:nvPr/>
        </p:nvSpPr>
        <p:spPr bwMode="auto">
          <a:xfrm>
            <a:off x="6096000" y="4038600"/>
            <a:ext cx="2438400" cy="2667000"/>
          </a:xfrm>
          <a:prstGeom prst="noSmoking">
            <a:avLst>
              <a:gd name="adj" fmla="val 784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579" name="Picture 3"/>
          <p:cNvPicPr>
            <a:picLocks noChangeAspect="1" noChangeArrowheads="1"/>
          </p:cNvPicPr>
          <p:nvPr/>
        </p:nvPicPr>
        <p:blipFill>
          <a:blip r:embed="rId3" cstate="print"/>
          <a:srcRect/>
          <a:stretch>
            <a:fillRect/>
          </a:stretch>
        </p:blipFill>
        <p:spPr bwMode="auto">
          <a:xfrm>
            <a:off x="1524000" y="4572000"/>
            <a:ext cx="3276600" cy="208952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0" y="609600"/>
            <a:ext cx="8226425" cy="553998"/>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t>Feline Blood Groups</a:t>
            </a:r>
          </a:p>
        </p:txBody>
      </p:sp>
      <p:pic>
        <p:nvPicPr>
          <p:cNvPr id="9218" name="Picture 2"/>
          <p:cNvPicPr>
            <a:picLocks noChangeAspect="1" noChangeArrowheads="1"/>
          </p:cNvPicPr>
          <p:nvPr/>
        </p:nvPicPr>
        <p:blipFill>
          <a:blip r:embed="rId3" cstate="print"/>
          <a:srcRect/>
          <a:stretch>
            <a:fillRect/>
          </a:stretch>
        </p:blipFill>
        <p:spPr bwMode="auto">
          <a:xfrm>
            <a:off x="2438400" y="1714500"/>
            <a:ext cx="3505200" cy="4381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7300913" y="0"/>
            <a:ext cx="1395412" cy="2362200"/>
          </a:xfrm>
          <a:prstGeom prst="rect">
            <a:avLst/>
          </a:prstGeom>
          <a:noFill/>
          <a:ln w="9525">
            <a:noFill/>
            <a:round/>
            <a:headEnd/>
            <a:tailEnd/>
          </a:ln>
          <a:effectLst/>
        </p:spPr>
      </p:pic>
      <p:pic>
        <p:nvPicPr>
          <p:cNvPr id="25602" name="Picture 2"/>
          <p:cNvPicPr>
            <a:picLocks noChangeAspect="1" noChangeArrowheads="1"/>
          </p:cNvPicPr>
          <p:nvPr/>
        </p:nvPicPr>
        <p:blipFill>
          <a:blip r:embed="rId4" cstate="print"/>
          <a:srcRect/>
          <a:stretch>
            <a:fillRect/>
          </a:stretch>
        </p:blipFill>
        <p:spPr bwMode="auto">
          <a:xfrm>
            <a:off x="136525" y="0"/>
            <a:ext cx="1762125" cy="2390775"/>
          </a:xfrm>
          <a:prstGeom prst="rect">
            <a:avLst/>
          </a:prstGeom>
          <a:noFill/>
          <a:ln w="9525">
            <a:noFill/>
            <a:round/>
            <a:headEnd/>
            <a:tailEnd/>
          </a:ln>
          <a:effectLst/>
        </p:spPr>
      </p:pic>
      <p:sp>
        <p:nvSpPr>
          <p:cNvPr id="25603" name="Rectangle 3"/>
          <p:cNvSpPr>
            <a:spLocks noGrp="1" noChangeArrowheads="1"/>
          </p:cNvSpPr>
          <p:nvPr>
            <p:ph type="title" idx="4294967295"/>
          </p:nvPr>
        </p:nvSpPr>
        <p:spPr>
          <a:xfrm>
            <a:off x="455613" y="273050"/>
            <a:ext cx="8226425" cy="664797"/>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Feline Blood Groups</a:t>
            </a:r>
          </a:p>
        </p:txBody>
      </p:sp>
      <p:sp>
        <p:nvSpPr>
          <p:cNvPr id="25604" name="Rectangle 4"/>
          <p:cNvSpPr>
            <a:spLocks noGrp="1" noChangeArrowheads="1"/>
          </p:cNvSpPr>
          <p:nvPr>
            <p:ph type="body" idx="4294967295"/>
          </p:nvPr>
        </p:nvSpPr>
        <p:spPr>
          <a:xfrm>
            <a:off x="457200" y="2590800"/>
            <a:ext cx="8226425" cy="3985706"/>
          </a:xfrm>
          <a:ln/>
        </p:spPr>
        <p:txBody>
          <a:bodyPr/>
          <a:lstStyle/>
          <a:p>
            <a:pPr marL="531813" indent="-531813">
              <a:lnSpc>
                <a:spcPct val="80000"/>
              </a:lnSpc>
              <a:spcBef>
                <a:spcPts val="700"/>
              </a:spcBef>
              <a:buFont typeface="Arial"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dirty="0" smtClean="0"/>
              <a:t>The AB system of blood typing is used for cats</a:t>
            </a:r>
          </a:p>
          <a:p>
            <a:pPr marL="531813" indent="-531813">
              <a:lnSpc>
                <a:spcPct val="80000"/>
              </a:lnSpc>
              <a:spcBef>
                <a:spcPts val="700"/>
              </a:spcBef>
              <a:buFont typeface="Arial"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dirty="0" smtClean="0"/>
              <a:t>Blood </a:t>
            </a:r>
            <a:r>
              <a:rPr lang="en-US" dirty="0"/>
              <a:t>group A is the most common in cats overall in </a:t>
            </a:r>
            <a:r>
              <a:rPr lang="en-US" dirty="0" smtClean="0"/>
              <a:t>North America</a:t>
            </a:r>
          </a:p>
          <a:p>
            <a:pPr marL="1049338" lvl="1" indent="-531813">
              <a:lnSpc>
                <a:spcPct val="80000"/>
              </a:lnSpc>
              <a:spcBef>
                <a:spcPts val="700"/>
              </a:spcBef>
              <a:buNone/>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dirty="0" smtClean="0"/>
              <a:t>	Nearly all DSHs and DLHs have type A blood</a:t>
            </a:r>
            <a:endParaRPr lang="en-US" dirty="0"/>
          </a:p>
          <a:p>
            <a:pPr marL="531813" indent="-531813">
              <a:lnSpc>
                <a:spcPct val="80000"/>
              </a:lnSpc>
              <a:spcBef>
                <a:spcPts val="700"/>
              </a:spcBef>
              <a:buFont typeface="Arial"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dirty="0"/>
              <a:t>Blood group B is common in European </a:t>
            </a:r>
            <a:r>
              <a:rPr lang="en-US" dirty="0" smtClean="0"/>
              <a:t>breeds </a:t>
            </a:r>
            <a:r>
              <a:rPr lang="en-US" dirty="0"/>
              <a:t>(Devon </a:t>
            </a:r>
            <a:r>
              <a:rPr lang="en-US" dirty="0" err="1"/>
              <a:t>rex</a:t>
            </a:r>
            <a:r>
              <a:rPr lang="en-US" dirty="0"/>
              <a:t>, Abyssinian, British shorthair)</a:t>
            </a:r>
            <a:r>
              <a:rPr lang="en-US" dirty="0" smtClean="0"/>
              <a:t>‏</a:t>
            </a:r>
          </a:p>
          <a:p>
            <a:pPr marL="531813" indent="-531813">
              <a:lnSpc>
                <a:spcPct val="80000"/>
              </a:lnSpc>
              <a:spcBef>
                <a:spcPts val="700"/>
              </a:spcBef>
              <a:buNone/>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dirty="0" smtClean="0"/>
              <a:t>		</a:t>
            </a:r>
            <a:r>
              <a:rPr lang="en-US" sz="2800" dirty="0" smtClean="0"/>
              <a:t>Many purebred cats have type B blood</a:t>
            </a:r>
            <a:endParaRPr lang="en-US" dirty="0"/>
          </a:p>
          <a:p>
            <a:pPr marL="531813" indent="-531813">
              <a:lnSpc>
                <a:spcPct val="80000"/>
              </a:lnSpc>
              <a:spcBef>
                <a:spcPts val="700"/>
              </a:spcBef>
              <a:buFont typeface="Arial" pitchFamily="34" charset="0"/>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dirty="0" smtClean="0"/>
              <a:t>Blood </a:t>
            </a:r>
            <a:r>
              <a:rPr lang="en-US" dirty="0"/>
              <a:t>group AB is </a:t>
            </a:r>
            <a:r>
              <a:rPr lang="en-US" dirty="0" smtClean="0"/>
              <a:t>rare</a:t>
            </a:r>
            <a:endParaRPr lang="en-US" sz="2800" dirty="0"/>
          </a:p>
          <a:p>
            <a:pPr marL="531813" indent="-531813">
              <a:lnSpc>
                <a:spcPct val="80000"/>
              </a:lnSpc>
              <a:spcBef>
                <a:spcPts val="700"/>
              </a:spcBef>
              <a:buFont typeface="Wingdings" pitchFamily="2" charset="2"/>
              <a:buNone/>
              <a:tabLst>
                <a:tab pos="1101725" algn="l"/>
                <a:tab pos="2016125" algn="l"/>
                <a:tab pos="2930525" algn="l"/>
                <a:tab pos="3844925" algn="l"/>
                <a:tab pos="4759325" algn="l"/>
                <a:tab pos="5673725" algn="l"/>
                <a:tab pos="6588125" algn="l"/>
                <a:tab pos="7502525" algn="l"/>
                <a:tab pos="8416925" algn="l"/>
                <a:tab pos="9331325" algn="l"/>
                <a:tab pos="10245725" algn="l"/>
              </a:tabLst>
            </a:pPr>
            <a:endParaRPr lang="en-US" sz="2800" dirty="0">
              <a:latin typeface="Arial Black"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Feline Blood Types</a:t>
            </a:r>
            <a:endParaRPr lang="en-US" dirty="0"/>
          </a:p>
        </p:txBody>
      </p:sp>
      <p:sp>
        <p:nvSpPr>
          <p:cNvPr id="3" name="Content Placeholder 2"/>
          <p:cNvSpPr>
            <a:spLocks noGrp="1"/>
          </p:cNvSpPr>
          <p:nvPr>
            <p:ph idx="1"/>
          </p:nvPr>
        </p:nvSpPr>
        <p:spPr>
          <a:xfrm>
            <a:off x="457200" y="1524000"/>
            <a:ext cx="8382000" cy="4074962"/>
          </a:xfrm>
        </p:spPr>
        <p:txBody>
          <a:bodyPr/>
          <a:lstStyle/>
          <a:p>
            <a:r>
              <a:rPr lang="en-US" dirty="0" smtClean="0"/>
              <a:t>Since cats have naturally occurring </a:t>
            </a:r>
            <a:r>
              <a:rPr lang="en-US" dirty="0" smtClean="0">
                <a:solidFill>
                  <a:srgbClr val="FFFF00"/>
                </a:solidFill>
              </a:rPr>
              <a:t>alloantibodies</a:t>
            </a:r>
            <a:r>
              <a:rPr lang="en-US" dirty="0" smtClean="0"/>
              <a:t> </a:t>
            </a:r>
            <a:r>
              <a:rPr lang="en-US" sz="2400" dirty="0" smtClean="0"/>
              <a:t>(body </a:t>
            </a:r>
            <a:r>
              <a:rPr lang="en-US" sz="2400" dirty="0"/>
              <a:t>gains immunity against antigens of another individual of the same species, which are perceived as </a:t>
            </a:r>
            <a:r>
              <a:rPr lang="en-US" sz="2400" dirty="0" smtClean="0"/>
              <a:t>foreign</a:t>
            </a:r>
            <a:r>
              <a:rPr lang="en-US" sz="2400" dirty="0"/>
              <a:t>)</a:t>
            </a:r>
            <a:r>
              <a:rPr lang="en-US" sz="2400" dirty="0" smtClean="0"/>
              <a:t> </a:t>
            </a:r>
            <a:r>
              <a:rPr lang="en-US" dirty="0" smtClean="0"/>
              <a:t>against the blood-type antigen that they lack, there is </a:t>
            </a:r>
            <a:r>
              <a:rPr lang="en-US" b="1" dirty="0" smtClean="0"/>
              <a:t>no universal feline blood donor</a:t>
            </a:r>
          </a:p>
          <a:p>
            <a:r>
              <a:rPr lang="en-US" dirty="0" smtClean="0"/>
              <a:t>Type A cats should receive type A blood, type B cats should receive type B blood</a:t>
            </a:r>
          </a:p>
          <a:p>
            <a:r>
              <a:rPr lang="en-US" dirty="0" smtClean="0"/>
              <a:t>Type AB cats can receive either type A or type B blood with no clinical reactions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Transfusion</a:t>
            </a:r>
            <a:endParaRPr lang="en-US" dirty="0"/>
          </a:p>
        </p:txBody>
      </p:sp>
      <p:sp>
        <p:nvSpPr>
          <p:cNvPr id="3" name="Content Placeholder 2"/>
          <p:cNvSpPr>
            <a:spLocks noGrp="1"/>
          </p:cNvSpPr>
          <p:nvPr>
            <p:ph idx="1"/>
          </p:nvPr>
        </p:nvSpPr>
        <p:spPr>
          <a:xfrm>
            <a:off x="381000" y="1412875"/>
            <a:ext cx="8382000" cy="6420219"/>
          </a:xfrm>
        </p:spPr>
        <p:txBody>
          <a:bodyPr/>
          <a:lstStyle/>
          <a:p>
            <a:r>
              <a:rPr lang="en-US" dirty="0" smtClean="0"/>
              <a:t>Ultimately, the purpose of a blood transfusion is to provide a means of temporarily providing oxygen to an animal that has lost enough RBCs to compromise oxygenation to a degree that is life threatening</a:t>
            </a:r>
          </a:p>
          <a:p>
            <a:pPr lvl="1"/>
            <a:r>
              <a:rPr lang="en-US" dirty="0" smtClean="0"/>
              <a:t>Once the underlying condition is corrected, the animal is able to produce an adequate number of their own RBCs to sustain life</a:t>
            </a:r>
          </a:p>
          <a:p>
            <a:r>
              <a:rPr lang="en-US" dirty="0" smtClean="0"/>
              <a:t>In addition, transfusions may serve to replace intravascular volume where blood loss has left an animal in a state of life-threatening cardiovascular depression</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Feline Blood Types</a:t>
            </a:r>
            <a:endParaRPr lang="en-US" dirty="0"/>
          </a:p>
        </p:txBody>
      </p:sp>
      <p:pic>
        <p:nvPicPr>
          <p:cNvPr id="11266" name="Picture 2"/>
          <p:cNvPicPr>
            <a:picLocks noGrp="1" noChangeAspect="1" noChangeArrowheads="1"/>
          </p:cNvPicPr>
          <p:nvPr>
            <p:ph sz="half" idx="1"/>
          </p:nvPr>
        </p:nvPicPr>
        <p:blipFill>
          <a:blip r:embed="rId2" cstate="print"/>
          <a:stretch>
            <a:fillRect/>
          </a:stretch>
        </p:blipFill>
        <p:spPr bwMode="auto">
          <a:xfrm>
            <a:off x="408934" y="1411288"/>
            <a:ext cx="2666999" cy="4456112"/>
          </a:xfrm>
          <a:prstGeom prst="rect">
            <a:avLst/>
          </a:prstGeom>
          <a:noFill/>
          <a:ln w="9525">
            <a:noFill/>
            <a:miter lim="800000"/>
            <a:headEnd/>
            <a:tailEnd/>
          </a:ln>
        </p:spPr>
      </p:pic>
      <p:sp>
        <p:nvSpPr>
          <p:cNvPr id="6" name="Content Placeholder 5"/>
          <p:cNvSpPr>
            <a:spLocks noGrp="1"/>
          </p:cNvSpPr>
          <p:nvPr>
            <p:ph sz="half" idx="2"/>
          </p:nvPr>
        </p:nvSpPr>
        <p:spPr>
          <a:xfrm>
            <a:off x="3200400" y="1524000"/>
            <a:ext cx="5334000" cy="4050340"/>
          </a:xfrm>
        </p:spPr>
        <p:txBody>
          <a:bodyPr/>
          <a:lstStyle/>
          <a:p>
            <a:r>
              <a:rPr lang="en-US" dirty="0" smtClean="0"/>
              <a:t>Cats can have severe reactions to the first transfusion due to the inheritance of preformed antibodies to the opposite blood group. Remember alloantibodies?</a:t>
            </a:r>
          </a:p>
          <a:p>
            <a:pPr>
              <a:buFont typeface="Arial" pitchFamily="34" charset="0"/>
              <a:buChar char="•"/>
            </a:pPr>
            <a:endParaRPr lang="en-US" dirty="0"/>
          </a:p>
          <a:p>
            <a:r>
              <a:rPr lang="en-US" dirty="0" smtClean="0"/>
              <a:t>ALWAYS perform blood typing and cross-matching prior to performing blood transfusion in cats</a:t>
            </a:r>
            <a:endParaRPr lang="en-US" dirty="0"/>
          </a:p>
        </p:txBody>
      </p:sp>
      <p:sp>
        <p:nvSpPr>
          <p:cNvPr id="4" name="TextBox 3"/>
          <p:cNvSpPr txBox="1"/>
          <p:nvPr/>
        </p:nvSpPr>
        <p:spPr>
          <a:xfrm>
            <a:off x="762000" y="6019800"/>
            <a:ext cx="2057400" cy="369332"/>
          </a:xfrm>
          <a:prstGeom prst="rect">
            <a:avLst/>
          </a:prstGeom>
          <a:noFill/>
        </p:spPr>
        <p:txBody>
          <a:bodyPr wrap="square" rtlCol="0">
            <a:spAutoFit/>
          </a:bodyPr>
          <a:lstStyle/>
          <a:p>
            <a:r>
              <a:rPr lang="en-US" dirty="0" smtClean="0"/>
              <a:t>This cat is Type B</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Fading Kitten Syndrome </a:t>
            </a:r>
            <a:endParaRPr lang="en-US" dirty="0"/>
          </a:p>
        </p:txBody>
      </p:sp>
      <p:sp>
        <p:nvSpPr>
          <p:cNvPr id="6" name="Text Placeholder 5"/>
          <p:cNvSpPr>
            <a:spLocks noGrp="1"/>
          </p:cNvSpPr>
          <p:nvPr>
            <p:ph type="body" sz="quarter" idx="10"/>
          </p:nvPr>
        </p:nvSpPr>
        <p:spPr>
          <a:xfrm>
            <a:off x="381000" y="1411552"/>
            <a:ext cx="8382000" cy="4136517"/>
          </a:xfrm>
        </p:spPr>
        <p:txBody>
          <a:bodyPr/>
          <a:lstStyle/>
          <a:p>
            <a:r>
              <a:rPr lang="en-US" dirty="0" smtClean="0"/>
              <a:t>Kittens born to Type B mothers </a:t>
            </a:r>
          </a:p>
          <a:p>
            <a:r>
              <a:rPr lang="en-US" dirty="0" smtClean="0"/>
              <a:t>May </a:t>
            </a:r>
            <a:r>
              <a:rPr lang="en-US" dirty="0"/>
              <a:t>have type A fathers so kittens may be type A, B, or AB </a:t>
            </a:r>
            <a:endParaRPr lang="en-US" dirty="0" smtClean="0"/>
          </a:p>
          <a:p>
            <a:pPr lvl="1"/>
            <a:r>
              <a:rPr lang="en-US" dirty="0"/>
              <a:t>These mothers have strong  anti-A antibodies titers </a:t>
            </a:r>
          </a:p>
          <a:p>
            <a:pPr lvl="1"/>
            <a:r>
              <a:rPr lang="en-US" dirty="0"/>
              <a:t>These antibodies are absorbed from the colostrum of the nursing kittens and will attack the blood cells of Type A and AB kittens causing hemolytic anemia </a:t>
            </a:r>
            <a:endParaRPr lang="en-US" dirty="0" smtClean="0"/>
          </a:p>
          <a:p>
            <a:r>
              <a:rPr lang="en-US" dirty="0" smtClean="0"/>
              <a:t>These seemingly healthy kittens become ill and die unexpectedly </a:t>
            </a:r>
          </a:p>
        </p:txBody>
      </p:sp>
    </p:spTree>
    <p:extLst>
      <p:ext uri="{BB962C8B-B14F-4D97-AF65-F5344CB8AC3E}">
        <p14:creationId xmlns:p14="http://schemas.microsoft.com/office/powerpoint/2010/main" val="225491428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Feline Blood Donor Requirements</a:t>
            </a:r>
            <a:endParaRPr lang="en-US" dirty="0"/>
          </a:p>
        </p:txBody>
      </p:sp>
      <p:sp>
        <p:nvSpPr>
          <p:cNvPr id="6" name="Content Placeholder 5"/>
          <p:cNvSpPr>
            <a:spLocks noGrp="1"/>
          </p:cNvSpPr>
          <p:nvPr>
            <p:ph idx="1"/>
          </p:nvPr>
        </p:nvSpPr>
        <p:spPr>
          <a:xfrm>
            <a:off x="381000" y="1412875"/>
            <a:ext cx="8382000" cy="3053144"/>
          </a:xfrm>
        </p:spPr>
        <p:txBody>
          <a:bodyPr/>
          <a:lstStyle/>
          <a:p>
            <a:r>
              <a:rPr lang="en-US" dirty="0" smtClean="0"/>
              <a:t>Less than 8 years of age</a:t>
            </a:r>
          </a:p>
          <a:p>
            <a:r>
              <a:rPr lang="en-US" dirty="0" smtClean="0"/>
              <a:t>A lean body weight of </a:t>
            </a:r>
            <a:r>
              <a:rPr lang="en-US" u="sng" dirty="0" smtClean="0"/>
              <a:t>no less than 10 lb</a:t>
            </a:r>
            <a:r>
              <a:rPr lang="en-US" dirty="0" smtClean="0"/>
              <a:t>.</a:t>
            </a:r>
          </a:p>
          <a:p>
            <a:r>
              <a:rPr lang="en-US" dirty="0" smtClean="0"/>
              <a:t>Donor </a:t>
            </a:r>
            <a:r>
              <a:rPr lang="en-US" b="1" dirty="0" smtClean="0"/>
              <a:t>must be neutered</a:t>
            </a:r>
          </a:p>
          <a:p>
            <a:r>
              <a:rPr lang="en-US" dirty="0" smtClean="0"/>
              <a:t>A good-natured indoor cat makes donation smoother and less stressful</a:t>
            </a:r>
          </a:p>
          <a:p>
            <a:pPr>
              <a:buNone/>
            </a:pPr>
            <a:endParaRPr lang="en-US" dirty="0"/>
          </a:p>
        </p:txBody>
      </p:sp>
      <p:pic>
        <p:nvPicPr>
          <p:cNvPr id="8194" name="Picture 2" descr="http://pictureschat.com/wp-content/uploads/2009/05/cute-kittens4.jpg"/>
          <p:cNvPicPr>
            <a:picLocks noChangeAspect="1" noChangeArrowheads="1"/>
          </p:cNvPicPr>
          <p:nvPr/>
        </p:nvPicPr>
        <p:blipFill>
          <a:blip r:embed="rId2" cstate="print"/>
          <a:srcRect/>
          <a:stretch>
            <a:fillRect/>
          </a:stretch>
        </p:blipFill>
        <p:spPr bwMode="auto">
          <a:xfrm>
            <a:off x="2743200" y="3857624"/>
            <a:ext cx="3429000" cy="3000376"/>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Feline Donor Requirements</a:t>
            </a:r>
            <a:endParaRPr lang="en-US" dirty="0"/>
          </a:p>
        </p:txBody>
      </p:sp>
      <p:sp>
        <p:nvSpPr>
          <p:cNvPr id="3" name="Content Placeholder 2"/>
          <p:cNvSpPr>
            <a:spLocks noGrp="1"/>
          </p:cNvSpPr>
          <p:nvPr>
            <p:ph idx="1"/>
          </p:nvPr>
        </p:nvSpPr>
        <p:spPr>
          <a:xfrm>
            <a:off x="381000" y="1412875"/>
            <a:ext cx="8382000" cy="4825937"/>
          </a:xfrm>
        </p:spPr>
        <p:txBody>
          <a:bodyPr/>
          <a:lstStyle/>
          <a:p>
            <a:r>
              <a:rPr lang="en-US" dirty="0" smtClean="0"/>
              <a:t>The donor should be fully vaccinated</a:t>
            </a:r>
          </a:p>
          <a:p>
            <a:r>
              <a:rPr lang="en-US" dirty="0" smtClean="0"/>
              <a:t>Modified live vaccine may affect platelet and endothelial function, and therefore blood should not be donated for 11 to 12 days post vaccination</a:t>
            </a:r>
          </a:p>
          <a:p>
            <a:r>
              <a:rPr lang="en-US" dirty="0" smtClean="0"/>
              <a:t>Excellent health must be maintained by monitoring serum biochemistry, CBC, urinalysis, and fecal tests on a yearly basis</a:t>
            </a:r>
          </a:p>
          <a:p>
            <a:r>
              <a:rPr lang="en-US" dirty="0" smtClean="0"/>
              <a:t>The donor’s PCV should be ~ 35%</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Feline Donor Requirements</a:t>
            </a:r>
            <a:endParaRPr lang="en-US" dirty="0"/>
          </a:p>
        </p:txBody>
      </p:sp>
      <p:sp>
        <p:nvSpPr>
          <p:cNvPr id="3" name="Content Placeholder 2"/>
          <p:cNvSpPr>
            <a:spLocks noGrp="1"/>
          </p:cNvSpPr>
          <p:nvPr>
            <p:ph idx="1"/>
          </p:nvPr>
        </p:nvSpPr>
        <p:spPr>
          <a:xfrm>
            <a:off x="381000" y="1412875"/>
            <a:ext cx="8382000" cy="2314480"/>
          </a:xfrm>
        </p:spPr>
        <p:txBody>
          <a:bodyPr/>
          <a:lstStyle/>
          <a:p>
            <a:r>
              <a:rPr lang="en-US" dirty="0" smtClean="0"/>
              <a:t>All donors must be negative for feline leukemia virus, feline infectious peritonitis, feline immunodeficiency virus, and </a:t>
            </a:r>
            <a:r>
              <a:rPr lang="en-US" i="1" dirty="0" smtClean="0"/>
              <a:t>Mycoplasma</a:t>
            </a:r>
            <a:endParaRPr lang="en-US" dirty="0" smtClean="0"/>
          </a:p>
          <a:p>
            <a:r>
              <a:rPr lang="en-US" dirty="0" smtClean="0"/>
              <a:t>A donor may provide 60 mL of blood no more than once every 4 to 5 weeks</a:t>
            </a:r>
            <a:endParaRPr lang="en-US" dirty="0"/>
          </a:p>
        </p:txBody>
      </p:sp>
      <p:pic>
        <p:nvPicPr>
          <p:cNvPr id="6148" name="Picture 4" descr="http://www.blog-city.info/en/img1/10849_cute-kitten.jpg"/>
          <p:cNvPicPr>
            <a:picLocks noChangeAspect="1" noChangeArrowheads="1"/>
          </p:cNvPicPr>
          <p:nvPr/>
        </p:nvPicPr>
        <p:blipFill>
          <a:blip r:embed="rId2" cstate="print"/>
          <a:srcRect/>
          <a:stretch>
            <a:fillRect/>
          </a:stretch>
        </p:blipFill>
        <p:spPr bwMode="auto">
          <a:xfrm>
            <a:off x="3886200" y="3962399"/>
            <a:ext cx="3305175" cy="2895601"/>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Blood Administration</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304800" y="990600"/>
            <a:ext cx="8382000" cy="4038029"/>
          </a:xfrm>
        </p:spPr>
        <p:txBody>
          <a:bodyPr/>
          <a:lstStyle/>
          <a:p>
            <a:r>
              <a:rPr lang="en-US" dirty="0" smtClean="0"/>
              <a:t>The amount of blood product to be administered depends on the specific product, desired effect, and patient’s response</a:t>
            </a:r>
          </a:p>
          <a:p>
            <a:endParaRPr lang="en-US" dirty="0" smtClean="0"/>
          </a:p>
          <a:p>
            <a:pPr marL="0" indent="0" algn="ctr">
              <a:buNone/>
            </a:pPr>
            <a:r>
              <a:rPr lang="en-US" dirty="0" smtClean="0"/>
              <a:t>When Transfusion is needed of:</a:t>
            </a:r>
          </a:p>
          <a:p>
            <a:pPr marL="0" indent="0" algn="ctr">
              <a:buNone/>
            </a:pPr>
            <a:r>
              <a:rPr lang="en-US" dirty="0" smtClean="0"/>
              <a:t>WB:  10-20 ml /kg= ______ ml patient needs </a:t>
            </a:r>
          </a:p>
          <a:p>
            <a:pPr marL="0" indent="0" algn="ctr">
              <a:buNone/>
            </a:pPr>
            <a:r>
              <a:rPr lang="en-US" dirty="0" smtClean="0"/>
              <a:t>PRBC’s:   6-10 ml / kg = ____ ml patient needs</a:t>
            </a:r>
          </a:p>
          <a:p>
            <a:pPr marL="0" indent="0" algn="ctr">
              <a:buNone/>
            </a:pPr>
            <a:r>
              <a:rPr lang="en-US" dirty="0" smtClean="0"/>
              <a:t>Plasma</a:t>
            </a:r>
            <a:r>
              <a:rPr lang="en-US" smtClean="0"/>
              <a:t>:  </a:t>
            </a:r>
            <a:r>
              <a:rPr lang="en-US" smtClean="0"/>
              <a:t>6-12 </a:t>
            </a:r>
            <a:r>
              <a:rPr lang="en-US" dirty="0" smtClean="0"/>
              <a:t>ml / kg =_____ ml patient needs</a:t>
            </a:r>
            <a:endParaRPr lang="en-US" u="sng" dirty="0" smtClean="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PRACTICE </a:t>
            </a:r>
            <a:endParaRPr lang="en-US" dirty="0"/>
          </a:p>
        </p:txBody>
      </p:sp>
      <p:sp>
        <p:nvSpPr>
          <p:cNvPr id="3" name="Content Placeholder 2"/>
          <p:cNvSpPr>
            <a:spLocks noGrp="1"/>
          </p:cNvSpPr>
          <p:nvPr>
            <p:ph idx="1"/>
          </p:nvPr>
        </p:nvSpPr>
        <p:spPr>
          <a:xfrm>
            <a:off x="381000" y="1412875"/>
            <a:ext cx="8382000" cy="6924973"/>
          </a:xfrm>
        </p:spPr>
        <p:txBody>
          <a:bodyPr/>
          <a:lstStyle/>
          <a:p>
            <a:r>
              <a:rPr lang="en-US" dirty="0" smtClean="0"/>
              <a:t>A 10lb patient needs a transfusion of WB, what would the calculated range in mL’s be that this patient needs to receive using the formula of 10-20 ml/kg:</a:t>
            </a:r>
          </a:p>
          <a:p>
            <a:endParaRPr lang="en-US" dirty="0"/>
          </a:p>
          <a:p>
            <a:r>
              <a:rPr lang="en-US" dirty="0" smtClean="0"/>
              <a:t>10lb= 4.5kg </a:t>
            </a:r>
          </a:p>
          <a:p>
            <a:r>
              <a:rPr lang="en-US" dirty="0" smtClean="0"/>
              <a:t>4.5kg X 10ml = 45ml</a:t>
            </a:r>
          </a:p>
          <a:p>
            <a:r>
              <a:rPr lang="en-US" dirty="0" smtClean="0"/>
              <a:t>4.5kg X 20ml = 90ml</a:t>
            </a:r>
          </a:p>
          <a:p>
            <a:r>
              <a:rPr lang="en-US" dirty="0" smtClean="0"/>
              <a:t>SO… a 10lb patient that needed a WB transfusion would need between 45ml – 90 ml of WB to complete its transfusion </a:t>
            </a:r>
          </a:p>
          <a:p>
            <a:endParaRPr lang="en-US" dirty="0" smtClean="0"/>
          </a:p>
          <a:p>
            <a:endParaRPr lang="en-US" dirty="0"/>
          </a:p>
          <a:p>
            <a:pPr lvl="1"/>
            <a:endParaRPr lang="en-US" dirty="0"/>
          </a:p>
        </p:txBody>
      </p:sp>
    </p:spTree>
    <p:extLst>
      <p:ext uri="{BB962C8B-B14F-4D97-AF65-F5344CB8AC3E}">
        <p14:creationId xmlns:p14="http://schemas.microsoft.com/office/powerpoint/2010/main" val="3328605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PRACTICE</a:t>
            </a:r>
            <a:endParaRPr lang="en-US" dirty="0"/>
          </a:p>
        </p:txBody>
      </p:sp>
      <p:sp>
        <p:nvSpPr>
          <p:cNvPr id="3" name="Content Placeholder 2"/>
          <p:cNvSpPr>
            <a:spLocks noGrp="1"/>
          </p:cNvSpPr>
          <p:nvPr>
            <p:ph idx="1"/>
          </p:nvPr>
        </p:nvSpPr>
        <p:spPr>
          <a:xfrm>
            <a:off x="381000" y="1412875"/>
            <a:ext cx="8382000" cy="5367623"/>
          </a:xfrm>
        </p:spPr>
        <p:txBody>
          <a:bodyPr/>
          <a:lstStyle/>
          <a:p>
            <a:r>
              <a:rPr lang="en-US" dirty="0"/>
              <a:t>A </a:t>
            </a:r>
            <a:r>
              <a:rPr lang="en-US" dirty="0" smtClean="0"/>
              <a:t>60lb </a:t>
            </a:r>
            <a:r>
              <a:rPr lang="en-US" dirty="0"/>
              <a:t>patient needs a transfusion of </a:t>
            </a:r>
            <a:r>
              <a:rPr lang="en-US" dirty="0" smtClean="0"/>
              <a:t>Plasma, </a:t>
            </a:r>
            <a:r>
              <a:rPr lang="en-US" dirty="0"/>
              <a:t>what would the calculated range in mL’s be that this patient needs to receive using the formula of </a:t>
            </a:r>
            <a:r>
              <a:rPr lang="en-US" dirty="0" smtClean="0"/>
              <a:t>6-10 </a:t>
            </a:r>
            <a:r>
              <a:rPr lang="en-US" dirty="0"/>
              <a:t>ml/kg:</a:t>
            </a:r>
          </a:p>
          <a:p>
            <a:endParaRPr lang="en-US" dirty="0" smtClean="0"/>
          </a:p>
          <a:p>
            <a:r>
              <a:rPr lang="en-US" dirty="0" smtClean="0"/>
              <a:t>60lb = 27.3kg</a:t>
            </a:r>
          </a:p>
          <a:p>
            <a:r>
              <a:rPr lang="en-US" dirty="0" smtClean="0"/>
              <a:t>27.3kg X 6ml= 163.8 or 164ml</a:t>
            </a:r>
          </a:p>
          <a:p>
            <a:r>
              <a:rPr lang="en-US" dirty="0" smtClean="0"/>
              <a:t>27.3kg X 10ml= 273ml </a:t>
            </a:r>
          </a:p>
          <a:p>
            <a:r>
              <a:rPr lang="en-US" dirty="0" smtClean="0"/>
              <a:t>So A 60lb patient that needed a Plasma transfusion would need between 164ml – 273ml of Plasma to complete this </a:t>
            </a:r>
            <a:r>
              <a:rPr lang="en-US" dirty="0" err="1" smtClean="0"/>
              <a:t>transfustion</a:t>
            </a:r>
            <a:r>
              <a:rPr lang="en-US" dirty="0" smtClean="0"/>
              <a:t> </a:t>
            </a:r>
            <a:endParaRPr lang="en-US" dirty="0"/>
          </a:p>
        </p:txBody>
      </p:sp>
    </p:spTree>
    <p:extLst>
      <p:ext uri="{BB962C8B-B14F-4D97-AF65-F5344CB8AC3E}">
        <p14:creationId xmlns:p14="http://schemas.microsoft.com/office/powerpoint/2010/main" val="2560012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Administration </a:t>
            </a:r>
            <a:endParaRPr lang="en-US" dirty="0"/>
          </a:p>
        </p:txBody>
      </p:sp>
      <p:sp>
        <p:nvSpPr>
          <p:cNvPr id="3" name="Content Placeholder 2"/>
          <p:cNvSpPr>
            <a:spLocks noGrp="1"/>
          </p:cNvSpPr>
          <p:nvPr>
            <p:ph idx="1"/>
          </p:nvPr>
        </p:nvSpPr>
        <p:spPr>
          <a:xfrm>
            <a:off x="381000" y="1412875"/>
            <a:ext cx="8382000" cy="3397853"/>
          </a:xfrm>
        </p:spPr>
        <p:txBody>
          <a:bodyPr/>
          <a:lstStyle/>
          <a:p>
            <a:r>
              <a:rPr lang="en-US" dirty="0"/>
              <a:t>**Blood is transfused slowly at 1ml/kg / 15-20 min. Then rate is increased up to 22 ml / kg / </a:t>
            </a:r>
            <a:r>
              <a:rPr lang="en-US" dirty="0" err="1"/>
              <a:t>hr</a:t>
            </a:r>
            <a:r>
              <a:rPr lang="en-US" dirty="0"/>
              <a:t> for no more than 4 hours </a:t>
            </a:r>
            <a:r>
              <a:rPr lang="en-US" dirty="0" smtClean="0"/>
              <a:t>total</a:t>
            </a:r>
          </a:p>
          <a:p>
            <a:endParaRPr lang="en-US" dirty="0" smtClean="0"/>
          </a:p>
          <a:p>
            <a:r>
              <a:rPr lang="en-US" dirty="0" smtClean="0"/>
              <a:t>IV line should be flushed with Sodium Chloride prior to starting transfusion</a:t>
            </a:r>
            <a:endParaRPr lang="en-US" dirty="0"/>
          </a:p>
          <a:p>
            <a:endParaRPr lang="en-US" dirty="0"/>
          </a:p>
        </p:txBody>
      </p:sp>
    </p:spTree>
    <p:extLst>
      <p:ext uri="{BB962C8B-B14F-4D97-AF65-F5344CB8AC3E}">
        <p14:creationId xmlns:p14="http://schemas.microsoft.com/office/powerpoint/2010/main" val="206333502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a:xfrm>
            <a:off x="381000" y="1038213"/>
            <a:ext cx="8382000" cy="5810822"/>
          </a:xfrm>
        </p:spPr>
        <p:txBody>
          <a:bodyPr/>
          <a:lstStyle/>
          <a:p>
            <a:r>
              <a:rPr lang="en-US" dirty="0" smtClean="0"/>
              <a:t>For our 60lb patient that needed the Plasma transfusion, what would the rate be that we would set the pump at to transfuse their plasma.  Using the formula </a:t>
            </a:r>
            <a:r>
              <a:rPr lang="en-US" dirty="0"/>
              <a:t>1ml/kg / 15-20 min. Then rate is increased up to 22 ml / kg / </a:t>
            </a:r>
            <a:r>
              <a:rPr lang="en-US" dirty="0" err="1"/>
              <a:t>hr</a:t>
            </a:r>
            <a:r>
              <a:rPr lang="en-US" dirty="0"/>
              <a:t> </a:t>
            </a:r>
          </a:p>
          <a:p>
            <a:r>
              <a:rPr lang="en-US" dirty="0" smtClean="0"/>
              <a:t>60lb= 27.3kg</a:t>
            </a:r>
          </a:p>
          <a:p>
            <a:r>
              <a:rPr lang="en-US" dirty="0" smtClean="0"/>
              <a:t>1ml X 27.3kg = 27.3ml for the first 15-20 minutes </a:t>
            </a:r>
          </a:p>
          <a:p>
            <a:r>
              <a:rPr lang="en-US" dirty="0" smtClean="0"/>
              <a:t>Up to 22ml X 27.3kg = 600.6ml/ </a:t>
            </a:r>
            <a:r>
              <a:rPr lang="en-US" dirty="0" err="1" smtClean="0"/>
              <a:t>hr</a:t>
            </a:r>
            <a:r>
              <a:rPr lang="en-US" dirty="0" smtClean="0"/>
              <a:t>      MAX</a:t>
            </a:r>
          </a:p>
          <a:p>
            <a:r>
              <a:rPr lang="en-US" dirty="0" smtClean="0"/>
              <a:t>600.6ml/</a:t>
            </a:r>
            <a:r>
              <a:rPr lang="en-US" dirty="0" err="1" smtClean="0"/>
              <a:t>hr</a:t>
            </a:r>
            <a:r>
              <a:rPr lang="en-US" dirty="0" smtClean="0"/>
              <a:t> / 60 min= 10ml/min          MAX</a:t>
            </a:r>
          </a:p>
          <a:p>
            <a:r>
              <a:rPr lang="en-US" dirty="0" smtClean="0"/>
              <a:t>This patient needed between 164ml – 273ml total </a:t>
            </a:r>
            <a:endParaRPr lang="en-US" dirty="0"/>
          </a:p>
        </p:txBody>
      </p:sp>
    </p:spTree>
    <p:extLst>
      <p:ext uri="{BB962C8B-B14F-4D97-AF65-F5344CB8AC3E}">
        <p14:creationId xmlns:p14="http://schemas.microsoft.com/office/powerpoint/2010/main" val="754361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Blood Transfusions</a:t>
            </a:r>
            <a:endParaRPr lang="en-US" dirty="0"/>
          </a:p>
        </p:txBody>
      </p:sp>
      <p:sp>
        <p:nvSpPr>
          <p:cNvPr id="3" name="Content Placeholder 2"/>
          <p:cNvSpPr>
            <a:spLocks noGrp="1"/>
          </p:cNvSpPr>
          <p:nvPr>
            <p:ph idx="1"/>
          </p:nvPr>
        </p:nvSpPr>
        <p:spPr>
          <a:xfrm>
            <a:off x="304800" y="990600"/>
            <a:ext cx="8382000" cy="3933384"/>
          </a:xfrm>
        </p:spPr>
        <p:txBody>
          <a:bodyPr/>
          <a:lstStyle/>
          <a:p>
            <a:r>
              <a:rPr lang="en-US" sz="2800" b="1" dirty="0" smtClean="0"/>
              <a:t>Severe blood loss</a:t>
            </a:r>
            <a:r>
              <a:rPr lang="en-US" sz="2800" dirty="0" smtClean="0"/>
              <a:t> (trauma, acute hemorrhage during surgery)</a:t>
            </a:r>
          </a:p>
          <a:p>
            <a:r>
              <a:rPr lang="en-US" sz="2800" b="1" dirty="0" smtClean="0"/>
              <a:t>Chronic anemia </a:t>
            </a:r>
            <a:r>
              <a:rPr lang="en-US" sz="2800" dirty="0" smtClean="0"/>
              <a:t>with respiratory distress and weakness</a:t>
            </a:r>
          </a:p>
          <a:p>
            <a:r>
              <a:rPr lang="en-US" sz="2800" b="1" dirty="0" smtClean="0"/>
              <a:t>Coagulation defects </a:t>
            </a:r>
            <a:r>
              <a:rPr lang="en-US" sz="2800" dirty="0" smtClean="0"/>
              <a:t>(Hemophilia, </a:t>
            </a:r>
            <a:r>
              <a:rPr lang="en-US" sz="2800" dirty="0" err="1" smtClean="0"/>
              <a:t>VonWillebrand</a:t>
            </a:r>
            <a:r>
              <a:rPr lang="en-US" sz="2800" dirty="0" smtClean="0"/>
              <a:t> disease)</a:t>
            </a:r>
          </a:p>
          <a:p>
            <a:pPr lvl="1"/>
            <a:r>
              <a:rPr lang="en-US" sz="2400" dirty="0" smtClean="0"/>
              <a:t>Sometimes better to use platelet rich plasma than whole blood</a:t>
            </a:r>
          </a:p>
          <a:p>
            <a:r>
              <a:rPr lang="en-US" sz="2800" b="1" dirty="0" smtClean="0"/>
              <a:t>Autoimmune Hemolytic Anemia</a:t>
            </a:r>
            <a:r>
              <a:rPr lang="en-US" sz="2800" dirty="0" smtClean="0"/>
              <a:t> (AIHA)</a:t>
            </a:r>
          </a:p>
          <a:p>
            <a:pPr>
              <a:buNone/>
            </a:pPr>
            <a:endParaRPr lang="en-US" sz="2800" dirty="0" smtClean="0"/>
          </a:p>
        </p:txBody>
      </p:sp>
      <p:pic>
        <p:nvPicPr>
          <p:cNvPr id="15362" name="Picture 2"/>
          <p:cNvPicPr>
            <a:picLocks noChangeAspect="1" noChangeArrowheads="1"/>
          </p:cNvPicPr>
          <p:nvPr/>
        </p:nvPicPr>
        <p:blipFill>
          <a:blip r:embed="rId2" cstate="print"/>
          <a:srcRect/>
          <a:stretch>
            <a:fillRect/>
          </a:stretch>
        </p:blipFill>
        <p:spPr bwMode="auto">
          <a:xfrm>
            <a:off x="2514600" y="4333875"/>
            <a:ext cx="3810000" cy="2524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Collection Procedure</a:t>
            </a:r>
            <a:endParaRPr lang="en-US" dirty="0"/>
          </a:p>
        </p:txBody>
      </p:sp>
      <p:sp>
        <p:nvSpPr>
          <p:cNvPr id="3" name="Content Placeholder 2"/>
          <p:cNvSpPr>
            <a:spLocks noGrp="1"/>
          </p:cNvSpPr>
          <p:nvPr>
            <p:ph idx="1"/>
          </p:nvPr>
        </p:nvSpPr>
        <p:spPr>
          <a:xfrm>
            <a:off x="381000" y="1412875"/>
            <a:ext cx="8382000" cy="5139869"/>
          </a:xfrm>
        </p:spPr>
        <p:txBody>
          <a:bodyPr/>
          <a:lstStyle/>
          <a:p>
            <a:r>
              <a:rPr lang="en-US" dirty="0" smtClean="0"/>
              <a:t>Sedation requirement depends on the animal</a:t>
            </a:r>
          </a:p>
          <a:p>
            <a:pPr lvl="1"/>
            <a:r>
              <a:rPr lang="en-US" dirty="0" smtClean="0"/>
              <a:t>Do not use </a:t>
            </a:r>
            <a:r>
              <a:rPr lang="en-US" b="1" dirty="0" err="1" smtClean="0"/>
              <a:t>acepromazine</a:t>
            </a:r>
            <a:r>
              <a:rPr lang="en-US" dirty="0" smtClean="0"/>
              <a:t> because it causes hypotension</a:t>
            </a:r>
          </a:p>
          <a:p>
            <a:pPr lvl="1"/>
            <a:r>
              <a:rPr lang="en-US" dirty="0" smtClean="0"/>
              <a:t>The sedative of choice for dogs is </a:t>
            </a:r>
            <a:r>
              <a:rPr lang="en-US" dirty="0" err="1" smtClean="0"/>
              <a:t>oxymorphone</a:t>
            </a:r>
            <a:r>
              <a:rPr lang="en-US" dirty="0" smtClean="0"/>
              <a:t> given approximately 15 to 20 minutes prior to blood collection</a:t>
            </a:r>
          </a:p>
          <a:p>
            <a:pPr lvl="1"/>
            <a:r>
              <a:rPr lang="en-US" dirty="0" smtClean="0"/>
              <a:t>A blood collection bag with anticoagulant added or a special blood collection system can be used</a:t>
            </a:r>
          </a:p>
          <a:p>
            <a:pPr lvl="1"/>
            <a:r>
              <a:rPr lang="en-US" dirty="0" smtClean="0"/>
              <a:t>Clippers and surgical scrub solutions are necessary for preparation of the venipuncture site</a:t>
            </a:r>
          </a:p>
          <a:p>
            <a:pPr lvl="1"/>
            <a:r>
              <a:rPr lang="en-US" dirty="0" smtClean="0"/>
              <a:t>All supplies for IV fluid administration should also be available</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Collection Procedure</a:t>
            </a:r>
            <a:endParaRPr lang="en-US" dirty="0"/>
          </a:p>
        </p:txBody>
      </p:sp>
      <p:sp>
        <p:nvSpPr>
          <p:cNvPr id="3" name="Content Placeholder 2"/>
          <p:cNvSpPr>
            <a:spLocks noGrp="1"/>
          </p:cNvSpPr>
          <p:nvPr>
            <p:ph idx="1"/>
          </p:nvPr>
        </p:nvSpPr>
        <p:spPr>
          <a:xfrm>
            <a:off x="381000" y="1066800"/>
            <a:ext cx="8382000" cy="6118598"/>
          </a:xfrm>
        </p:spPr>
        <p:txBody>
          <a:bodyPr/>
          <a:lstStyle/>
          <a:p>
            <a:pPr marL="0" indent="0">
              <a:buNone/>
            </a:pPr>
            <a:endParaRPr lang="en-US" sz="2800" dirty="0" smtClean="0"/>
          </a:p>
          <a:p>
            <a:r>
              <a:rPr lang="en-US" sz="2800" dirty="0" smtClean="0"/>
              <a:t>Place cephalic IV catheter for fluid administration after collection</a:t>
            </a:r>
          </a:p>
          <a:p>
            <a:r>
              <a:rPr lang="en-US" sz="2800" dirty="0" smtClean="0"/>
              <a:t>Place animal in lateral </a:t>
            </a:r>
            <a:r>
              <a:rPr lang="en-US" sz="2800" dirty="0" err="1" smtClean="0"/>
              <a:t>recumbency</a:t>
            </a:r>
            <a:r>
              <a:rPr lang="en-US" sz="2800" dirty="0" smtClean="0"/>
              <a:t> with neck extended</a:t>
            </a:r>
          </a:p>
          <a:p>
            <a:r>
              <a:rPr lang="en-US" sz="2800" dirty="0" smtClean="0"/>
              <a:t>Clip a wide area around the jugular vein to be used for collection and aseptically prepare</a:t>
            </a:r>
          </a:p>
          <a:p>
            <a:r>
              <a:rPr lang="en-US" sz="2800" dirty="0" smtClean="0"/>
              <a:t>Insert 16-gauge needle attached to blood collection system into jugular vein and begin collection</a:t>
            </a:r>
          </a:p>
          <a:p>
            <a:r>
              <a:rPr lang="en-US" sz="2800" dirty="0" smtClean="0"/>
              <a:t>As blood enters bag, move bag to slightly mix with anticoagulant</a:t>
            </a:r>
          </a:p>
          <a:p>
            <a:r>
              <a:rPr lang="en-US" sz="2800" dirty="0" smtClean="0"/>
              <a:t>450 mL of blood constitutes one entire blood collection for dogs; 60 mL for cats</a:t>
            </a:r>
          </a:p>
          <a:p>
            <a:endParaRPr lang="en-US" sz="28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Collection</a:t>
            </a:r>
            <a:endParaRPr lang="en-US" dirty="0"/>
          </a:p>
        </p:txBody>
      </p:sp>
      <p:sp>
        <p:nvSpPr>
          <p:cNvPr id="3" name="Content Placeholder 2"/>
          <p:cNvSpPr>
            <a:spLocks noGrp="1"/>
          </p:cNvSpPr>
          <p:nvPr>
            <p:ph idx="1"/>
          </p:nvPr>
        </p:nvSpPr>
        <p:spPr>
          <a:xfrm>
            <a:off x="381000" y="1412875"/>
            <a:ext cx="8382000" cy="4727448"/>
          </a:xfrm>
        </p:spPr>
        <p:txBody>
          <a:bodyPr/>
          <a:lstStyle/>
          <a:p>
            <a:r>
              <a:rPr lang="en-US" dirty="0" smtClean="0"/>
              <a:t>Closed system – literally a collection bag and line with a needle pre-attached. The only exposure to air is when the needle is uncapped</a:t>
            </a:r>
          </a:p>
          <a:p>
            <a:endParaRPr lang="en-US" dirty="0"/>
          </a:p>
          <a:p>
            <a:r>
              <a:rPr lang="en-US" dirty="0" smtClean="0"/>
              <a:t>Open system – any system in which there is one or more additional site of potential bacterial contamination during blood collection or processing</a:t>
            </a:r>
          </a:p>
          <a:p>
            <a:pPr lvl="1"/>
            <a:r>
              <a:rPr lang="en-US" dirty="0" smtClean="0"/>
              <a:t>Ex. Syringe and butterfly catheter for small volumes of blood collection</a:t>
            </a:r>
            <a:endParaRPr lang="en-US" dirty="0"/>
          </a:p>
        </p:txBody>
      </p:sp>
    </p:spTree>
    <p:extLst>
      <p:ext uri="{BB962C8B-B14F-4D97-AF65-F5344CB8AC3E}">
        <p14:creationId xmlns:p14="http://schemas.microsoft.com/office/powerpoint/2010/main" val="394537745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4419600" cy="293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0"/>
            <a:ext cx="7890022" cy="340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93317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sia.ru/images/target/photo/50347942/Blood_Transfusion_Set.jpg"/>
          <p:cNvPicPr>
            <a:picLocks noChangeAspect="1" noChangeArrowheads="1"/>
          </p:cNvPicPr>
          <p:nvPr/>
        </p:nvPicPr>
        <p:blipFill>
          <a:blip r:embed="rId2" cstate="print"/>
          <a:srcRect/>
          <a:stretch>
            <a:fillRect/>
          </a:stretch>
        </p:blipFill>
        <p:spPr bwMode="auto">
          <a:xfrm>
            <a:off x="1143000" y="304798"/>
            <a:ext cx="6324600" cy="6324601"/>
          </a:xfrm>
          <a:prstGeom prst="rect">
            <a:avLst/>
          </a:prstGeom>
          <a:noFill/>
        </p:spPr>
      </p:pic>
      <p:sp>
        <p:nvSpPr>
          <p:cNvPr id="2" name="TextBox 1"/>
          <p:cNvSpPr txBox="1"/>
          <p:nvPr/>
        </p:nvSpPr>
        <p:spPr>
          <a:xfrm>
            <a:off x="5334000" y="1524000"/>
            <a:ext cx="3810000" cy="830997"/>
          </a:xfrm>
          <a:prstGeom prst="rect">
            <a:avLst/>
          </a:prstGeom>
          <a:noFill/>
        </p:spPr>
        <p:txBody>
          <a:bodyPr wrap="square" rtlCol="0">
            <a:spAutoFit/>
          </a:bodyPr>
          <a:lstStyle/>
          <a:p>
            <a:r>
              <a:rPr lang="en-US" sz="2400" dirty="0" smtClean="0"/>
              <a:t>Blood Filter-  helps  minimize clot  administration </a:t>
            </a:r>
            <a:endParaRPr lang="en-US" sz="2400" dirty="0"/>
          </a:p>
        </p:txBody>
      </p:sp>
      <p:cxnSp>
        <p:nvCxnSpPr>
          <p:cNvPr id="6" name="Straight Arrow Connector 5"/>
          <p:cNvCxnSpPr/>
          <p:nvPr/>
        </p:nvCxnSpPr>
        <p:spPr>
          <a:xfrm flipH="1" flipV="1">
            <a:off x="4114800" y="1524000"/>
            <a:ext cx="1219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Which anticoagulant do we use for blood </a:t>
            </a:r>
            <a:r>
              <a:rPr lang="en-US" dirty="0" err="1" smtClean="0"/>
              <a:t>txn</a:t>
            </a:r>
            <a:r>
              <a:rPr lang="en-US" dirty="0" smtClean="0"/>
              <a:t> collections?</a:t>
            </a:r>
            <a:endParaRPr lang="en-US" dirty="0"/>
          </a:p>
        </p:txBody>
      </p:sp>
      <p:sp>
        <p:nvSpPr>
          <p:cNvPr id="4" name="TextBox 3"/>
          <p:cNvSpPr txBox="1"/>
          <p:nvPr/>
        </p:nvSpPr>
        <p:spPr>
          <a:xfrm>
            <a:off x="1371600" y="1981200"/>
            <a:ext cx="6930218" cy="3108543"/>
          </a:xfrm>
          <a:prstGeom prst="rect">
            <a:avLst/>
          </a:prstGeom>
          <a:noFill/>
        </p:spPr>
        <p:txBody>
          <a:bodyPr wrap="square" rtlCol="0">
            <a:spAutoFit/>
          </a:bodyPr>
          <a:lstStyle/>
          <a:p>
            <a:r>
              <a:rPr lang="en-US" sz="2800" dirty="0" smtClean="0"/>
              <a:t>Most common type of anticoagulant collection</a:t>
            </a:r>
          </a:p>
          <a:p>
            <a:r>
              <a:rPr lang="en-US" sz="2800" dirty="0" smtClean="0"/>
              <a:t>System is A-C-D (Acid – Citrate –Dextrose)</a:t>
            </a:r>
          </a:p>
          <a:p>
            <a:endParaRPr lang="en-US" sz="2800" dirty="0"/>
          </a:p>
          <a:p>
            <a:r>
              <a:rPr lang="en-US" sz="2800" dirty="0" smtClean="0"/>
              <a:t>	2 ml ACD to 9 ml blood</a:t>
            </a:r>
          </a:p>
          <a:p>
            <a:endParaRPr lang="en-US" sz="2800" dirty="0"/>
          </a:p>
          <a:p>
            <a:r>
              <a:rPr lang="en-US" sz="2800" dirty="0" smtClean="0">
                <a:solidFill>
                  <a:schemeClr val="tx2">
                    <a:lumMod val="75000"/>
                  </a:schemeClr>
                </a:solidFill>
              </a:rPr>
              <a:t>Seen in Glass Vail Blood collection system </a:t>
            </a:r>
          </a:p>
          <a:p>
            <a:endParaRPr lang="en-US" sz="2800" dirty="0"/>
          </a:p>
        </p:txBody>
      </p:sp>
    </p:spTree>
    <p:extLst>
      <p:ext uri="{BB962C8B-B14F-4D97-AF65-F5344CB8AC3E}">
        <p14:creationId xmlns:p14="http://schemas.microsoft.com/office/powerpoint/2010/main" val="368492463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24.media.tumblr.com/QA9JpdgnOionkfl4RxyW2XFvo1_400.jpg"/>
          <p:cNvPicPr>
            <a:picLocks noChangeAspect="1" noChangeArrowheads="1"/>
          </p:cNvPicPr>
          <p:nvPr/>
        </p:nvPicPr>
        <p:blipFill>
          <a:blip r:embed="rId2" cstate="print"/>
          <a:srcRect/>
          <a:stretch>
            <a:fillRect/>
          </a:stretch>
        </p:blipFill>
        <p:spPr bwMode="auto">
          <a:xfrm>
            <a:off x="609600" y="1219200"/>
            <a:ext cx="3648075" cy="4686300"/>
          </a:xfrm>
          <a:prstGeom prst="rect">
            <a:avLst/>
          </a:prstGeom>
          <a:noFill/>
        </p:spPr>
      </p:pic>
      <p:pic>
        <p:nvPicPr>
          <p:cNvPr id="68612" name="Picture 4" descr="http://1.bp.blogspot.com/_9nOx735x9Oc/SyHDPHoJCeI/AAAAAAAAIMQ/xh8bhPloL_Q/s400/merry-christmas-blood-transfusion-784623.jpg"/>
          <p:cNvPicPr>
            <a:picLocks noChangeAspect="1" noChangeArrowheads="1"/>
          </p:cNvPicPr>
          <p:nvPr/>
        </p:nvPicPr>
        <p:blipFill>
          <a:blip r:embed="rId3" cstate="print"/>
          <a:srcRect/>
          <a:stretch>
            <a:fillRect/>
          </a:stretch>
        </p:blipFill>
        <p:spPr bwMode="auto">
          <a:xfrm>
            <a:off x="4876800" y="1219200"/>
            <a:ext cx="3371850" cy="4495800"/>
          </a:xfrm>
          <a:prstGeom prst="rect">
            <a:avLst/>
          </a:prstGeom>
          <a:noFill/>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Collection</a:t>
            </a:r>
            <a:endParaRPr lang="en-US" dirty="0"/>
          </a:p>
        </p:txBody>
      </p:sp>
      <p:sp>
        <p:nvSpPr>
          <p:cNvPr id="3" name="Content Placeholder 2"/>
          <p:cNvSpPr>
            <a:spLocks noGrp="1"/>
          </p:cNvSpPr>
          <p:nvPr>
            <p:ph idx="1"/>
          </p:nvPr>
        </p:nvSpPr>
        <p:spPr>
          <a:xfrm>
            <a:off x="381000" y="1412875"/>
            <a:ext cx="8382000" cy="3841052"/>
          </a:xfrm>
        </p:spPr>
        <p:txBody>
          <a:bodyPr/>
          <a:lstStyle/>
          <a:p>
            <a:r>
              <a:rPr lang="en-US" dirty="0" smtClean="0"/>
              <a:t>Multiply the volume of blood collected from the patient by three to determine the volume of replacement IV fluids</a:t>
            </a:r>
          </a:p>
          <a:p>
            <a:r>
              <a:rPr lang="en-US" dirty="0" smtClean="0"/>
              <a:t>The donor should be observed for 1 hour after donation</a:t>
            </a:r>
          </a:p>
          <a:p>
            <a:r>
              <a:rPr lang="en-US" dirty="0" smtClean="0"/>
              <a:t>Mucous membrane color, pulse, and CRT should be monitored</a:t>
            </a:r>
          </a:p>
          <a:p>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innocentenglish.com/cute-pictures/wp/wp-content/uploads/2008/05/cute-dog-tupee.jpg"/>
          <p:cNvPicPr>
            <a:picLocks noChangeAspect="1" noChangeArrowheads="1"/>
          </p:cNvPicPr>
          <p:nvPr/>
        </p:nvPicPr>
        <p:blipFill>
          <a:blip r:embed="rId2" cstate="print"/>
          <a:srcRect/>
          <a:stretch>
            <a:fillRect/>
          </a:stretch>
        </p:blipFill>
        <p:spPr bwMode="auto">
          <a:xfrm>
            <a:off x="2667000" y="533400"/>
            <a:ext cx="4114800" cy="4991904"/>
          </a:xfrm>
          <a:prstGeom prst="rect">
            <a:avLst/>
          </a:prstGeom>
          <a:noFill/>
        </p:spPr>
      </p:pic>
      <p:sp>
        <p:nvSpPr>
          <p:cNvPr id="5" name="Rectangle 4"/>
          <p:cNvSpPr/>
          <p:nvPr/>
        </p:nvSpPr>
        <p:spPr>
          <a:xfrm>
            <a:off x="3505200" y="5486400"/>
            <a:ext cx="2691764"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END</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Anemia/ Non- Regenerative Anemia </a:t>
            </a:r>
            <a:endParaRPr lang="en-US" dirty="0"/>
          </a:p>
        </p:txBody>
      </p:sp>
      <p:sp>
        <p:nvSpPr>
          <p:cNvPr id="3" name="Content Placeholder 2"/>
          <p:cNvSpPr>
            <a:spLocks noGrp="1"/>
          </p:cNvSpPr>
          <p:nvPr>
            <p:ph idx="1"/>
          </p:nvPr>
        </p:nvSpPr>
        <p:spPr>
          <a:xfrm>
            <a:off x="381000" y="1412874"/>
            <a:ext cx="8382000" cy="3207032"/>
          </a:xfrm>
        </p:spPr>
        <p:txBody>
          <a:bodyPr/>
          <a:lstStyle/>
          <a:p>
            <a:r>
              <a:rPr lang="en-US" dirty="0" smtClean="0"/>
              <a:t>Anemia- A </a:t>
            </a:r>
            <a:r>
              <a:rPr lang="en-US" dirty="0"/>
              <a:t>decrease in red blood </a:t>
            </a:r>
            <a:r>
              <a:rPr lang="en-US" dirty="0" smtClean="0"/>
              <a:t>cells</a:t>
            </a:r>
          </a:p>
          <a:p>
            <a:pPr lvl="1"/>
            <a:r>
              <a:rPr lang="en-US" dirty="0" smtClean="0"/>
              <a:t> </a:t>
            </a:r>
            <a:r>
              <a:rPr lang="en-US" dirty="0"/>
              <a:t>B</a:t>
            </a:r>
            <a:r>
              <a:rPr lang="en-US" dirty="0" smtClean="0"/>
              <a:t>one </a:t>
            </a:r>
            <a:r>
              <a:rPr lang="en-US" dirty="0"/>
              <a:t>marrow will respond to this decrease by increasing red blood cell </a:t>
            </a:r>
            <a:r>
              <a:rPr lang="en-US" dirty="0" smtClean="0"/>
              <a:t>production</a:t>
            </a:r>
          </a:p>
          <a:p>
            <a:pPr marL="517525" lvl="1" indent="0">
              <a:buNone/>
            </a:pPr>
            <a:endParaRPr lang="en-US" dirty="0" smtClean="0"/>
          </a:p>
          <a:p>
            <a:r>
              <a:rPr lang="en-US" dirty="0"/>
              <a:t>N</a:t>
            </a:r>
            <a:r>
              <a:rPr lang="en-US" dirty="0" smtClean="0"/>
              <a:t>on-regenerative anemia- the </a:t>
            </a:r>
            <a:r>
              <a:rPr lang="en-US" dirty="0"/>
              <a:t>bone marrow response is inadequate when compared to the increased </a:t>
            </a:r>
            <a:r>
              <a:rPr lang="en-US" dirty="0" smtClean="0"/>
              <a:t>need</a:t>
            </a:r>
            <a:endParaRPr lang="en-US" dirty="0"/>
          </a:p>
        </p:txBody>
      </p:sp>
    </p:spTree>
    <p:extLst>
      <p:ext uri="{BB962C8B-B14F-4D97-AF65-F5344CB8AC3E}">
        <p14:creationId xmlns:p14="http://schemas.microsoft.com/office/powerpoint/2010/main" val="37442904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14400"/>
            <a:ext cx="8382000" cy="664797"/>
          </a:xfrm>
        </p:spPr>
        <p:txBody>
          <a:bodyPr/>
          <a:lstStyle/>
          <a:p>
            <a:r>
              <a:rPr lang="en-US" dirty="0" smtClean="0"/>
              <a:t>Question…</a:t>
            </a:r>
            <a:endParaRPr lang="en-US" dirty="0"/>
          </a:p>
        </p:txBody>
      </p:sp>
      <p:sp>
        <p:nvSpPr>
          <p:cNvPr id="3" name="Content Placeholder 2"/>
          <p:cNvSpPr>
            <a:spLocks noGrp="1"/>
          </p:cNvSpPr>
          <p:nvPr>
            <p:ph idx="1"/>
          </p:nvPr>
        </p:nvSpPr>
        <p:spPr>
          <a:xfrm>
            <a:off x="498475" y="3352800"/>
            <a:ext cx="8382000" cy="2243691"/>
          </a:xfrm>
        </p:spPr>
        <p:txBody>
          <a:bodyPr/>
          <a:lstStyle/>
          <a:p>
            <a:pPr marL="0" indent="0" algn="ctr">
              <a:buNone/>
            </a:pPr>
            <a:r>
              <a:rPr lang="en-US" sz="5400" dirty="0" smtClean="0"/>
              <a:t>Would a blood transfusion be beneficial to a patient with a non-regenerative anemia?</a:t>
            </a:r>
            <a:endParaRPr lang="en-US" sz="5400" dirty="0"/>
          </a:p>
        </p:txBody>
      </p:sp>
      <p:sp>
        <p:nvSpPr>
          <p:cNvPr id="4" name="AutoShape 2" descr="data:image/jpg;base64,/9j/4AAQSkZJRgABAQAAAQABAAD/2wCEAAkGBhQGDxUUExQVFRUWFBkZEhgXFCEaGhcXIxgaFR0dIRwdGykjFyUjHhoaHy8sJCcpLzg4HR84NjUyNiYvLCkBCQoKDQwNGg8PFzUkHyQpKTA1KTUsLCo2NTUpLDQsKTUsLDQsLC8pKS4sLDMwKS4pLCwsNjQuLCk1LCkpLDM0LP/AABEIADgAVQMBIgACEQEDEQH/xAAcAAABBQEBAQAAAAAAAAAAAAAGAAEEBQcDCAL/xAA8EAACAQIEAgcECAQHAAAAAAABAgMAEQQFEiEGMQcTIkFRYYEyQ3GRFURyg5PB0dIUseLwFiNikqGiwv/EABgBAAMBAQAAAAAAAAAAAAAAAAACAwEE/8QAHhEAAgICAwEBAAAAAAAAAAAAAAECEQMhEkFRMSL/2gAMAwEAAhEDEQA/AAjNej6bLcO8zaQI1uQDva4H50Iaq1rEpjc2jaOSVtDqVdRHGoIOxF9BI+dZpnGW/RmIkj37DW351kJXobJ6V96V66aKWiq0Sss+GOGJeK5xFEPN2Psovia0hehiCWCNxiZFLIpI0BgTbmBcEX+NVXRHI2HXFBVYmRURWHIe1f1A3+VbPgMGsECJzsoAPwFq53kvJwXSKKP5s82cdZXHw5jDFAZGjCghpLXJ77FQLgHb0NUsmavPp1SP2PYuxOne+1z2d99q9FcXcDwZ+naUalHYPK3ltvasYzbotxuBMhEV41udWtR2fhqvVUxSLn/FbcUIvXJH1q8pUGkkeDC9j6WofKEC9vhVlw4kUnWrKoOpAEPIo173B7vCu2IywQREh/tKw7+4g/3tQn0FFNTV000qajLNpSDM8R72OP7MS0C8c5NJlE6tM/WPMC7NyuQdPdt4UfrnuPxPswYeMf6nZj/1NC3H2X4rM/4cTNGS0hVNEekKLAm7E3PdtUI6ZWW0B+WZZJnEojiUszcgPzPcK0/I+g/k2Jl8ykY/41Hf5Ci3grheHhiAaACxALuebfoKt5eIYo2I1gnwvTymJGBHy/hhcA2mMiOJLdXGijSfFnuCXPx29eUDNppsfj4YhMscaEmTuEg5AHfY+G5G9Sc240hytC19TW2RN2Py5etCCcZQwQfxOJjCySltKsSdCqdOxAtck1JUtIvTYWcbZ39A4cNGoka9tOq1/X0oEXjmXM4GOIVYhey72vt39rx2qDi+KI8x/wA1RpFtkPdtaw+RPrUng7Jv8Sh5jH7Djq1J0hvEG4Ntu+x9eVM76EVA9kWWfSOIllYWXV4C1h5VC4hyvqEPdddQHrWyZfkX0eApsbkltri5JNh5C4HpSzLJIcStpIVYcuVtqFIxo82hzSrYs14Twevs4dU8gbfyNNVbJlNL0hYyTk0SfZiH82Jqrx3EOIzPT1szOFbUoIAANiL2AHjVZqpw1U4oTkwvxXSBMYFVV0kRqpNyb2Gm48L8z6+O0iDIsVigrloU1KG0sGLAEXF/O1CmCxSwOpdS6hgWUGxYX3F+69EmI49WeRnKSjUxNgygDyG/IcqjkhfRXHNpfScnD2JX3sH+xv1qLmHBs+Nj0maEgNqAEZO/qTauY47Qe7mP3iiug6QI19xKfvR+lTWOtpDvI3psHzwRLM4WR+yD2bDb5Cj/AIVwMnDsJQOHF7js258wd9+4g+VDr8fxH6s5++H7a+4ukWNPqr/jD9tbUhbDZs9ILg7XAKHu8xfur6k4hCqL76hyJFx6fnQBiOP45PqjfjD9tU2L4mjl9nDOPvgf/NbUvDNeh9NxSqmyhT8QD+VKs2HEar7hvxP6aaipeBohaqQa9KlXURHD0xelSoAbXTF6VKsAbrKfrbUqVADGWuZe9KlQafBalSpU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799"/>
            <a:ext cx="2000250" cy="29786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0949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5613" y="273050"/>
            <a:ext cx="8226425"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Autoimmune Hemolytic Anemia</a:t>
            </a:r>
          </a:p>
        </p:txBody>
      </p:sp>
      <p:sp>
        <p:nvSpPr>
          <p:cNvPr id="12290" name="Rectangle 2"/>
          <p:cNvSpPr>
            <a:spLocks noGrp="1" noChangeArrowheads="1"/>
          </p:cNvSpPr>
          <p:nvPr>
            <p:ph type="body" idx="4294967295"/>
          </p:nvPr>
        </p:nvSpPr>
        <p:spPr>
          <a:xfrm>
            <a:off x="533400" y="1447800"/>
            <a:ext cx="8077200" cy="2690865"/>
          </a:xfrm>
          <a:ln/>
        </p:spPr>
        <p:txBody>
          <a:bodyPr/>
          <a:lstStyle/>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The animal’s immune system actually attacks its own red blood cells leading to their destruction-</a:t>
            </a:r>
            <a:r>
              <a:rPr lang="en-US" sz="2800" dirty="0" err="1"/>
              <a:t>hemolysis</a:t>
            </a:r>
            <a:r>
              <a:rPr lang="en-US" sz="2800" dirty="0"/>
              <a:t>. The antibodies attack the cell </a:t>
            </a:r>
            <a:r>
              <a:rPr lang="en-US" sz="2800" dirty="0" smtClean="0"/>
              <a:t>membrane</a:t>
            </a:r>
          </a:p>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p>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RBC transfusion is needed for this condition if it becomes a life-threatening condition </a:t>
            </a:r>
          </a:p>
          <a:p>
            <a:pPr>
              <a:lnSpc>
                <a:spcPct val="80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p>
        </p:txBody>
      </p:sp>
      <p:pic>
        <p:nvPicPr>
          <p:cNvPr id="16387" name="Picture 3"/>
          <p:cNvPicPr>
            <a:picLocks noChangeAspect="1" noChangeArrowheads="1"/>
          </p:cNvPicPr>
          <p:nvPr/>
        </p:nvPicPr>
        <p:blipFill>
          <a:blip r:embed="rId3" cstate="print"/>
          <a:srcRect/>
          <a:stretch>
            <a:fillRect/>
          </a:stretch>
        </p:blipFill>
        <p:spPr bwMode="auto">
          <a:xfrm>
            <a:off x="3496235" y="3962400"/>
            <a:ext cx="2045308" cy="2286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Blood Transfusion</a:t>
            </a:r>
            <a:endParaRPr lang="en-US" dirty="0"/>
          </a:p>
        </p:txBody>
      </p:sp>
      <p:sp>
        <p:nvSpPr>
          <p:cNvPr id="3" name="Content Placeholder 2"/>
          <p:cNvSpPr>
            <a:spLocks noGrp="1"/>
          </p:cNvSpPr>
          <p:nvPr>
            <p:ph idx="1"/>
          </p:nvPr>
        </p:nvSpPr>
        <p:spPr>
          <a:xfrm>
            <a:off x="381000" y="1143000"/>
            <a:ext cx="8382000" cy="4105739"/>
          </a:xfrm>
        </p:spPr>
        <p:txBody>
          <a:bodyPr/>
          <a:lstStyle/>
          <a:p>
            <a:r>
              <a:rPr lang="en-US" dirty="0" smtClean="0"/>
              <a:t>PCV levels should </a:t>
            </a:r>
            <a:r>
              <a:rPr lang="en-US" u="sng" dirty="0" smtClean="0"/>
              <a:t>not</a:t>
            </a:r>
            <a:r>
              <a:rPr lang="en-US" dirty="0" smtClean="0"/>
              <a:t> dictate giving a blood transfusion</a:t>
            </a:r>
          </a:p>
          <a:p>
            <a:r>
              <a:rPr lang="en-US" dirty="0" smtClean="0"/>
              <a:t>PCV can remain normal for as long as 6 hrs after acute blood loss </a:t>
            </a:r>
            <a:endParaRPr lang="en-US" dirty="0"/>
          </a:p>
          <a:p>
            <a:r>
              <a:rPr lang="en-US" dirty="0" smtClean="0"/>
              <a:t>Better to use </a:t>
            </a:r>
            <a:r>
              <a:rPr lang="en-US" b="1" dirty="0" smtClean="0"/>
              <a:t>clinical signs </a:t>
            </a:r>
            <a:r>
              <a:rPr lang="en-US" dirty="0" smtClean="0"/>
              <a:t>to determine need for transfusion</a:t>
            </a:r>
          </a:p>
          <a:p>
            <a:pPr lvl="1"/>
            <a:r>
              <a:rPr lang="en-US" dirty="0" smtClean="0"/>
              <a:t>Temp, pulse pressure, depth and rate of respiration, mucous membrane color, CRT, CVP </a:t>
            </a:r>
            <a:r>
              <a:rPr lang="en-US" u="sng" dirty="0" smtClean="0"/>
              <a:t>and</a:t>
            </a:r>
            <a:r>
              <a:rPr lang="en-US" dirty="0" smtClean="0"/>
              <a:t> arterial blood gases = </a:t>
            </a:r>
            <a:r>
              <a:rPr lang="en-US" b="1" dirty="0" smtClean="0"/>
              <a:t>best indicators</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xtured template_Wine Segoe">
  <a:themeElements>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Props1.xml><?xml version="1.0" encoding="utf-8"?>
<ds:datastoreItem xmlns:ds="http://schemas.openxmlformats.org/officeDocument/2006/customXml" ds:itemID="{337462FF-9B7B-4D82-96B2-CD19A3C5E3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40DE799-400D-457A-A0F1-CBEB124E44EE}">
  <ds:schemaRefs>
    <ds:schemaRef ds:uri="http://schemas.microsoft.com/sharepoint/v3/contenttype/forms"/>
  </ds:schemaRefs>
</ds:datastoreItem>
</file>

<file path=customXml/itemProps3.xml><?xml version="1.0" encoding="utf-8"?>
<ds:datastoreItem xmlns:ds="http://schemas.openxmlformats.org/officeDocument/2006/customXml" ds:itemID="{4786F452-06BA-49D5-9E2D-C35E6F63D437}">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1_Textured template_Wine Segoe</Template>
  <TotalTime>16221</TotalTime>
  <Words>2897</Words>
  <Application>Microsoft Office PowerPoint</Application>
  <PresentationFormat>On-screen Show (4:3)</PresentationFormat>
  <Paragraphs>293</Paragraphs>
  <Slides>58</Slides>
  <Notes>11</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1_Textured template_Wine Segoe</vt:lpstr>
      <vt:lpstr>White with Courier font for code slides</vt:lpstr>
      <vt:lpstr>Canine &amp; Feline Blood Transfusions</vt:lpstr>
      <vt:lpstr>History of Blood Transfusions</vt:lpstr>
      <vt:lpstr>Question …</vt:lpstr>
      <vt:lpstr>Blood Transfusion</vt:lpstr>
      <vt:lpstr>Indications for Blood Transfusions</vt:lpstr>
      <vt:lpstr>Anemia/ Non- Regenerative Anemia </vt:lpstr>
      <vt:lpstr>Question…</vt:lpstr>
      <vt:lpstr>Autoimmune Hemolytic Anemia</vt:lpstr>
      <vt:lpstr>Indications for Blood Transfusion</vt:lpstr>
      <vt:lpstr>Blood Products   </vt:lpstr>
      <vt:lpstr>PowerPoint Presentation</vt:lpstr>
      <vt:lpstr>PowerPoint Presentation</vt:lpstr>
      <vt:lpstr>Packed Red Blood Cells (PRBC)</vt:lpstr>
      <vt:lpstr>Plasma</vt:lpstr>
      <vt:lpstr>Disseminated Intravascular Coagulation (DIC)</vt:lpstr>
      <vt:lpstr>Platelet Rich Plasma</vt:lpstr>
      <vt:lpstr>Thrombocytopenia </vt:lpstr>
      <vt:lpstr>Whole Blood</vt:lpstr>
      <vt:lpstr>PowerPoint Presentation</vt:lpstr>
      <vt:lpstr>Leukopenia and Hypoproteinemia?</vt:lpstr>
      <vt:lpstr>Canine Blood Groups</vt:lpstr>
      <vt:lpstr>Canine Blood Types</vt:lpstr>
      <vt:lpstr>Canine Blood Types</vt:lpstr>
      <vt:lpstr>DEA 1.1</vt:lpstr>
      <vt:lpstr>Blood Typing</vt:lpstr>
      <vt:lpstr>Blood Typing Cards</vt:lpstr>
      <vt:lpstr>Transfusion “Freebie”</vt:lpstr>
      <vt:lpstr>Transfusion Reactions</vt:lpstr>
      <vt:lpstr>Transfusion Reactions</vt:lpstr>
      <vt:lpstr>Crossmatching pg 119 VTDRG </vt:lpstr>
      <vt:lpstr>Universal Dog Donor</vt:lpstr>
      <vt:lpstr>Can my dog donate blood?</vt:lpstr>
      <vt:lpstr>Canine Donor Requirements</vt:lpstr>
      <vt:lpstr>Canine Donor Requirements</vt:lpstr>
      <vt:lpstr>Canine Donor Requirements</vt:lpstr>
      <vt:lpstr>Canine Donor Requirements</vt:lpstr>
      <vt:lpstr>Feline Blood Groups</vt:lpstr>
      <vt:lpstr>Feline Blood Groups</vt:lpstr>
      <vt:lpstr>Feline Blood Types</vt:lpstr>
      <vt:lpstr>Feline Blood Types</vt:lpstr>
      <vt:lpstr>Fading Kitten Syndrome </vt:lpstr>
      <vt:lpstr>Feline Blood Donor Requirements</vt:lpstr>
      <vt:lpstr>Feline Donor Requirements</vt:lpstr>
      <vt:lpstr>Feline Donor Requirements</vt:lpstr>
      <vt:lpstr>Blood Administration</vt:lpstr>
      <vt:lpstr>LET’S PRACTICE </vt:lpstr>
      <vt:lpstr>LET’S PRACTICE</vt:lpstr>
      <vt:lpstr>Blood Administration </vt:lpstr>
      <vt:lpstr>LET’S PRACTICE</vt:lpstr>
      <vt:lpstr>Blood Collection Procedure</vt:lpstr>
      <vt:lpstr>Blood Collection Procedure</vt:lpstr>
      <vt:lpstr>Blood Collection</vt:lpstr>
      <vt:lpstr>PowerPoint Presentation</vt:lpstr>
      <vt:lpstr>PowerPoint Presentation</vt:lpstr>
      <vt:lpstr>Which anticoagulant do we use for blood txn collections?</vt:lpstr>
      <vt:lpstr>PowerPoint Presentation</vt:lpstr>
      <vt:lpstr>Blood Collection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Transfusions</dc:title>
  <dc:creator>Lori</dc:creator>
  <cp:lastModifiedBy>Krystal</cp:lastModifiedBy>
  <cp:revision>101</cp:revision>
  <dcterms:created xsi:type="dcterms:W3CDTF">2010-09-23T20:21:10Z</dcterms:created>
  <dcterms:modified xsi:type="dcterms:W3CDTF">2013-01-22T14:24:30Z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TC102867849990</vt:lpwstr>
  </property>
</Properties>
</file>