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4.jpeg" ContentType="image/jpe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5.jpeg" ContentType="image/jpeg"/>
  <Override PartName="/ppt/media/image6.jpeg" ContentType="image/jpe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image7.jpeg" ContentType="image/jpeg"/>
  <Override PartName="/ppt/notesSlides/notesSlide10.xml" ContentType="application/vnd.openxmlformats-officedocument.presentationml.notesSlide+xml"/>
  <Override PartName="/ppt/media/image8.jpeg" ContentType="image/jpeg"/>
  <Override PartName="/ppt/notesSlides/notesSlide11.xml" ContentType="application/vnd.openxmlformats-officedocument.presentationml.notesSlide+xml"/>
  <Override PartName="/ppt/media/image9.jpeg" ContentType="image/jpeg"/>
  <Override PartName="/ppt/notesSlides/notesSlide12.xml" ContentType="application/vnd.openxmlformats-officedocument.presentationml.notesSlide+xml"/>
  <Override PartName="/ppt/media/image10.jpeg" ContentType="image/jpeg"/>
  <Override PartName="/ppt/notesSlides/notesSlide13.xml" ContentType="application/vnd.openxmlformats-officedocument.presentationml.notesSlide+xml"/>
  <Override PartName="/ppt/media/image11.jpeg" ContentType="image/jpeg"/>
  <Override PartName="/ppt/notesSlides/notesSlide14.xml" ContentType="application/vnd.openxmlformats-officedocument.presentationml.notesSlide+xml"/>
  <Override PartName="/ppt/media/image12.jpeg" ContentType="image/jpeg"/>
  <Override PartName="/ppt/notesSlides/notesSlide15.xml" ContentType="application/vnd.openxmlformats-officedocument.presentationml.notesSlide+xml"/>
  <Override PartName="/ppt/media/image13.jpeg" ContentType="image/jpeg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media/image14.jpeg" ContentType="image/jpeg"/>
  <Override PartName="/ppt/media/image1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6E8"/>
          </a:solidFill>
        </a:fill>
      </a:tcStyle>
    </a:wholeTbl>
    <a:band2H>
      <a:tcTxStyle b="def" i="def"/>
      <a:tcStyle>
        <a:tcBdr/>
        <a:fill>
          <a:solidFill>
            <a:srgbClr val="E6F3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5E0CB"/>
          </a:solidFill>
        </a:fill>
      </a:tcStyle>
    </a:wholeTbl>
    <a:band2H>
      <a:tcTxStyle b="def" i="def"/>
      <a:tcStyle>
        <a:tcBdr/>
        <a:fill>
          <a:solidFill>
            <a:srgbClr val="FAF0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6D0DA"/>
          </a:solidFill>
        </a:fill>
      </a:tcStyle>
    </a:wholeTbl>
    <a:band2H>
      <a:tcTxStyle b="def" i="def"/>
      <a:tcStyle>
        <a:tcBdr/>
        <a:fill>
          <a:solidFill>
            <a:srgbClr val="EBE9E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5" name="Shape 12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10.xml.rels><?xml version="1.0" encoding="UTF-8" standalone="yes"?>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11.xml.rels><?xml version="1.0" encoding="UTF-8" standalone="yes"?>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_rels/notesSlide12.xml.rels><?xml version="1.0" encoding="UTF-8" standalone="yes"?>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_rels/notesSlide13.xml.rels><?xml version="1.0" encoding="UTF-8" standalone="yes"?>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
</file>

<file path=ppt/notesSlides/_rels/notesSlide14.xml.rels><?xml version="1.0" encoding="UTF-8" standalone="yes"?>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_rels/notesSlide15.xml.rels><?xml version="1.0" encoding="UTF-8" standalone="yes"?>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
</file>

<file path=ppt/notesSlides/_rels/notesSlide16.xml.rels><?xml version="1.0" encoding="UTF-8" standalone="yes"?>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
</file>

<file path=ppt/notesSlides/_rels/notesSlide17.xml.rels><?xml version="1.0" encoding="UTF-8" standalone="yes"?>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4.xml.rels><?xml version="1.0" encoding="UTF-8" standalone="yes"?>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5.xml.rels><?xml version="1.0" encoding="UTF-8" standalone="yes"?>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6.xml.rels><?xml version="1.0" encoding="UTF-8" standalone="yes"?>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7.xml.rels><?xml version="1.0" encoding="UTF-8" standalone="yes"?>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8.xml.rels><?xml version="1.0" encoding="UTF-8" standalone="yes"?>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9.xml.rels><?xml version="1.0" encoding="UTF-8" standalone="yes"?>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4" name="Shape 13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Normal Sinus Rhythm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3" name="Shape 19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Vent. Fib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0" name="Shape 20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VPCS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6" name="Shape 20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Vent Asystole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2" name="Shape 21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First Degree block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8" name="Shape 21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Second Degree Block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8" name="Shape 22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 &amp; R BBB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4" name="Shape 23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SSS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1" name="Shape 24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Escape Rhythms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2" name="Shape 14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Sinus Arrythmia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Shape 14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Sinus Bradycardia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4" name="Shape 15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Sinus Tachycarda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Shape 16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Atrial Tachycardia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6" name="Shape 16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Atrial Flutter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Shape 17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Atrial Fib.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1" name="Shape 18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Atrial Standstill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7" name="Shape 18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Vent. Tachy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title"/>
          </p:nvPr>
        </p:nvSpPr>
        <p:spPr>
          <a:xfrm>
            <a:off x="1270000" y="0"/>
            <a:ext cx="10464800" cy="4940300"/>
          </a:xfrm>
          <a:prstGeom prst="rect">
            <a:avLst/>
          </a:prstGeom>
        </p:spPr>
        <p:txBody>
          <a:bodyPr anchor="b"/>
          <a:lstStyle>
            <a:lvl1pPr>
              <a:defRPr spc="-128" sz="6400"/>
            </a:lvl1pPr>
          </a:lstStyle>
          <a:p>
            <a:pPr/>
            <a:r>
              <a:t>Title Text</a:t>
            </a:r>
          </a:p>
        </p:txBody>
      </p:sp>
      <p:sp>
        <p:nvSpPr>
          <p:cNvPr id="13" name="Shape 13"/>
          <p:cNvSpPr/>
          <p:nvPr>
            <p:ph type="body" sz="half" idx="1"/>
          </p:nvPr>
        </p:nvSpPr>
        <p:spPr>
          <a:xfrm>
            <a:off x="1270000" y="5029200"/>
            <a:ext cx="10464800" cy="4622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0" algn="ctr">
              <a:spcBef>
                <a:spcPts val="0"/>
              </a:spcBef>
              <a:buSzTx/>
              <a:buNone/>
              <a:defRPr sz="2400"/>
            </a:lvl2pPr>
            <a:lvl3pPr marL="0" indent="0" algn="ctr">
              <a:spcBef>
                <a:spcPts val="0"/>
              </a:spcBef>
              <a:buSzTx/>
              <a:buNone/>
              <a:defRPr sz="2400"/>
            </a:lvl3pPr>
            <a:lvl4pPr marL="0" indent="0" algn="ctr">
              <a:spcBef>
                <a:spcPts val="0"/>
              </a:spcBef>
              <a:buSzTx/>
              <a:buNone/>
              <a:defRPr sz="2400"/>
            </a:lvl4pPr>
            <a:lvl5pPr marL="0" indent="0" algn="ctr"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 - 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 - Alt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34473" y="8193633"/>
            <a:ext cx="3457772" cy="71845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/>
          <p:nvPr>
            <p:ph type="title"/>
          </p:nvPr>
        </p:nvSpPr>
        <p:spPr>
          <a:xfrm>
            <a:off x="635000" y="4406900"/>
            <a:ext cx="11734800" cy="3657600"/>
          </a:xfrm>
          <a:prstGeom prst="rect">
            <a:avLst/>
          </a:prstGeom>
        </p:spPr>
        <p:txBody>
          <a:bodyPr anchor="b"/>
          <a:lstStyle>
            <a:lvl1pPr>
              <a:defRPr spc="-128" sz="6400"/>
            </a:lvl1pPr>
          </a:lstStyle>
          <a:p>
            <a:pPr/>
            <a:r>
              <a:t>Title Text</a:t>
            </a:r>
          </a:p>
        </p:txBody>
      </p:sp>
      <p:sp>
        <p:nvSpPr>
          <p:cNvPr id="23" name="Shape 23"/>
          <p:cNvSpPr/>
          <p:nvPr>
            <p:ph type="body" sz="quarter" idx="1"/>
          </p:nvPr>
        </p:nvSpPr>
        <p:spPr>
          <a:xfrm>
            <a:off x="635000" y="8318500"/>
            <a:ext cx="11734800" cy="1435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0" algn="ctr">
              <a:spcBef>
                <a:spcPts val="0"/>
              </a:spcBef>
              <a:buSzTx/>
              <a:buNone/>
              <a:defRPr sz="2400"/>
            </a:lvl2pPr>
            <a:lvl3pPr marL="0" indent="0" algn="ctr">
              <a:spcBef>
                <a:spcPts val="0"/>
              </a:spcBef>
              <a:buSzTx/>
              <a:buNone/>
              <a:defRPr sz="2400"/>
            </a:lvl3pPr>
            <a:lvl4pPr marL="0" indent="0" algn="ctr">
              <a:spcBef>
                <a:spcPts val="0"/>
              </a:spcBef>
              <a:buSzTx/>
              <a:buNone/>
              <a:defRPr sz="2400"/>
            </a:lvl4pPr>
            <a:lvl5pPr marL="0" indent="0" algn="ctr"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1270000" y="3505200"/>
            <a:ext cx="10464800" cy="2730500"/>
          </a:xfrm>
          <a:prstGeom prst="rect">
            <a:avLst/>
          </a:prstGeom>
        </p:spPr>
        <p:txBody>
          <a:bodyPr/>
          <a:lstStyle>
            <a:lvl1pPr>
              <a:defRPr spc="-128" sz="6400"/>
            </a:lvl1pPr>
          </a:lstStyle>
          <a:p>
            <a:pPr/>
            <a:r>
              <a:t>Title Text</a:t>
            </a:r>
          </a:p>
        </p:txBody>
      </p:sp>
      <p:sp>
        <p:nvSpPr>
          <p:cNvPr id="32" name="Shape 3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6046" y="5082128"/>
            <a:ext cx="4512627" cy="71845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hape 40"/>
          <p:cNvSpPr/>
          <p:nvPr>
            <p:ph type="title"/>
          </p:nvPr>
        </p:nvSpPr>
        <p:spPr>
          <a:xfrm>
            <a:off x="762000" y="0"/>
            <a:ext cx="5588000" cy="48768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1" name="Shape 41"/>
          <p:cNvSpPr/>
          <p:nvPr>
            <p:ph type="body" sz="quarter" idx="1"/>
          </p:nvPr>
        </p:nvSpPr>
        <p:spPr>
          <a:xfrm>
            <a:off x="762000" y="5372100"/>
            <a:ext cx="5588000" cy="4381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0" algn="ctr">
              <a:spcBef>
                <a:spcPts val="0"/>
              </a:spcBef>
              <a:buSzTx/>
              <a:buNone/>
              <a:defRPr sz="2400"/>
            </a:lvl2pPr>
            <a:lvl3pPr marL="0" indent="0" algn="ctr">
              <a:spcBef>
                <a:spcPts val="0"/>
              </a:spcBef>
              <a:buSzTx/>
              <a:buNone/>
              <a:defRPr sz="2400"/>
            </a:lvl3pPr>
            <a:lvl4pPr marL="0" indent="0" algn="ctr">
              <a:spcBef>
                <a:spcPts val="0"/>
              </a:spcBef>
              <a:buSzTx/>
              <a:buNone/>
              <a:defRPr sz="2400"/>
            </a:lvl4pPr>
            <a:lvl5pPr marL="0" indent="0" algn="ctr"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xfrm>
            <a:off x="1270000" y="250810"/>
            <a:ext cx="10464800" cy="280038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hape 5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title"/>
          </p:nvPr>
        </p:nvSpPr>
        <p:spPr>
          <a:xfrm>
            <a:off x="1270000" y="400609"/>
            <a:ext cx="10464800" cy="250078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7200900" y="2901388"/>
            <a:ext cx="4826000" cy="6262224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3000"/>
              </a:spcBef>
              <a:buBlip>
                <a:blip r:embed="rId2"/>
              </a:buBlip>
              <a:defRPr sz="2600"/>
            </a:lvl1pPr>
            <a:lvl2pPr marL="914400" indent="-457200">
              <a:spcBef>
                <a:spcPts val="3000"/>
              </a:spcBef>
              <a:buBlip>
                <a:blip r:embed="rId2"/>
              </a:buBlip>
              <a:defRPr sz="2600"/>
            </a:lvl2pPr>
            <a:lvl3pPr marL="1371600" indent="-457200">
              <a:spcBef>
                <a:spcPts val="3000"/>
              </a:spcBef>
              <a:buBlip>
                <a:blip r:embed="rId2"/>
              </a:buBlip>
              <a:defRPr sz="2600"/>
            </a:lvl3pPr>
            <a:lvl4pPr marL="1828800" indent="-457200">
              <a:spcBef>
                <a:spcPts val="3000"/>
              </a:spcBef>
              <a:buBlip>
                <a:blip r:embed="rId2"/>
              </a:buBlip>
              <a:defRPr sz="2600"/>
            </a:lvl4pPr>
            <a:lvl5pPr marL="2286000" indent="-457200">
              <a:spcBef>
                <a:spcPts val="3000"/>
              </a:spcBef>
              <a:buBlip>
                <a:blip r:embed="rId2"/>
              </a:buBlip>
              <a:defRPr sz="2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1.tif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0081" y="2732633"/>
            <a:ext cx="10908154" cy="7190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>
            <p:ph type="title"/>
          </p:nvPr>
        </p:nvSpPr>
        <p:spPr>
          <a:xfrm>
            <a:off x="1270000" y="385378"/>
            <a:ext cx="10464800" cy="2531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1270000" y="2916620"/>
            <a:ext cx="10464800" cy="6409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4"/>
              </a:buBlip>
            </a:lvl1pPr>
            <a:lvl2pPr>
              <a:buBlip>
                <a:blip r:embed="rId4"/>
              </a:buBlip>
            </a:lvl2pPr>
            <a:lvl3pPr>
              <a:buBlip>
                <a:blip r:embed="rId4"/>
              </a:buBlip>
            </a:lvl3pPr>
            <a:lvl4pPr>
              <a:buBlip>
                <a:blip r:embed="rId4"/>
              </a:buBlip>
            </a:lvl4pPr>
            <a:lvl5pPr>
              <a:buBlip>
                <a:blip r:embed="rId4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/>
          <p:nvPr>
            <p:ph type="sldNum" sz="quarter" idx="2"/>
          </p:nvPr>
        </p:nvSpPr>
        <p:spPr>
          <a:xfrm>
            <a:off x="6285653" y="8779792"/>
            <a:ext cx="3034454" cy="5207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latin typeface="Superclarendon"/>
                <a:ea typeface="Superclarendon"/>
                <a:cs typeface="Superclarendon"/>
                <a:sym typeface="Superclarendo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Superclarendon"/>
          <a:ea typeface="Superclarendon"/>
          <a:cs typeface="Superclarendon"/>
          <a:sym typeface="Superclarendon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Superclarendon"/>
          <a:ea typeface="Superclarendon"/>
          <a:cs typeface="Superclarendon"/>
          <a:sym typeface="Superclarendon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Superclarendon"/>
          <a:ea typeface="Superclarendon"/>
          <a:cs typeface="Superclarendon"/>
          <a:sym typeface="Superclarendon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Superclarendon"/>
          <a:ea typeface="Superclarendon"/>
          <a:cs typeface="Superclarendon"/>
          <a:sym typeface="Superclarendon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Superclarendon"/>
          <a:ea typeface="Superclarendon"/>
          <a:cs typeface="Superclarendon"/>
          <a:sym typeface="Superclarendon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Superclarendon"/>
          <a:ea typeface="Superclarendon"/>
          <a:cs typeface="Superclarendon"/>
          <a:sym typeface="Superclarendon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Superclarendon"/>
          <a:ea typeface="Superclarendon"/>
          <a:cs typeface="Superclarendon"/>
          <a:sym typeface="Superclarendon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Superclarendon"/>
          <a:ea typeface="Superclarendon"/>
          <a:cs typeface="Superclarendon"/>
          <a:sym typeface="Superclarendon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Superclarendon"/>
          <a:ea typeface="Superclarendon"/>
          <a:cs typeface="Superclarendon"/>
          <a:sym typeface="Superclarendon"/>
        </a:defRPr>
      </a:lvl9pPr>
    </p:titleStyle>
    <p:bodyStyle>
      <a:lvl1pPr marL="6223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4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1pPr>
      <a:lvl2pPr marL="12446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4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2pPr>
      <a:lvl3pPr marL="18669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4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3pPr>
      <a:lvl4pPr marL="24892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4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4pPr>
      <a:lvl5pPr marL="31115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4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5pPr>
      <a:lvl6pPr marL="37338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4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6pPr>
      <a:lvl7pPr marL="43561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4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7pPr>
      <a:lvl8pPr marL="49784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4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8pPr>
      <a:lvl9pPr marL="56007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4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1pPr>
      <a:lvl2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2pPr>
      <a:lvl3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3pPr>
      <a:lvl4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4pPr>
      <a:lvl5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5pPr>
      <a:lvl6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6pPr>
      <a:lvl7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7pPr>
      <a:lvl8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8pPr>
      <a:lvl9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tif"/><Relationship Id="rId4" Type="http://schemas.openxmlformats.org/officeDocument/2006/relationships/image" Target="../media/image4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tif"/><Relationship Id="rId4" Type="http://schemas.openxmlformats.org/officeDocument/2006/relationships/image" Target="../media/image7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tif"/><Relationship Id="rId4" Type="http://schemas.openxmlformats.org/officeDocument/2006/relationships/image" Target="../media/image8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tif"/><Relationship Id="rId4" Type="http://schemas.openxmlformats.org/officeDocument/2006/relationships/image" Target="../media/image9.jpeg"/><Relationship Id="rId5" Type="http://schemas.openxmlformats.org/officeDocument/2006/relationships/image" Target="../media/image5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tif"/><Relationship Id="rId4" Type="http://schemas.openxmlformats.org/officeDocument/2006/relationships/image" Target="../media/image10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tif"/><Relationship Id="rId4" Type="http://schemas.openxmlformats.org/officeDocument/2006/relationships/image" Target="../media/image11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tif"/><Relationship Id="rId4" Type="http://schemas.openxmlformats.org/officeDocument/2006/relationships/image" Target="../media/image6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Relationship Id="rId3" Type="http://schemas.openxmlformats.org/officeDocument/2006/relationships/image" Target="../media/image12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tif"/><Relationship Id="rId4" Type="http://schemas.openxmlformats.org/officeDocument/2006/relationships/image" Target="../media/image13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tif"/><Relationship Id="rId4" Type="http://schemas.openxmlformats.org/officeDocument/2006/relationships/image" Target="../media/image6.gif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Relationship Id="rId4" Type="http://schemas.openxmlformats.org/officeDocument/2006/relationships/image" Target="../media/image1.tif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tif"/><Relationship Id="rId4" Type="http://schemas.openxmlformats.org/officeDocument/2006/relationships/image" Target="../media/image14.jpeg"/><Relationship Id="rId5" Type="http://schemas.openxmlformats.org/officeDocument/2006/relationships/image" Target="../media/image15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gif"/><Relationship Id="rId4" Type="http://schemas.openxmlformats.org/officeDocument/2006/relationships/image" Target="../media/image1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gif"/><Relationship Id="rId4" Type="http://schemas.openxmlformats.org/officeDocument/2006/relationships/image" Target="../media/image1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gif"/><Relationship Id="rId4" Type="http://schemas.openxmlformats.org/officeDocument/2006/relationships/image" Target="../media/image1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tif"/><Relationship Id="rId4" Type="http://schemas.openxmlformats.org/officeDocument/2006/relationships/image" Target="../media/image4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tif"/><Relationship Id="rId4" Type="http://schemas.openxmlformats.org/officeDocument/2006/relationships/image" Target="../media/image5.g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tif"/><Relationship Id="rId4" Type="http://schemas.openxmlformats.org/officeDocument/2006/relationships/image" Target="../media/image5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ctrTitle"/>
          </p:nvPr>
        </p:nvSpPr>
        <p:spPr>
          <a:xfrm>
            <a:off x="1270000" y="1943100"/>
            <a:ext cx="10464800" cy="2997200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Cardiac Abnormalities</a:t>
            </a:r>
          </a:p>
        </p:txBody>
      </p:sp>
      <p:sp>
        <p:nvSpPr>
          <p:cNvPr id="128" name="Shape 128"/>
          <p:cNvSpPr/>
          <p:nvPr>
            <p:ph type="subTitle" sz="quarter" idx="1"/>
          </p:nvPr>
        </p:nvSpPr>
        <p:spPr>
          <a:xfrm>
            <a:off x="1270000" y="5029200"/>
            <a:ext cx="10464800" cy="2184400"/>
          </a:xfrm>
          <a:prstGeom prst="rect">
            <a:avLst/>
          </a:prstGeom>
        </p:spPr>
        <p:txBody>
          <a:bodyPr/>
          <a:lstStyle/>
          <a:p>
            <a:pPr/>
            <a:r>
              <a:t>By You - The students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type="title"/>
          </p:nvPr>
        </p:nvSpPr>
        <p:spPr>
          <a:xfrm>
            <a:off x="1270000" y="-113596"/>
            <a:ext cx="10464800" cy="1905001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Atrial Standstill</a:t>
            </a:r>
          </a:p>
        </p:txBody>
      </p:sp>
      <p:sp>
        <p:nvSpPr>
          <p:cNvPr id="178" name="Shape 178"/>
          <p:cNvSpPr/>
          <p:nvPr>
            <p:ph type="body" idx="1"/>
          </p:nvPr>
        </p:nvSpPr>
        <p:spPr>
          <a:xfrm>
            <a:off x="1270000" y="3263900"/>
            <a:ext cx="10464800" cy="5715000"/>
          </a:xfrm>
          <a:prstGeom prst="rect">
            <a:avLst/>
          </a:prstGeom>
        </p:spPr>
        <p:txBody>
          <a:bodyPr/>
          <a:lstStyle/>
          <a:p>
            <a:pPr marL="1163700" indent="-1163700" defTabSz="578358">
              <a:spcBef>
                <a:spcPts val="4100"/>
              </a:spcBef>
              <a:buBlip>
                <a:blip r:embed="rId3"/>
              </a:buBlip>
              <a:defRPr sz="3366"/>
            </a:pPr>
            <a:r>
              <a:t>What it is: Inactivity of the SA node</a:t>
            </a:r>
          </a:p>
          <a:p>
            <a:pPr marL="1163700" indent="-1163700" defTabSz="578358">
              <a:spcBef>
                <a:spcPts val="4100"/>
              </a:spcBef>
              <a:buBlip>
                <a:blip r:embed="rId3"/>
              </a:buBlip>
              <a:defRPr sz="3366"/>
            </a:pPr>
            <a:r>
              <a:t>What is happening in the heart?: The SA node is failing to fire.  There is little to no electrical activity in the Atria.  </a:t>
            </a:r>
          </a:p>
          <a:p>
            <a:pPr marL="1163700" indent="-1163700" defTabSz="578358">
              <a:spcBef>
                <a:spcPts val="4100"/>
              </a:spcBef>
              <a:buBlip>
                <a:blip r:embed="rId3"/>
              </a:buBlip>
              <a:defRPr sz="3366"/>
            </a:pPr>
            <a:r>
              <a:t>What Causes it: Hyperkalemia, Electrolyte imbalances. Cardiac dz.   Springer Spaniels = Predisposed.  </a:t>
            </a:r>
          </a:p>
          <a:p>
            <a:pPr marL="1163700" indent="-1163700" defTabSz="578358">
              <a:spcBef>
                <a:spcPts val="4100"/>
              </a:spcBef>
              <a:buBlip>
                <a:blip r:embed="rId3"/>
              </a:buBlip>
              <a:defRPr sz="3366"/>
            </a:pPr>
            <a:r>
              <a:t>Prognosis/Treatments: Fluids, Pacemaker.  Prognosis - Depends on underlying cause and if its not persisting.  </a:t>
            </a:r>
          </a:p>
        </p:txBody>
      </p:sp>
      <p:pic>
        <p:nvPicPr>
          <p:cNvPr id="179" name="image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16435" y="1175691"/>
            <a:ext cx="5571931" cy="20809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type="title"/>
          </p:nvPr>
        </p:nvSpPr>
        <p:spPr>
          <a:xfrm>
            <a:off x="1270000" y="-181270"/>
            <a:ext cx="10464800" cy="1905001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Ventricular Tachycardia</a:t>
            </a:r>
          </a:p>
        </p:txBody>
      </p:sp>
      <p:sp>
        <p:nvSpPr>
          <p:cNvPr id="184" name="Shape 184"/>
          <p:cNvSpPr/>
          <p:nvPr>
            <p:ph type="body" idx="1"/>
          </p:nvPr>
        </p:nvSpPr>
        <p:spPr>
          <a:xfrm>
            <a:off x="1270000" y="3517900"/>
            <a:ext cx="10464800" cy="5715000"/>
          </a:xfrm>
          <a:prstGeom prst="rect">
            <a:avLst/>
          </a:prstGeom>
        </p:spPr>
        <p:txBody>
          <a:bodyPr/>
          <a:lstStyle/>
          <a:p>
            <a:pPr marL="1163700" indent="-1163700" defTabSz="578358">
              <a:spcBef>
                <a:spcPts val="4100"/>
              </a:spcBef>
              <a:buBlip>
                <a:blip r:embed="rId3"/>
              </a:buBlip>
              <a:defRPr sz="3300"/>
            </a:pPr>
            <a:r>
              <a:t>What it is: Its a very fast heart rhythm or contraction of ventricles</a:t>
            </a:r>
          </a:p>
          <a:p>
            <a:pPr marL="1163700" indent="-1163700" defTabSz="578358">
              <a:spcBef>
                <a:spcPts val="4100"/>
              </a:spcBef>
              <a:buBlip>
                <a:blip r:embed="rId3"/>
              </a:buBlip>
              <a:defRPr sz="3300"/>
            </a:pPr>
            <a:r>
              <a:t>What is happening in the heart?: Malfunction of electrical processes in one of the ventricles.  </a:t>
            </a:r>
          </a:p>
          <a:p>
            <a:pPr marL="1163700" indent="-1163700" defTabSz="578358">
              <a:spcBef>
                <a:spcPts val="4100"/>
              </a:spcBef>
              <a:buBlip>
                <a:blip r:embed="rId3"/>
              </a:buBlip>
              <a:defRPr sz="3300"/>
            </a:pPr>
            <a:r>
              <a:t>What Causes it: Cardiomyopathies, Chronic Valve dz.  Medications, Cancers, Congenital Dz, Shock, </a:t>
            </a:r>
          </a:p>
          <a:p>
            <a:pPr marL="1163700" indent="-1163700" defTabSz="578358">
              <a:spcBef>
                <a:spcPts val="4100"/>
              </a:spcBef>
              <a:buBlip>
                <a:blip r:embed="rId3"/>
              </a:buBlip>
              <a:defRPr sz="3300"/>
            </a:pPr>
            <a:r>
              <a:t>Prognosis/Treatments: Defibrillator.   If we fix it = Good.  If we cant fix it - bad.  Fluid tx, Medications.  LIDOCAINE </a:t>
            </a:r>
          </a:p>
        </p:txBody>
      </p:sp>
      <p:pic>
        <p:nvPicPr>
          <p:cNvPr id="185" name="image7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86926" y="1241387"/>
            <a:ext cx="5876448" cy="22818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type="title"/>
          </p:nvPr>
        </p:nvSpPr>
        <p:spPr>
          <a:xfrm>
            <a:off x="1281758" y="-192549"/>
            <a:ext cx="10464801" cy="1905001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Ventricular Fibrillation</a:t>
            </a:r>
          </a:p>
        </p:txBody>
      </p:sp>
      <p:sp>
        <p:nvSpPr>
          <p:cNvPr id="190" name="Shape 190"/>
          <p:cNvSpPr/>
          <p:nvPr>
            <p:ph type="body" idx="1"/>
          </p:nvPr>
        </p:nvSpPr>
        <p:spPr>
          <a:xfrm>
            <a:off x="1270000" y="3263900"/>
            <a:ext cx="10464800" cy="5715000"/>
          </a:xfrm>
          <a:prstGeom prst="rect">
            <a:avLst/>
          </a:prstGeom>
        </p:spPr>
        <p:txBody>
          <a:bodyPr/>
          <a:lstStyle/>
          <a:p>
            <a:pPr marL="1163700" indent="-1163700" defTabSz="578358">
              <a:spcBef>
                <a:spcPts val="4100"/>
              </a:spcBef>
              <a:buBlip>
                <a:blip r:embed="rId3"/>
              </a:buBlip>
              <a:defRPr sz="3300"/>
            </a:pPr>
            <a:r>
              <a:t>What it is: CHAOS</a:t>
            </a:r>
          </a:p>
          <a:p>
            <a:pPr marL="1163700" indent="-1163700" defTabSz="578358">
              <a:spcBef>
                <a:spcPts val="4100"/>
              </a:spcBef>
              <a:buBlip>
                <a:blip r:embed="rId3"/>
              </a:buBlip>
              <a:defRPr sz="3300"/>
            </a:pPr>
            <a:r>
              <a:t>What is happening in the heart?: Uncoordinated contractions in cardiac muscles due to random electrical firing of all cells.  </a:t>
            </a:r>
          </a:p>
          <a:p>
            <a:pPr marL="1163700" indent="-1163700" defTabSz="578358">
              <a:spcBef>
                <a:spcPts val="4100"/>
              </a:spcBef>
              <a:buBlip>
                <a:blip r:embed="rId3"/>
              </a:buBlip>
              <a:defRPr sz="3300"/>
            </a:pPr>
            <a:r>
              <a:t>What Causes it: Cardiac and Resp. Dz, Hrt sx, Aortic stenosis, Drug reactions, Congenital dz, Post Sx effects.  </a:t>
            </a:r>
          </a:p>
          <a:p>
            <a:pPr marL="1163700" indent="-1163700" defTabSz="578358">
              <a:spcBef>
                <a:spcPts val="4100"/>
              </a:spcBef>
              <a:buBlip>
                <a:blip r:embed="rId3"/>
              </a:buBlip>
              <a:defRPr sz="3300"/>
            </a:pPr>
            <a:r>
              <a:t>Prognosis/Treatments: Defibrillation, CPCR, Upon survival use lidocaine.  Prognosis - Very Poor.  </a:t>
            </a:r>
          </a:p>
        </p:txBody>
      </p:sp>
      <p:pic>
        <p:nvPicPr>
          <p:cNvPr id="191" name="image8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25153" y="1122983"/>
            <a:ext cx="7354669" cy="18386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type="title"/>
          </p:nvPr>
        </p:nvSpPr>
        <p:spPr>
          <a:xfrm>
            <a:off x="-2070211" y="482481"/>
            <a:ext cx="10464801" cy="1905002"/>
          </a:xfrm>
          <a:prstGeom prst="rect">
            <a:avLst/>
          </a:prstGeom>
        </p:spPr>
        <p:txBody>
          <a:bodyPr/>
          <a:lstStyle/>
          <a:p>
            <a:pPr defTabSz="484886">
              <a:defRPr spc="-200" sz="3900"/>
            </a:pPr>
            <a:r>
              <a:t>VPCs (Ventricular </a:t>
            </a:r>
            <a:endParaRPr spc="-119"/>
          </a:p>
          <a:p>
            <a:pPr defTabSz="484886">
              <a:defRPr spc="-200" sz="3900"/>
            </a:pPr>
            <a:r>
              <a:t>Premature </a:t>
            </a:r>
            <a:endParaRPr spc="-119"/>
          </a:p>
          <a:p>
            <a:pPr defTabSz="484886">
              <a:defRPr spc="-200" sz="3900"/>
            </a:pPr>
            <a:r>
              <a:t>Contractions) </a:t>
            </a:r>
          </a:p>
        </p:txBody>
      </p:sp>
      <p:sp>
        <p:nvSpPr>
          <p:cNvPr id="196" name="Shape 196"/>
          <p:cNvSpPr/>
          <p:nvPr>
            <p:ph type="body" idx="1"/>
          </p:nvPr>
        </p:nvSpPr>
        <p:spPr>
          <a:xfrm>
            <a:off x="638369" y="3405605"/>
            <a:ext cx="11728062" cy="5715003"/>
          </a:xfrm>
          <a:prstGeom prst="rect">
            <a:avLst/>
          </a:prstGeom>
        </p:spPr>
        <p:txBody>
          <a:bodyPr/>
          <a:lstStyle/>
          <a:p>
            <a:pPr marL="1163700" indent="-1163700" defTabSz="578358">
              <a:spcBef>
                <a:spcPts val="4100"/>
              </a:spcBef>
              <a:buBlip>
                <a:blip r:embed="rId3"/>
              </a:buBlip>
              <a:defRPr sz="3300"/>
            </a:pPr>
            <a:r>
              <a:t>What it is: Ventricular contraction prior to being completely filled by the atrium</a:t>
            </a:r>
          </a:p>
          <a:p>
            <a:pPr marL="1163700" indent="-1163700" defTabSz="578358">
              <a:spcBef>
                <a:spcPts val="4100"/>
              </a:spcBef>
              <a:buBlip>
                <a:blip r:embed="rId3"/>
              </a:buBlip>
              <a:defRPr sz="3300"/>
            </a:pPr>
            <a:r>
              <a:t>What is happening in the heart?: Electrical activity starts in the purkinje fibers versus the SA node.  </a:t>
            </a:r>
          </a:p>
          <a:p>
            <a:pPr marL="1163700" indent="-1163700" defTabSz="578358">
              <a:spcBef>
                <a:spcPts val="4100"/>
              </a:spcBef>
              <a:buBlip>
                <a:blip r:embed="rId3"/>
              </a:buBlip>
              <a:defRPr sz="3300"/>
            </a:pPr>
            <a:r>
              <a:t>What Causes it:  Cardiomyopathies (Dialated -Dobermans) GDV, CHF, Metabolic Derangements, Myocarditis</a:t>
            </a:r>
          </a:p>
          <a:p>
            <a:pPr marL="1163700" indent="-1163700" defTabSz="578358">
              <a:spcBef>
                <a:spcPts val="4100"/>
              </a:spcBef>
              <a:buBlip>
                <a:blip r:embed="rId3"/>
              </a:buBlip>
              <a:defRPr sz="3300"/>
            </a:pPr>
            <a:r>
              <a:t>Prognosis/Treatments: Just one - Good.  More that one- Guarded.  Can turn into V-Tac.  Tx - Anti-arrhythmic drugs.  </a:t>
            </a:r>
          </a:p>
        </p:txBody>
      </p:sp>
      <p:pic>
        <p:nvPicPr>
          <p:cNvPr id="197" name="image9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14848" y="1057191"/>
            <a:ext cx="4401220" cy="23986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age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968847" y="284798"/>
            <a:ext cx="4693224" cy="14376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type="title"/>
          </p:nvPr>
        </p:nvSpPr>
        <p:spPr>
          <a:xfrm>
            <a:off x="1281758" y="-215107"/>
            <a:ext cx="10464801" cy="1905001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Ventricular Asystole</a:t>
            </a:r>
          </a:p>
        </p:txBody>
      </p:sp>
      <p:sp>
        <p:nvSpPr>
          <p:cNvPr id="203" name="Shape 203"/>
          <p:cNvSpPr/>
          <p:nvPr>
            <p:ph type="body" idx="1"/>
          </p:nvPr>
        </p:nvSpPr>
        <p:spPr>
          <a:xfrm>
            <a:off x="1270000" y="3263900"/>
            <a:ext cx="10464800" cy="5715000"/>
          </a:xfrm>
          <a:prstGeom prst="rect">
            <a:avLst/>
          </a:prstGeom>
        </p:spPr>
        <p:txBody>
          <a:bodyPr/>
          <a:lstStyle/>
          <a:p>
            <a:pPr marL="1140426" indent="-1140426" defTabSz="566790">
              <a:spcBef>
                <a:spcPts val="4000"/>
              </a:spcBef>
              <a:buBlip>
                <a:blip r:embed="rId3"/>
              </a:buBlip>
              <a:defRPr sz="3234"/>
            </a:pPr>
            <a:r>
              <a:t>What it is: “Flatline” No cardiac activity for more than a few seconds</a:t>
            </a:r>
          </a:p>
          <a:p>
            <a:pPr marL="1140426" indent="-1140426" defTabSz="566790">
              <a:spcBef>
                <a:spcPts val="4000"/>
              </a:spcBef>
              <a:buBlip>
                <a:blip r:embed="rId3"/>
              </a:buBlip>
              <a:defRPr sz="3234"/>
            </a:pPr>
            <a:r>
              <a:t>What is happening in the heart?: Heart is stopped and SA node AND other nodes are not firing.  </a:t>
            </a:r>
          </a:p>
          <a:p>
            <a:pPr marL="1140426" indent="-1140426" defTabSz="566790">
              <a:spcBef>
                <a:spcPts val="4000"/>
              </a:spcBef>
              <a:buBlip>
                <a:blip r:embed="rId3"/>
              </a:buBlip>
              <a:defRPr sz="3234"/>
            </a:pPr>
            <a:r>
              <a:t>What Causes it: Shock.  Dead Pacemaker,  Electrical Probs in Hrt.  </a:t>
            </a:r>
          </a:p>
          <a:p>
            <a:pPr marL="1140426" indent="-1140426" defTabSz="566790">
              <a:spcBef>
                <a:spcPts val="4000"/>
              </a:spcBef>
              <a:buBlip>
                <a:blip r:embed="rId3"/>
              </a:buBlip>
              <a:defRPr sz="3234"/>
            </a:pPr>
            <a:r>
              <a:t>Prognosis/Treatments: Prognosis =Very poor.  Tx - Eliminate cause.  Pacemaker.  Medications.  Defib.  CPCR.  </a:t>
            </a:r>
          </a:p>
        </p:txBody>
      </p:sp>
      <p:pic>
        <p:nvPicPr>
          <p:cNvPr id="204" name="image10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97463" y="1100565"/>
            <a:ext cx="6677219" cy="21339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type="title"/>
          </p:nvPr>
        </p:nvSpPr>
        <p:spPr>
          <a:xfrm>
            <a:off x="1270000" y="-181270"/>
            <a:ext cx="10464800" cy="1905001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First Degree AV Block</a:t>
            </a:r>
          </a:p>
        </p:txBody>
      </p:sp>
      <p:sp>
        <p:nvSpPr>
          <p:cNvPr id="209" name="Shape 209"/>
          <p:cNvSpPr/>
          <p:nvPr>
            <p:ph type="body" idx="1"/>
          </p:nvPr>
        </p:nvSpPr>
        <p:spPr>
          <a:xfrm>
            <a:off x="1270000" y="3263900"/>
            <a:ext cx="10464800" cy="5715000"/>
          </a:xfrm>
          <a:prstGeom prst="rect">
            <a:avLst/>
          </a:prstGeom>
        </p:spPr>
        <p:txBody>
          <a:bodyPr/>
          <a:lstStyle/>
          <a:p>
            <a:pPr marL="1163700" indent="-1163700" defTabSz="578358">
              <a:spcBef>
                <a:spcPts val="4100"/>
              </a:spcBef>
              <a:buBlip>
                <a:blip r:embed="rId3"/>
              </a:buBlip>
              <a:defRPr sz="3300"/>
            </a:pPr>
            <a:r>
              <a:t>What it is: P-R interval is lengthened by .2 seconds</a:t>
            </a:r>
          </a:p>
          <a:p>
            <a:pPr marL="1163700" indent="-1163700" defTabSz="578358">
              <a:spcBef>
                <a:spcPts val="4100"/>
              </a:spcBef>
              <a:buBlip>
                <a:blip r:embed="rId3"/>
              </a:buBlip>
              <a:defRPr sz="3300"/>
            </a:pPr>
            <a:r>
              <a:t>What is happening in the heart?: Impulse from Atrium to ventricles is delayed.  - Usually Asymptomatic</a:t>
            </a:r>
          </a:p>
          <a:p>
            <a:pPr marL="1163700" indent="-1163700" defTabSz="578358">
              <a:spcBef>
                <a:spcPts val="4100"/>
              </a:spcBef>
              <a:buBlip>
                <a:blip r:embed="rId3"/>
              </a:buBlip>
              <a:defRPr sz="3300"/>
            </a:pPr>
            <a:r>
              <a:t>What Causes it: Digoxin OD, Calcium Def.  Hypertrophic Cardiomyopathy.  Atropine IV, Carditis and Tumors and Amyloidosis.  CockerSpaniels and Dachshunds.  </a:t>
            </a:r>
          </a:p>
          <a:p>
            <a:pPr marL="1163700" indent="-1163700" defTabSz="578358">
              <a:spcBef>
                <a:spcPts val="4100"/>
              </a:spcBef>
              <a:buBlip>
                <a:blip r:embed="rId3"/>
              </a:buBlip>
              <a:defRPr sz="3300"/>
            </a:pPr>
            <a:r>
              <a:t>Prognosis/Treatments: Monitor ECGs, Monitor the heart closely.  Prognosis - Good.  </a:t>
            </a:r>
          </a:p>
        </p:txBody>
      </p:sp>
      <p:pic>
        <p:nvPicPr>
          <p:cNvPr id="210" name="image1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40233" y="1118866"/>
            <a:ext cx="6885545" cy="19050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type="title"/>
          </p:nvPr>
        </p:nvSpPr>
        <p:spPr>
          <a:xfrm>
            <a:off x="1270000" y="-127000"/>
            <a:ext cx="10464800" cy="1905000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Second Degree AV Block</a:t>
            </a:r>
          </a:p>
        </p:txBody>
      </p:sp>
      <p:sp>
        <p:nvSpPr>
          <p:cNvPr id="215" name="Shape 215"/>
          <p:cNvSpPr/>
          <p:nvPr>
            <p:ph type="body" idx="1"/>
          </p:nvPr>
        </p:nvSpPr>
        <p:spPr>
          <a:xfrm>
            <a:off x="1270000" y="3263900"/>
            <a:ext cx="10464800" cy="5715000"/>
          </a:xfrm>
          <a:prstGeom prst="rect">
            <a:avLst/>
          </a:prstGeom>
        </p:spPr>
        <p:txBody>
          <a:bodyPr/>
          <a:lstStyle/>
          <a:p>
            <a:pPr marL="987381" indent="-987381" defTabSz="490727">
              <a:spcBef>
                <a:spcPts val="3500"/>
              </a:spcBef>
              <a:buBlip>
                <a:blip r:embed="rId3"/>
              </a:buBlip>
              <a:defRPr sz="2800"/>
            </a:pPr>
            <a:r>
              <a:t>What it is: Wickenbock (Mobietz 1)  = P-R interval Prolongation.  &amp; Mobietz 2 = P-R wave is consecutive but  the R wave is long in itself.  </a:t>
            </a:r>
          </a:p>
          <a:p>
            <a:pPr marL="987381" indent="-987381" defTabSz="490727">
              <a:spcBef>
                <a:spcPts val="3500"/>
              </a:spcBef>
              <a:buBlip>
                <a:blip r:embed="rId3"/>
              </a:buBlip>
              <a:defRPr sz="2800"/>
            </a:pPr>
            <a:r>
              <a:t>What is happening in the heart?: Disturbance, Delay or interuption of atrial impulse conduction through the AV node to the ventricles. </a:t>
            </a:r>
          </a:p>
          <a:p>
            <a:pPr marL="987381" indent="-987381" defTabSz="490727">
              <a:spcBef>
                <a:spcPts val="3500"/>
              </a:spcBef>
              <a:buBlip>
                <a:blip r:embed="rId3"/>
              </a:buBlip>
              <a:defRPr sz="2800"/>
            </a:pPr>
            <a:r>
              <a:t>What Causes it:Electrolyte imbalances.  Myocarditis, Thyroid dz, Digoxin OD, Ischeima, Adenovirus, Hrt dz. </a:t>
            </a:r>
          </a:p>
          <a:p>
            <a:pPr marL="987381" indent="-987381" defTabSz="490727">
              <a:spcBef>
                <a:spcPts val="3500"/>
              </a:spcBef>
              <a:buBlip>
                <a:blip r:embed="rId3"/>
              </a:buBlip>
              <a:defRPr sz="2800"/>
            </a:pPr>
            <a:r>
              <a:t>Prognosis/Treatments: Prognosis is good as long as there is not a block between the AV node and the rest of the electrical pathway.  Tx -Pacemaker, Atropine, Monitor heart closely, Glycopyrolate.  </a:t>
            </a:r>
          </a:p>
        </p:txBody>
      </p:sp>
      <p:pic>
        <p:nvPicPr>
          <p:cNvPr id="216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87501" y="1179790"/>
            <a:ext cx="7168110" cy="19435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type="title"/>
          </p:nvPr>
        </p:nvSpPr>
        <p:spPr>
          <a:xfrm>
            <a:off x="1281758" y="25400"/>
            <a:ext cx="10464801" cy="1905000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Third Degree AV Block (“Complete”)</a:t>
            </a:r>
          </a:p>
        </p:txBody>
      </p:sp>
      <p:sp>
        <p:nvSpPr>
          <p:cNvPr id="221" name="Shape 221"/>
          <p:cNvSpPr/>
          <p:nvPr>
            <p:ph type="body" idx="1"/>
          </p:nvPr>
        </p:nvSpPr>
        <p:spPr>
          <a:xfrm>
            <a:off x="1281758" y="3606772"/>
            <a:ext cx="10464801" cy="5715002"/>
          </a:xfrm>
          <a:prstGeom prst="rect">
            <a:avLst/>
          </a:prstGeom>
        </p:spPr>
        <p:txBody>
          <a:bodyPr/>
          <a:lstStyle/>
          <a:p>
            <a:pPr marL="1093878" indent="-1093878" defTabSz="543656">
              <a:spcBef>
                <a:spcPts val="3800"/>
              </a:spcBef>
              <a:buBlip>
                <a:blip r:embed="rId2"/>
              </a:buBlip>
              <a:defRPr sz="3069"/>
            </a:pPr>
            <a:r>
              <a:t>What it is: Most clinically significant.  SA node is not connected to Ventricles.  </a:t>
            </a:r>
          </a:p>
          <a:p>
            <a:pPr marL="1093878" indent="-1093878" defTabSz="543656">
              <a:spcBef>
                <a:spcPts val="3800"/>
              </a:spcBef>
              <a:buBlip>
                <a:blip r:embed="rId2"/>
              </a:buBlip>
              <a:defRPr sz="3069"/>
            </a:pPr>
            <a:r>
              <a:t>What is happening in the heart?: Independent and non coordinated beating of the Atrium and the Ventricles.  </a:t>
            </a:r>
          </a:p>
          <a:p>
            <a:pPr marL="1093878" indent="-1093878" defTabSz="543656">
              <a:spcBef>
                <a:spcPts val="3800"/>
              </a:spcBef>
              <a:buBlip>
                <a:blip r:embed="rId2"/>
              </a:buBlip>
              <a:defRPr sz="3069"/>
            </a:pPr>
            <a:r>
              <a:t>What Causes it: Congenital, Idiopathic Fibrosis, Inflammation, Drug tox.  Electrolyte Imbalences, Lyme Dz, Hrt dz, Hrt Attack.  </a:t>
            </a:r>
          </a:p>
          <a:p>
            <a:pPr marL="1093878" indent="-1093878" defTabSz="543656">
              <a:spcBef>
                <a:spcPts val="3800"/>
              </a:spcBef>
              <a:buBlip>
                <a:blip r:embed="rId2"/>
              </a:buBlip>
              <a:defRPr sz="3069"/>
            </a:pPr>
            <a:r>
              <a:t>Prognosis/Treatments: Pacemaker, Glyco, Atropine, Prognosis = Poor.  </a:t>
            </a:r>
          </a:p>
        </p:txBody>
      </p:sp>
      <p:pic>
        <p:nvPicPr>
          <p:cNvPr id="222" name="image1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65820" y="1727186"/>
            <a:ext cx="8146917" cy="1905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type="title"/>
          </p:nvPr>
        </p:nvSpPr>
        <p:spPr>
          <a:xfrm>
            <a:off x="-2921000" y="762000"/>
            <a:ext cx="10464800" cy="1905000"/>
          </a:xfrm>
          <a:prstGeom prst="rect">
            <a:avLst/>
          </a:prstGeom>
        </p:spPr>
        <p:txBody>
          <a:bodyPr/>
          <a:lstStyle/>
          <a:p>
            <a:pPr defTabSz="484886">
              <a:defRPr spc="-200" sz="3900"/>
            </a:pPr>
            <a:r>
              <a:t>Bundle </a:t>
            </a:r>
            <a:endParaRPr spc="-119"/>
          </a:p>
          <a:p>
            <a:pPr defTabSz="484886">
              <a:defRPr spc="-200" sz="3900"/>
            </a:pPr>
            <a:r>
              <a:t>Branch </a:t>
            </a:r>
            <a:endParaRPr spc="-119"/>
          </a:p>
          <a:p>
            <a:pPr defTabSz="484886">
              <a:defRPr spc="-200" sz="3900"/>
            </a:pPr>
            <a:r>
              <a:t>Blocks.  </a:t>
            </a:r>
          </a:p>
        </p:txBody>
      </p:sp>
      <p:sp>
        <p:nvSpPr>
          <p:cNvPr id="225" name="Shape 225"/>
          <p:cNvSpPr/>
          <p:nvPr>
            <p:ph type="body" idx="1"/>
          </p:nvPr>
        </p:nvSpPr>
        <p:spPr>
          <a:xfrm>
            <a:off x="1270000" y="3263900"/>
            <a:ext cx="10464800" cy="5715000"/>
          </a:xfrm>
          <a:prstGeom prst="rect">
            <a:avLst/>
          </a:prstGeom>
        </p:spPr>
        <p:txBody>
          <a:bodyPr/>
          <a:lstStyle/>
          <a:p>
            <a:pPr marL="954234" indent="-954234" defTabSz="474253">
              <a:spcBef>
                <a:spcPts val="3300"/>
              </a:spcBef>
              <a:buBlip>
                <a:blip r:embed="rId3"/>
              </a:buBlip>
              <a:defRPr sz="2673"/>
            </a:pPr>
            <a:r>
              <a:t>What it is: Delay or obstruction along the pathway from the branches to the fibers.  </a:t>
            </a:r>
          </a:p>
          <a:p>
            <a:pPr marL="954234" indent="-954234" defTabSz="474253">
              <a:spcBef>
                <a:spcPts val="3300"/>
              </a:spcBef>
              <a:buBlip>
                <a:blip r:embed="rId3"/>
              </a:buBlip>
              <a:defRPr sz="2673"/>
            </a:pPr>
            <a:r>
              <a:t>What is happening in the heart?:  The delay or obstruction in electrical pathway creates an insufficient Cardiac response and cardiac output. </a:t>
            </a:r>
          </a:p>
          <a:p>
            <a:pPr marL="954234" indent="-954234" defTabSz="474253">
              <a:spcBef>
                <a:spcPts val="3300"/>
              </a:spcBef>
              <a:buBlip>
                <a:blip r:embed="rId3"/>
              </a:buBlip>
              <a:defRPr sz="2673"/>
            </a:pPr>
            <a:r>
              <a:t>What Causes it: Heart dz or trauma.  Left = Cardiomyopathy, Bacteria, Hypertension, Hrt dz.  Right = Birth Defect, Hrt attack or Blood clot in lungs.  </a:t>
            </a:r>
          </a:p>
          <a:p>
            <a:pPr marL="954234" indent="-954234" defTabSz="474253">
              <a:spcBef>
                <a:spcPts val="3300"/>
              </a:spcBef>
              <a:buBlip>
                <a:blip r:embed="rId3"/>
              </a:buBlip>
              <a:defRPr sz="2673"/>
            </a:pPr>
            <a:r>
              <a:t>Prognosis/Treatments: Most are Asymptomatic.  Medication. Angioplasty,  Pacemaker, or Defib.   Prognosis - Left is worse than right.  </a:t>
            </a:r>
          </a:p>
        </p:txBody>
      </p:sp>
      <p:pic>
        <p:nvPicPr>
          <p:cNvPr id="226" name="image13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99922" y="304800"/>
            <a:ext cx="4947521" cy="29043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type="title"/>
          </p:nvPr>
        </p:nvSpPr>
        <p:spPr>
          <a:xfrm>
            <a:off x="1270000" y="-195640"/>
            <a:ext cx="10464800" cy="1905001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Sick Sinus Syndrome</a:t>
            </a:r>
          </a:p>
        </p:txBody>
      </p:sp>
      <p:sp>
        <p:nvSpPr>
          <p:cNvPr id="231" name="Shape 231"/>
          <p:cNvSpPr/>
          <p:nvPr>
            <p:ph type="body" idx="1"/>
          </p:nvPr>
        </p:nvSpPr>
        <p:spPr>
          <a:xfrm>
            <a:off x="1269999" y="3662712"/>
            <a:ext cx="10464801" cy="5715003"/>
          </a:xfrm>
          <a:prstGeom prst="rect">
            <a:avLst/>
          </a:prstGeom>
        </p:spPr>
        <p:txBody>
          <a:bodyPr/>
          <a:lstStyle/>
          <a:p>
            <a:pPr marL="1057910" indent="-1057910" defTabSz="525779">
              <a:spcBef>
                <a:spcPts val="3700"/>
              </a:spcBef>
              <a:buBlip>
                <a:blip r:embed="rId3"/>
              </a:buBlip>
              <a:defRPr sz="3000"/>
            </a:pPr>
            <a:r>
              <a:t>What it is: The heart is switching from slow to fast and from regular to irregular.  </a:t>
            </a:r>
          </a:p>
          <a:p>
            <a:pPr marL="1057910" indent="-1057910" defTabSz="525779">
              <a:spcBef>
                <a:spcPts val="3700"/>
              </a:spcBef>
              <a:buBlip>
                <a:blip r:embed="rId3"/>
              </a:buBlip>
              <a:defRPr sz="3000"/>
            </a:pPr>
            <a:r>
              <a:t>What is happening in the heart?: Electrical impulses fail to function normally.  (can go from Bradycardic to Tachycardia very quickly. ) </a:t>
            </a:r>
          </a:p>
          <a:p>
            <a:pPr marL="1057910" indent="-1057910" defTabSz="525779">
              <a:spcBef>
                <a:spcPts val="3700"/>
              </a:spcBef>
              <a:buBlip>
                <a:blip r:embed="rId3"/>
              </a:buBlip>
              <a:defRPr sz="3000"/>
            </a:pPr>
            <a:r>
              <a:t>What Causes it:  Hrt dz, Electrolyte imbalances,  Sepsis, shock, Precursor to Hrt Failure, Medications, Toxicities, Etc.  </a:t>
            </a:r>
          </a:p>
          <a:p>
            <a:pPr marL="1057910" indent="-1057910" defTabSz="525779">
              <a:spcBef>
                <a:spcPts val="3700"/>
              </a:spcBef>
              <a:buBlip>
                <a:blip r:embed="rId3"/>
              </a:buBlip>
              <a:defRPr sz="3000"/>
            </a:pPr>
            <a:r>
              <a:t>Prognosis/Treatments: Avoid stress and excitement.  Pacemaker, Prognosis = Guarded.  Treat underlying causes.  </a:t>
            </a:r>
          </a:p>
        </p:txBody>
      </p:sp>
      <p:pic>
        <p:nvPicPr>
          <p:cNvPr id="232" name="image6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44749" y="1144017"/>
            <a:ext cx="8115303" cy="24257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title"/>
          </p:nvPr>
        </p:nvSpPr>
        <p:spPr>
          <a:xfrm>
            <a:off x="1270000" y="698498"/>
            <a:ext cx="10464800" cy="1430242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Normal Sinus Rhythm</a:t>
            </a:r>
          </a:p>
        </p:txBody>
      </p:sp>
      <p:pic>
        <p:nvPicPr>
          <p:cNvPr id="131" name="image1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20632" y="2094320"/>
            <a:ext cx="6956681" cy="2307154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hape 132"/>
          <p:cNvSpPr/>
          <p:nvPr>
            <p:ph type="body" idx="1"/>
          </p:nvPr>
        </p:nvSpPr>
        <p:spPr>
          <a:xfrm>
            <a:off x="1270000" y="3848100"/>
            <a:ext cx="10464800" cy="5715000"/>
          </a:xfrm>
          <a:prstGeom prst="rect">
            <a:avLst/>
          </a:prstGeom>
        </p:spPr>
        <p:txBody>
          <a:bodyPr/>
          <a:lstStyle/>
          <a:p>
            <a:pPr marL="1175454" indent="-1175454">
              <a:buBlip>
                <a:blip r:embed="rId4"/>
              </a:buBlip>
            </a:pPr>
            <a:r>
              <a:t>What it is: A normal heart rhythm</a:t>
            </a:r>
          </a:p>
          <a:p>
            <a:pPr marL="1175454" indent="-1175454">
              <a:buBlip>
                <a:blip r:embed="rId4"/>
              </a:buBlip>
            </a:pPr>
            <a:r>
              <a:t>What is happening in the heart?: Normal electrical impulses through the SA node to the Purkinji fibers</a:t>
            </a:r>
          </a:p>
          <a:p>
            <a:pPr marL="1175454" indent="-1175454">
              <a:buBlip>
                <a:blip r:embed="rId4"/>
              </a:buBlip>
            </a:pPr>
            <a:r>
              <a:t>What Causes it: Electrolytes</a:t>
            </a:r>
          </a:p>
          <a:p>
            <a:pPr marL="1175454" indent="-1175454">
              <a:buBlip>
                <a:blip r:embed="rId4"/>
              </a:buBlip>
            </a:pPr>
            <a:r>
              <a:t>Prognosis/Treatments: Normal Healthy Rhythm. 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type="title"/>
          </p:nvPr>
        </p:nvSpPr>
        <p:spPr>
          <a:xfrm>
            <a:off x="-2641600" y="609600"/>
            <a:ext cx="10464800" cy="1905000"/>
          </a:xfrm>
          <a:prstGeom prst="rect">
            <a:avLst/>
          </a:prstGeom>
        </p:spPr>
        <p:txBody>
          <a:bodyPr/>
          <a:lstStyle/>
          <a:p>
            <a:pPr>
              <a:defRPr spc="-200"/>
            </a:pPr>
            <a:r>
              <a:t>Escape</a:t>
            </a:r>
          </a:p>
          <a:p>
            <a:pPr>
              <a:defRPr spc="-200"/>
            </a:pPr>
            <a:r>
              <a:t> Rhythms</a:t>
            </a:r>
          </a:p>
        </p:txBody>
      </p:sp>
      <p:sp>
        <p:nvSpPr>
          <p:cNvPr id="237" name="Shape 237"/>
          <p:cNvSpPr/>
          <p:nvPr>
            <p:ph type="body" idx="1"/>
          </p:nvPr>
        </p:nvSpPr>
        <p:spPr>
          <a:xfrm>
            <a:off x="1281758" y="3505200"/>
            <a:ext cx="10464801" cy="5715000"/>
          </a:xfrm>
          <a:prstGeom prst="rect">
            <a:avLst/>
          </a:prstGeom>
        </p:spPr>
        <p:txBody>
          <a:bodyPr/>
          <a:lstStyle/>
          <a:p>
            <a:pPr marL="936602" indent="-936602" defTabSz="465490">
              <a:spcBef>
                <a:spcPts val="3200"/>
              </a:spcBef>
              <a:buBlip>
                <a:blip r:embed="rId3"/>
              </a:buBlip>
              <a:defRPr sz="2688"/>
            </a:pPr>
            <a:r>
              <a:t>What it is: Junctional - Faster Ventricular contraction than Atrial contraction.  Ventricular : Ventricles are firing without stimulation from Atria.  </a:t>
            </a:r>
          </a:p>
          <a:p>
            <a:pPr marL="936602" indent="-936602" defTabSz="465490">
              <a:spcBef>
                <a:spcPts val="3200"/>
              </a:spcBef>
              <a:buBlip>
                <a:blip r:embed="rId3"/>
              </a:buBlip>
              <a:defRPr sz="2688"/>
            </a:pPr>
            <a:r>
              <a:t>What is happening in the heart?: Junctional : Rate of the SA node falls below the AV Node.  Ventricle: When SA node impulses are blocked.  </a:t>
            </a:r>
          </a:p>
          <a:p>
            <a:pPr marL="936602" indent="-936602" defTabSz="465490">
              <a:spcBef>
                <a:spcPts val="3200"/>
              </a:spcBef>
              <a:buBlip>
                <a:blip r:embed="rId3"/>
              </a:buBlip>
              <a:defRPr sz="2688"/>
            </a:pPr>
            <a:r>
              <a:t>What Causes it: Congenital defects.  Asymtomatic.  Hrt dz.  Electrolyte imbalences, Cardiomyopathies.  Pugs, Dachshunds, Cockerspaniels, Westies, Schnauzers.  </a:t>
            </a:r>
          </a:p>
          <a:p>
            <a:pPr marL="936602" indent="-936602" defTabSz="465490">
              <a:spcBef>
                <a:spcPts val="3200"/>
              </a:spcBef>
              <a:buBlip>
                <a:blip r:embed="rId3"/>
              </a:buBlip>
              <a:defRPr sz="2688"/>
            </a:pPr>
            <a:r>
              <a:t>Prognosis/Treatments: Treat underlying cause.  Heart Medications, - Atropine.  Lidocaine,  Prognosis - Guarded.  </a:t>
            </a:r>
          </a:p>
        </p:txBody>
      </p:sp>
      <p:pic>
        <p:nvPicPr>
          <p:cNvPr id="238" name="image14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97977" y="1131142"/>
            <a:ext cx="8239364" cy="22076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image15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26133" y="-40645"/>
            <a:ext cx="8348052" cy="17236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title"/>
          </p:nvPr>
        </p:nvSpPr>
        <p:spPr>
          <a:xfrm>
            <a:off x="1270000" y="-88928"/>
            <a:ext cx="10464800" cy="1905001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Sinus Arrhythmia </a:t>
            </a:r>
          </a:p>
        </p:txBody>
      </p:sp>
      <p:grpSp>
        <p:nvGrpSpPr>
          <p:cNvPr id="139" name="Group 139"/>
          <p:cNvGrpSpPr/>
          <p:nvPr/>
        </p:nvGrpSpPr>
        <p:grpSpPr>
          <a:xfrm>
            <a:off x="2987016" y="1048066"/>
            <a:ext cx="7030768" cy="2639891"/>
            <a:chOff x="0" y="0"/>
            <a:chExt cx="7030766" cy="2639890"/>
          </a:xfrm>
        </p:grpSpPr>
        <p:sp>
          <p:nvSpPr>
            <p:cNvPr id="137" name="Shape 137"/>
            <p:cNvSpPr/>
            <p:nvPr/>
          </p:nvSpPr>
          <p:spPr>
            <a:xfrm>
              <a:off x="-1" y="174237"/>
              <a:ext cx="7030768" cy="2028283"/>
            </a:xfrm>
            <a:prstGeom prst="rect">
              <a:avLst/>
            </a:prstGeom>
            <a:gradFill flip="none" rotWithShape="1">
              <a:gsLst>
                <a:gs pos="0">
                  <a:srgbClr val="EEEEEE"/>
                </a:gs>
                <a:gs pos="100000">
                  <a:srgbClr val="BEBEBE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424242">
                  <a:alpha val="7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232323"/>
                  </a:solidFill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defRPr>
              </a:pPr>
            </a:p>
          </p:txBody>
        </p:sp>
        <p:pic>
          <p:nvPicPr>
            <p:cNvPr id="138" name="image2.gi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39549" y="-1"/>
              <a:ext cx="6599714" cy="26398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0" name="Shape 140"/>
          <p:cNvSpPr/>
          <p:nvPr>
            <p:ph type="body" idx="1"/>
          </p:nvPr>
        </p:nvSpPr>
        <p:spPr>
          <a:xfrm>
            <a:off x="954185" y="3450400"/>
            <a:ext cx="10464801" cy="5715003"/>
          </a:xfrm>
          <a:prstGeom prst="rect">
            <a:avLst/>
          </a:prstGeom>
        </p:spPr>
        <p:txBody>
          <a:bodyPr/>
          <a:lstStyle/>
          <a:p>
            <a:pPr marL="1057910" indent="-1057910" defTabSz="525779">
              <a:spcBef>
                <a:spcPts val="3700"/>
              </a:spcBef>
              <a:buBlip>
                <a:blip r:embed="rId4"/>
              </a:buBlip>
              <a:defRPr sz="3000"/>
            </a:pPr>
            <a:r>
              <a:t>What it is: The HR speeds up during Inspiration and slows during Expiration.  </a:t>
            </a:r>
          </a:p>
          <a:p>
            <a:pPr marL="1057910" indent="-1057910" defTabSz="525779">
              <a:spcBef>
                <a:spcPts val="3700"/>
              </a:spcBef>
              <a:buBlip>
                <a:blip r:embed="rId4"/>
              </a:buBlip>
              <a:defRPr sz="3000"/>
            </a:pPr>
            <a:r>
              <a:t>What is happening in the heart?: Increased Vagal Tone during inspiration.  </a:t>
            </a:r>
          </a:p>
          <a:p>
            <a:pPr marL="1057910" indent="-1057910" defTabSz="525779">
              <a:spcBef>
                <a:spcPts val="3700"/>
              </a:spcBef>
              <a:buBlip>
                <a:blip r:embed="rId4"/>
              </a:buBlip>
              <a:defRPr sz="3000"/>
            </a:pPr>
            <a:r>
              <a:t>What Causes it: Intracranial, Intraoccular, Respiratory, GI, Urinary issues in cats.  Normal in dogs. Brachycephalic are predisposed.  </a:t>
            </a:r>
          </a:p>
          <a:p>
            <a:pPr marL="1057910" indent="-1057910" defTabSz="525779">
              <a:spcBef>
                <a:spcPts val="3700"/>
              </a:spcBef>
              <a:buBlip>
                <a:blip r:embed="rId4"/>
              </a:buBlip>
              <a:defRPr sz="3000"/>
            </a:pPr>
            <a:r>
              <a:t>Prognosis/Treatments: Good in dogs and Depends on severity in cats and underlying dz. 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title"/>
          </p:nvPr>
        </p:nvSpPr>
        <p:spPr>
          <a:xfrm>
            <a:off x="1270000" y="-139728"/>
            <a:ext cx="10464800" cy="1905001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Sinus Bradycardia</a:t>
            </a:r>
          </a:p>
        </p:txBody>
      </p:sp>
      <p:pic>
        <p:nvPicPr>
          <p:cNvPr id="145" name="image3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07150" y="1173702"/>
            <a:ext cx="5943319" cy="1965582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/>
          <p:cNvSpPr/>
          <p:nvPr>
            <p:ph type="body" idx="1"/>
          </p:nvPr>
        </p:nvSpPr>
        <p:spPr>
          <a:xfrm>
            <a:off x="1270000" y="3264339"/>
            <a:ext cx="10464800" cy="5715002"/>
          </a:xfrm>
          <a:prstGeom prst="rect">
            <a:avLst/>
          </a:prstGeom>
        </p:spPr>
        <p:txBody>
          <a:bodyPr/>
          <a:lstStyle/>
          <a:p>
            <a:pPr marL="1175454" indent="-1175454">
              <a:buBlip>
                <a:blip r:embed="rId4"/>
              </a:buBlip>
            </a:pPr>
            <a:r>
              <a:t>What it is: Slower than normal Heartbeat</a:t>
            </a:r>
          </a:p>
          <a:p>
            <a:pPr marL="1175454" indent="-1175454">
              <a:buBlip>
                <a:blip r:embed="rId4"/>
              </a:buBlip>
            </a:pPr>
            <a:r>
              <a:t>What is happening in the heart?: Abnormally slow firing of the SA node</a:t>
            </a:r>
          </a:p>
          <a:p>
            <a:pPr marL="1175454" indent="-1175454">
              <a:buBlip>
                <a:blip r:embed="rId4"/>
              </a:buBlip>
            </a:pPr>
            <a:r>
              <a:t>What Causes it:  Athletes, Heart dz, Hypothyroidism, Sleep, Sedation, Drug overdoses, Shock, Ax.  </a:t>
            </a:r>
          </a:p>
          <a:p>
            <a:pPr marL="1175454" indent="-1175454">
              <a:buBlip>
                <a:blip r:embed="rId4"/>
              </a:buBlip>
            </a:pPr>
            <a:r>
              <a:t>Prognosis/Treatments: Depends on underlying dz.  Varies on cause. 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title"/>
          </p:nvPr>
        </p:nvSpPr>
        <p:spPr>
          <a:xfrm>
            <a:off x="1281758" y="-158712"/>
            <a:ext cx="10464801" cy="1905001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Sinus Tachycardia</a:t>
            </a:r>
          </a:p>
        </p:txBody>
      </p:sp>
      <p:pic>
        <p:nvPicPr>
          <p:cNvPr id="151" name="image4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97142" y="1170645"/>
            <a:ext cx="6610516" cy="2428355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hape 152"/>
          <p:cNvSpPr/>
          <p:nvPr>
            <p:ph type="body" idx="1"/>
          </p:nvPr>
        </p:nvSpPr>
        <p:spPr>
          <a:xfrm>
            <a:off x="1270000" y="3535126"/>
            <a:ext cx="10464800" cy="5715002"/>
          </a:xfrm>
          <a:prstGeom prst="rect">
            <a:avLst/>
          </a:prstGeom>
        </p:spPr>
        <p:txBody>
          <a:bodyPr/>
          <a:lstStyle/>
          <a:p>
            <a:pPr marL="1163700" indent="-1163700" defTabSz="578358">
              <a:spcBef>
                <a:spcPts val="4100"/>
              </a:spcBef>
              <a:buBlip>
                <a:blip r:embed="rId4"/>
              </a:buBlip>
              <a:defRPr sz="3300"/>
            </a:pPr>
            <a:r>
              <a:t>What it is: Faster than normal heart rate</a:t>
            </a:r>
          </a:p>
          <a:p>
            <a:pPr marL="1163700" indent="-1163700" defTabSz="578358">
              <a:spcBef>
                <a:spcPts val="4100"/>
              </a:spcBef>
              <a:buBlip>
                <a:blip r:embed="rId4"/>
              </a:buBlip>
              <a:defRPr sz="3300"/>
            </a:pPr>
            <a:r>
              <a:t>What is happening in the heart: Rapid firing of SA node</a:t>
            </a:r>
          </a:p>
          <a:p>
            <a:pPr marL="1163700" indent="-1163700" defTabSz="578358">
              <a:spcBef>
                <a:spcPts val="4100"/>
              </a:spcBef>
              <a:buBlip>
                <a:blip r:embed="rId4"/>
              </a:buBlip>
              <a:defRPr sz="3300"/>
            </a:pPr>
            <a:r>
              <a:t>What Causes it: Physiologic due to bodies responses to exercise, pain, anxiety, anger.  Pathologic due to dz :CHF, Lung dz, Shock, Anemia, Hypoxia, Cancer, (most common Abnormal arrhythmia in dogs)</a:t>
            </a:r>
          </a:p>
          <a:p>
            <a:pPr marL="1163700" indent="-1163700" defTabSz="578358">
              <a:spcBef>
                <a:spcPts val="4100"/>
              </a:spcBef>
              <a:buBlip>
                <a:blip r:embed="rId4"/>
              </a:buBlip>
              <a:defRPr sz="3300"/>
            </a:pPr>
            <a:r>
              <a:t>Prognosis/Treatments: Physiologic - Good, Pathologic - Varies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title"/>
          </p:nvPr>
        </p:nvSpPr>
        <p:spPr>
          <a:xfrm>
            <a:off x="1281758" y="-68479"/>
            <a:ext cx="10464801" cy="1905001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Atrial Tachycardia</a:t>
            </a:r>
          </a:p>
        </p:txBody>
      </p:sp>
      <p:sp>
        <p:nvSpPr>
          <p:cNvPr id="157" name="Shape 157"/>
          <p:cNvSpPr/>
          <p:nvPr>
            <p:ph type="body" idx="1"/>
          </p:nvPr>
        </p:nvSpPr>
        <p:spPr>
          <a:xfrm>
            <a:off x="1145929" y="3444364"/>
            <a:ext cx="10464801" cy="5715003"/>
          </a:xfrm>
          <a:prstGeom prst="rect">
            <a:avLst/>
          </a:prstGeom>
        </p:spPr>
        <p:txBody>
          <a:bodyPr/>
          <a:lstStyle/>
          <a:p>
            <a:pPr marL="1128790" indent="-1128790" defTabSz="561007">
              <a:spcBef>
                <a:spcPts val="3900"/>
              </a:spcBef>
              <a:buBlip>
                <a:blip r:embed="rId3"/>
              </a:buBlip>
              <a:defRPr sz="3201"/>
            </a:pPr>
            <a:r>
              <a:t>What it is:  Atrial rate accelerates after initiation and slows prior to its termination</a:t>
            </a:r>
          </a:p>
          <a:p>
            <a:pPr marL="1128790" indent="-1128790" defTabSz="561007">
              <a:spcBef>
                <a:spcPts val="3900"/>
              </a:spcBef>
              <a:buBlip>
                <a:blip r:embed="rId3"/>
              </a:buBlip>
              <a:defRPr sz="3201"/>
            </a:pPr>
            <a:r>
              <a:t>What is happening in the heart?: The SA node is firing abnormally fast causing ventricular tachycardia as well</a:t>
            </a:r>
          </a:p>
          <a:p>
            <a:pPr marL="1128790" indent="-1128790" defTabSz="561007">
              <a:spcBef>
                <a:spcPts val="3900"/>
              </a:spcBef>
              <a:buBlip>
                <a:blip r:embed="rId3"/>
              </a:buBlip>
              <a:defRPr sz="3201"/>
            </a:pPr>
            <a:r>
              <a:t>What Causes it: Congenital Defects, Structural abnormalities, Structural repair of abnormalities</a:t>
            </a:r>
          </a:p>
          <a:p>
            <a:pPr marL="1128790" indent="-1128790" defTabSz="561007">
              <a:spcBef>
                <a:spcPts val="3900"/>
              </a:spcBef>
              <a:buBlip>
                <a:blip r:embed="rId3"/>
              </a:buBlip>
              <a:defRPr sz="3201"/>
            </a:pPr>
            <a:r>
              <a:t>Prognosis/Treatments: Therapy and monitoring, Prognosis -poor if Tachycardia is frequent and consistant.  </a:t>
            </a:r>
          </a:p>
        </p:txBody>
      </p:sp>
      <p:pic>
        <p:nvPicPr>
          <p:cNvPr id="158" name="image4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99147" y="1303087"/>
            <a:ext cx="10062073" cy="20455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title"/>
          </p:nvPr>
        </p:nvSpPr>
        <p:spPr>
          <a:xfrm>
            <a:off x="1270000" y="-91037"/>
            <a:ext cx="10464800" cy="1905001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Atrial Flutter</a:t>
            </a:r>
          </a:p>
        </p:txBody>
      </p:sp>
      <p:sp>
        <p:nvSpPr>
          <p:cNvPr id="163" name="Shape 163"/>
          <p:cNvSpPr/>
          <p:nvPr>
            <p:ph type="body" idx="1"/>
          </p:nvPr>
        </p:nvSpPr>
        <p:spPr>
          <a:xfrm>
            <a:off x="1270000" y="3331574"/>
            <a:ext cx="10464800" cy="5715002"/>
          </a:xfrm>
          <a:prstGeom prst="rect">
            <a:avLst/>
          </a:prstGeom>
        </p:spPr>
        <p:txBody>
          <a:bodyPr/>
          <a:lstStyle/>
          <a:p>
            <a:pPr marL="1117152" indent="-1117152" defTabSz="555223">
              <a:spcBef>
                <a:spcPts val="3900"/>
              </a:spcBef>
              <a:buBlip>
                <a:blip r:embed="rId3"/>
              </a:buBlip>
              <a:defRPr sz="3167"/>
            </a:pPr>
            <a:r>
              <a:t>What it is:  Atria are contracting faster than Ventricles, </a:t>
            </a:r>
          </a:p>
          <a:p>
            <a:pPr marL="1117152" indent="-1117152" defTabSz="555223">
              <a:spcBef>
                <a:spcPts val="3900"/>
              </a:spcBef>
              <a:buBlip>
                <a:blip r:embed="rId3"/>
              </a:buBlip>
              <a:defRPr sz="3167"/>
            </a:pPr>
            <a:r>
              <a:t>What is happening in the heart?: Electrical impulses are circling in the SA node creating multiple P waves.  </a:t>
            </a:r>
          </a:p>
          <a:p>
            <a:pPr marL="1117152" indent="-1117152" defTabSz="555223">
              <a:spcBef>
                <a:spcPts val="3900"/>
              </a:spcBef>
              <a:buBlip>
                <a:blip r:embed="rId3"/>
              </a:buBlip>
              <a:defRPr sz="3167"/>
            </a:pPr>
            <a:r>
              <a:t>What Causes it:  Secondary to L. Atrial Enlargement.  Cardiac dz, Congenital Defects, Degenerates into A-FIB.  </a:t>
            </a:r>
          </a:p>
          <a:p>
            <a:pPr marL="1117152" indent="-1117152" defTabSz="555223">
              <a:spcBef>
                <a:spcPts val="3900"/>
              </a:spcBef>
              <a:buBlip>
                <a:blip r:embed="rId3"/>
              </a:buBlip>
              <a:defRPr sz="3167"/>
            </a:pPr>
            <a:r>
              <a:t>Prognosis/Treatments: prognosis is good if not secondary.  Treatment is with Medications - Digoxin, Dilitezam.  If it is secondary to Cardiac dz - guarded to poor.  </a:t>
            </a:r>
          </a:p>
        </p:txBody>
      </p:sp>
      <p:pic>
        <p:nvPicPr>
          <p:cNvPr id="164" name="image5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25668" y="1245835"/>
            <a:ext cx="6976982" cy="2066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title"/>
          </p:nvPr>
        </p:nvSpPr>
        <p:spPr>
          <a:xfrm>
            <a:off x="1281758" y="-113596"/>
            <a:ext cx="10464801" cy="1905001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Atrial Fibrillation </a:t>
            </a:r>
          </a:p>
        </p:txBody>
      </p:sp>
      <p:sp>
        <p:nvSpPr>
          <p:cNvPr id="169" name="Shape 169"/>
          <p:cNvSpPr/>
          <p:nvPr>
            <p:ph type="body" idx="1"/>
          </p:nvPr>
        </p:nvSpPr>
        <p:spPr>
          <a:xfrm>
            <a:off x="1270000" y="3263900"/>
            <a:ext cx="10464800" cy="5715000"/>
          </a:xfrm>
          <a:prstGeom prst="rect">
            <a:avLst/>
          </a:prstGeom>
        </p:spPr>
        <p:txBody>
          <a:bodyPr/>
          <a:lstStyle/>
          <a:p>
            <a:pPr marL="987381" indent="-987381" defTabSz="490727">
              <a:spcBef>
                <a:spcPts val="3500"/>
              </a:spcBef>
              <a:buBlip>
                <a:blip r:embed="rId3"/>
              </a:buBlip>
              <a:defRPr sz="2800"/>
            </a:pPr>
            <a:r>
              <a:t>What it is: Cardiac Arrhythmia where the electrical activity of the atrium is disorganized.  </a:t>
            </a:r>
          </a:p>
          <a:p>
            <a:pPr marL="987381" indent="-987381" defTabSz="490727">
              <a:spcBef>
                <a:spcPts val="3500"/>
              </a:spcBef>
              <a:buBlip>
                <a:blip r:embed="rId3"/>
              </a:buBlip>
              <a:defRPr sz="2800"/>
            </a:pPr>
            <a:r>
              <a:t>What is happening in the heart?: the pacemaker is created by a random cell, Causing Atrial Chaos.  </a:t>
            </a:r>
          </a:p>
          <a:p>
            <a:pPr marL="987381" indent="-987381" defTabSz="490727">
              <a:spcBef>
                <a:spcPts val="3500"/>
              </a:spcBef>
              <a:buBlip>
                <a:blip r:embed="rId3"/>
              </a:buBlip>
              <a:defRPr sz="2800"/>
            </a:pPr>
            <a:r>
              <a:t>What Causes it: Atrial Enlargement - CHF, HTWMX, Dilated or hypertrophic cardiomyopathy, Congenital, Idiopathic, Drug reaction, Ax, Trauma, AV Valve regurg.  </a:t>
            </a:r>
          </a:p>
          <a:p>
            <a:pPr marL="987381" indent="-987381" defTabSz="490727">
              <a:spcBef>
                <a:spcPts val="3500"/>
              </a:spcBef>
              <a:buBlip>
                <a:blip r:embed="rId3"/>
              </a:buBlip>
              <a:defRPr sz="2800"/>
            </a:pPr>
            <a:r>
              <a:t>Prognosis/Treatments: Depends on underlying cause.  TX- Digoxen, Ace inhibitor, Betablockers, Calcium channel blockers.  Guarded to poor prognosis.</a:t>
            </a:r>
          </a:p>
        </p:txBody>
      </p:sp>
      <p:pic>
        <p:nvPicPr>
          <p:cNvPr id="170" name="image5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758" y="1242070"/>
            <a:ext cx="13004802" cy="18567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title"/>
          </p:nvPr>
        </p:nvSpPr>
        <p:spPr>
          <a:xfrm>
            <a:off x="1270000" y="698500"/>
            <a:ext cx="10464800" cy="1905000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Comparisons</a:t>
            </a:r>
          </a:p>
        </p:txBody>
      </p:sp>
      <p:pic>
        <p:nvPicPr>
          <p:cNvPr id="175" name="image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33214" y="2112454"/>
            <a:ext cx="7761890" cy="73908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