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78" d="100"/>
          <a:sy n="78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CF9C77-F81F-4872-80C4-8059B30ACA09}" type="datetimeFigureOut">
              <a:rPr lang="en-US" smtClean="0"/>
              <a:t>12/28/2015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A2AB9-EF98-4836-BF1B-9A3735E7B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75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35 X 0.10 = 3.5</a:t>
            </a:r>
          </a:p>
          <a:p>
            <a:r>
              <a:rPr lang="en-US" dirty="0" smtClean="0"/>
              <a:t>35 X 1/10 = 3.5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1D68F2-B548-4D0C-9490-9F8A9399AAB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19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Radiology Examples: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Settings on an x-ray machine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2 X </a:t>
            </a:r>
            <a:r>
              <a:rPr lang="en-US" dirty="0" err="1" smtClean="0"/>
              <a:t>mAs</a:t>
            </a:r>
            <a:r>
              <a:rPr lang="en-US" dirty="0" smtClean="0"/>
              <a:t> = twice as dark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 smtClean="0"/>
              <a:t>Dosimetry</a:t>
            </a: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Medical Examples: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Number of 50 mg tramadol tabs to give – mgs/kg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60 kg dog gets twice the dose of same drug as 30 kg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Other Examples: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Following</a:t>
            </a:r>
            <a:r>
              <a:rPr lang="en-US" baseline="0" dirty="0" smtClean="0"/>
              <a:t> a recipe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1D68F2-B548-4D0C-9490-9F8A9399AAB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594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Radiology Examples: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Inverse Square Law – Intensity of the x-ray beam is inversely proportional to the square of the distance from the source</a:t>
            </a:r>
          </a:p>
          <a:p>
            <a:endParaRPr lang="en-US" dirty="0" smtClean="0"/>
          </a:p>
          <a:p>
            <a:r>
              <a:rPr lang="en-US" dirty="0" smtClean="0"/>
              <a:t>Medical Examples:</a:t>
            </a:r>
          </a:p>
          <a:p>
            <a:r>
              <a:rPr lang="en-US" dirty="0" smtClean="0"/>
              <a:t>PCV</a:t>
            </a:r>
            <a:r>
              <a:rPr lang="en-US" baseline="0" dirty="0" smtClean="0"/>
              <a:t> – Higher PCV = less plasma (dehydrated)</a:t>
            </a:r>
          </a:p>
          <a:p>
            <a:r>
              <a:rPr lang="en-US" baseline="0" dirty="0" smtClean="0"/>
              <a:t>           Lower PCV = higher amount plasma (anemic)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Other examples: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Commute – Higher speed = less time (distance is constant)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1D68F2-B548-4D0C-9490-9F8A9399AAB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122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review from A&amp;P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1D68F2-B548-4D0C-9490-9F8A9399AAB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2613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does this matter?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Radiology</a:t>
            </a:r>
            <a:r>
              <a:rPr lang="en-US" baseline="0" dirty="0" smtClean="0"/>
              <a:t> + manipulation of atoms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Stability or instability impacts x-radiation intensity or existence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Ancient Greeks: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4 substances – earth, air, fire, and water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Altered</a:t>
            </a:r>
            <a:r>
              <a:rPr lang="en-US" baseline="0" dirty="0" smtClean="0"/>
              <a:t> by 4 essences – wet, dry, hot, cold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Particles subdivide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1D68F2-B548-4D0C-9490-9F8A9399AAB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1918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Niels</a:t>
            </a:r>
            <a:r>
              <a:rPr lang="en-US" dirty="0" smtClean="0"/>
              <a:t> Bohr – Modern atomic theory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1913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Atom is a “solar system” Nucleus has a positive charge with protons (+)</a:t>
            </a:r>
            <a:r>
              <a:rPr lang="en-US" baseline="0" dirty="0" smtClean="0"/>
              <a:t> and neutrons (non)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Negatively charged atoms rotate + held in  place by balanced electrical charges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1D68F2-B548-4D0C-9490-9F8A9399AAB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162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1D68F2-B548-4D0C-9490-9F8A9399AAB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15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Demetri Mendeleev</a:t>
            </a:r>
          </a:p>
          <a:p>
            <a:endParaRPr lang="en-US" dirty="0" smtClean="0"/>
          </a:p>
          <a:p>
            <a:r>
              <a:rPr lang="en-US" dirty="0" smtClean="0"/>
              <a:t>Arranges</a:t>
            </a:r>
            <a:r>
              <a:rPr lang="en-US" baseline="0" dirty="0" smtClean="0"/>
              <a:t> elements by increasing mass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Upper left corner is atomic number (# protons)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Symbol in middle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Atomic mass is number under symbol (#protons + #neutrons)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Colors indicate state of element (solids, liquids, gases</a:t>
            </a:r>
            <a:r>
              <a:rPr lang="en-US" baseline="0" smtClean="0"/>
              <a:t>, artificial)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1D68F2-B548-4D0C-9490-9F8A9399AAB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407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323B-6E9B-4CDC-B40F-F4D4DFE6989D}" type="datetimeFigureOut">
              <a:rPr lang="en-US" smtClean="0"/>
              <a:t>12/28/2015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A9D3-9039-4E96-8415-97E61E9B6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30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323B-6E9B-4CDC-B40F-F4D4DFE6989D}" type="datetimeFigureOut">
              <a:rPr lang="en-US" smtClean="0"/>
              <a:t>12/28/2015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A9D3-9039-4E96-8415-97E61E9B6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435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323B-6E9B-4CDC-B40F-F4D4DFE6989D}" type="datetimeFigureOut">
              <a:rPr lang="en-US" smtClean="0"/>
              <a:t>12/28/2015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A9D3-9039-4E96-8415-97E61E9B6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270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1625"/>
            <a:ext cx="10363200" cy="14620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0AF64-CAC1-4E8F-856A-91329BE4F8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131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323B-6E9B-4CDC-B40F-F4D4DFE6989D}" type="datetimeFigureOut">
              <a:rPr lang="en-US" smtClean="0"/>
              <a:t>12/28/2015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A9D3-9039-4E96-8415-97E61E9B6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98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323B-6E9B-4CDC-B40F-F4D4DFE6989D}" type="datetimeFigureOut">
              <a:rPr lang="en-US" smtClean="0"/>
              <a:t>12/28/2015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A9D3-9039-4E96-8415-97E61E9B6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214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323B-6E9B-4CDC-B40F-F4D4DFE6989D}" type="datetimeFigureOut">
              <a:rPr lang="en-US" smtClean="0"/>
              <a:t>12/28/2015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A9D3-9039-4E96-8415-97E61E9B6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189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323B-6E9B-4CDC-B40F-F4D4DFE6989D}" type="datetimeFigureOut">
              <a:rPr lang="en-US" smtClean="0"/>
              <a:t>12/28/2015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A9D3-9039-4E96-8415-97E61E9B6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323B-6E9B-4CDC-B40F-F4D4DFE6989D}" type="datetimeFigureOut">
              <a:rPr lang="en-US" smtClean="0"/>
              <a:t>12/28/2015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A9D3-9039-4E96-8415-97E61E9B6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75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323B-6E9B-4CDC-B40F-F4D4DFE6989D}" type="datetimeFigureOut">
              <a:rPr lang="en-US" smtClean="0"/>
              <a:t>12/28/2015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A9D3-9039-4E96-8415-97E61E9B6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10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323B-6E9B-4CDC-B40F-F4D4DFE6989D}" type="datetimeFigureOut">
              <a:rPr lang="en-US" smtClean="0"/>
              <a:t>12/28/2015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A9D3-9039-4E96-8415-97E61E9B6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766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323B-6E9B-4CDC-B40F-F4D4DFE6989D}" type="datetimeFigureOut">
              <a:rPr lang="en-US" smtClean="0"/>
              <a:t>12/28/2015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6A9D3-9039-4E96-8415-97E61E9B6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618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C323B-6E9B-4CDC-B40F-F4D4DFE6989D}" type="datetimeFigureOut">
              <a:rPr lang="en-US" smtClean="0"/>
              <a:t>12/28/2015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6A9D3-9039-4E96-8415-97E61E9B6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756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55677" y="818866"/>
            <a:ext cx="108363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Radiology:  The study of radiation, the movement of photons and their ability to create an image.</a:t>
            </a:r>
          </a:p>
          <a:p>
            <a:endParaRPr lang="en-US" sz="4000" dirty="0"/>
          </a:p>
          <a:p>
            <a:r>
              <a:rPr lang="en-US" sz="4000" dirty="0" smtClean="0"/>
              <a:t>Chapter </a:t>
            </a:r>
            <a:r>
              <a:rPr lang="en-US" sz="4000" dirty="0" smtClean="0"/>
              <a:t>one</a:t>
            </a:r>
            <a:r>
              <a:rPr lang="en-US" sz="4000" dirty="0" smtClean="0"/>
              <a:t> </a:t>
            </a:r>
            <a:r>
              <a:rPr lang="en-US" sz="4000" smtClean="0"/>
              <a:t>and </a:t>
            </a:r>
            <a:r>
              <a:rPr lang="en-US" sz="4000" smtClean="0"/>
              <a:t>two</a:t>
            </a:r>
            <a:r>
              <a:rPr lang="en-US" sz="4000" smtClean="0"/>
              <a:t> </a:t>
            </a:r>
            <a:r>
              <a:rPr lang="en-US" sz="4000" dirty="0" smtClean="0"/>
              <a:t>in Lavin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71139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Structure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52601" y="1565562"/>
            <a:ext cx="5091111" cy="5292438"/>
          </a:xfrm>
        </p:spPr>
        <p:txBody>
          <a:bodyPr>
            <a:normAutofit/>
          </a:bodyPr>
          <a:lstStyle/>
          <a:p>
            <a:r>
              <a:rPr lang="en-US" sz="3200" u="sng" dirty="0"/>
              <a:t>Electrons</a:t>
            </a:r>
            <a:r>
              <a:rPr lang="en-US" sz="3200" dirty="0"/>
              <a:t>:</a:t>
            </a:r>
          </a:p>
          <a:p>
            <a:pPr lvl="1"/>
            <a:r>
              <a:rPr lang="en-US" sz="2800" dirty="0"/>
              <a:t>At least one per atom</a:t>
            </a:r>
          </a:p>
          <a:p>
            <a:pPr lvl="1"/>
            <a:r>
              <a:rPr lang="en-US" sz="2800" dirty="0"/>
              <a:t>Held by negative charge</a:t>
            </a:r>
          </a:p>
          <a:p>
            <a:pPr lvl="1"/>
            <a:r>
              <a:rPr lang="en-US" sz="2800" dirty="0"/>
              <a:t>VERY small</a:t>
            </a:r>
          </a:p>
          <a:p>
            <a:pPr lvl="1"/>
            <a:r>
              <a:rPr lang="en-US" sz="2800" dirty="0"/>
              <a:t>Orbits in rings/shells</a:t>
            </a:r>
          </a:p>
          <a:p>
            <a:pPr lvl="2"/>
            <a:r>
              <a:rPr lang="en-US" sz="2400" dirty="0"/>
              <a:t>Limited # in ring</a:t>
            </a:r>
          </a:p>
          <a:p>
            <a:pPr lvl="2"/>
            <a:r>
              <a:rPr lang="en-US" sz="2400" dirty="0"/>
              <a:t>Can be added/subtracted</a:t>
            </a:r>
          </a:p>
          <a:p>
            <a:pPr lvl="2"/>
            <a:r>
              <a:rPr lang="en-US" sz="2400" dirty="0"/>
              <a:t>Rings may be unstable</a:t>
            </a:r>
          </a:p>
          <a:p>
            <a:pPr lvl="2"/>
            <a:r>
              <a:rPr lang="en-US" sz="2400" dirty="0"/>
              <a:t>Electron binding energy:</a:t>
            </a:r>
          </a:p>
          <a:p>
            <a:pPr lvl="3"/>
            <a:r>
              <a:rPr lang="en-US" sz="2200" dirty="0"/>
              <a:t>Maintains in shells</a:t>
            </a:r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7513" y="5162234"/>
            <a:ext cx="3581399" cy="762000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200" dirty="0"/>
              <a:t>Maximum electrons = 2n</a:t>
            </a:r>
            <a:r>
              <a:rPr lang="en-US" sz="2200" baseline="30000" dirty="0"/>
              <a:t>2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dirty="0"/>
              <a:t>(where n = shell number)</a:t>
            </a:r>
          </a:p>
        </p:txBody>
      </p:sp>
      <p:pic>
        <p:nvPicPr>
          <p:cNvPr id="10242" name="Picture 2" descr="F:\Pictures Backup Feb 17 2013\VTI\electron shells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26" y="1198850"/>
            <a:ext cx="3305175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0AF64-CAC1-4E8F-856A-91329BE4F81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70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Structure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057400" y="1565563"/>
            <a:ext cx="5029200" cy="4759037"/>
          </a:xfrm>
        </p:spPr>
        <p:txBody>
          <a:bodyPr>
            <a:normAutofit/>
          </a:bodyPr>
          <a:lstStyle/>
          <a:p>
            <a:r>
              <a:rPr lang="en-US" u="sng" dirty="0"/>
              <a:t>Protons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Positively Charged</a:t>
            </a:r>
          </a:p>
          <a:p>
            <a:pPr lvl="1"/>
            <a:r>
              <a:rPr lang="en-US" dirty="0"/>
              <a:t>Found in nucleus</a:t>
            </a:r>
          </a:p>
          <a:p>
            <a:pPr lvl="1"/>
            <a:r>
              <a:rPr lang="en-US" dirty="0"/>
              <a:t>Balances (+) with electrons (-)</a:t>
            </a:r>
          </a:p>
          <a:p>
            <a:pPr lvl="1"/>
            <a:r>
              <a:rPr lang="en-US" dirty="0"/>
              <a:t>Determines atomic number</a:t>
            </a:r>
          </a:p>
          <a:p>
            <a:pPr lvl="2"/>
            <a:r>
              <a:rPr lang="en-US" sz="2200" dirty="0"/>
              <a:t>Important in radioactivity</a:t>
            </a:r>
          </a:p>
          <a:p>
            <a:pPr lvl="1"/>
            <a:endParaRPr lang="en-US" sz="1600" dirty="0"/>
          </a:p>
          <a:p>
            <a:r>
              <a:rPr lang="en-US" u="sng" dirty="0"/>
              <a:t>Neutrons:</a:t>
            </a:r>
            <a:endParaRPr lang="en-US" dirty="0"/>
          </a:p>
          <a:p>
            <a:pPr lvl="1"/>
            <a:r>
              <a:rPr lang="en-US" dirty="0"/>
              <a:t>Neutral charge</a:t>
            </a:r>
          </a:p>
          <a:p>
            <a:pPr lvl="1"/>
            <a:r>
              <a:rPr lang="en-US" dirty="0"/>
              <a:t>Large</a:t>
            </a:r>
          </a:p>
          <a:p>
            <a:pPr lvl="1"/>
            <a:r>
              <a:rPr lang="en-US" dirty="0"/>
              <a:t>Determines atomic mass:</a:t>
            </a:r>
          </a:p>
          <a:p>
            <a:pPr lvl="2"/>
            <a:r>
              <a:rPr lang="en-US" sz="2200" dirty="0"/>
              <a:t>Protons + Neutrons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11267" name="Picture 3" descr="F:\Pictures Backup Feb 17 2013\VTI\Atom a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1" y="1763713"/>
            <a:ext cx="3120571" cy="3501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0AF64-CAC1-4E8F-856A-91329BE4F81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36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301626"/>
            <a:ext cx="7772400" cy="993775"/>
          </a:xfrm>
        </p:spPr>
        <p:txBody>
          <a:bodyPr/>
          <a:lstStyle/>
          <a:p>
            <a:r>
              <a:rPr lang="en-US" dirty="0" smtClean="0"/>
              <a:t>Periodic Table</a:t>
            </a:r>
            <a:endParaRPr lang="en-US" dirty="0"/>
          </a:p>
        </p:txBody>
      </p:sp>
      <p:pic>
        <p:nvPicPr>
          <p:cNvPr id="12290" name="Picture 2" descr="F:\Pictures Backup Feb 17 2013\VTI\Periodic Table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8702" y="990600"/>
            <a:ext cx="6484698" cy="425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1" name="Picture 3" descr="F:\Pictures Backup Feb 17 2013\VTI\periodic_table_of_element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1524000"/>
            <a:ext cx="1828800" cy="3103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0AF64-CAC1-4E8F-856A-91329BE4F81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19116" y="5445457"/>
            <a:ext cx="10372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Review atomic weights and structures.  You will simply need to know the difference between the two, not the individual elements.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51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 of Matter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133600" y="1600200"/>
            <a:ext cx="7696200" cy="4724400"/>
          </a:xfrm>
        </p:spPr>
        <p:txBody>
          <a:bodyPr>
            <a:noAutofit/>
          </a:bodyPr>
          <a:lstStyle/>
          <a:p>
            <a:r>
              <a:rPr lang="en-US" dirty="0" smtClean="0"/>
              <a:t>Atoms to elements to molecules to compounds/tissues</a:t>
            </a:r>
          </a:p>
          <a:p>
            <a:r>
              <a:rPr lang="en-US" u="sng" dirty="0" smtClean="0"/>
              <a:t>Isotopes</a:t>
            </a:r>
            <a:r>
              <a:rPr lang="en-US" dirty="0" smtClean="0"/>
              <a:t>:</a:t>
            </a:r>
          </a:p>
          <a:p>
            <a:pPr lvl="1"/>
            <a:r>
              <a:rPr lang="en-US" sz="2200" dirty="0"/>
              <a:t>Same atomic number but different mass (# neutrons)</a:t>
            </a:r>
          </a:p>
          <a:p>
            <a:pPr lvl="1"/>
            <a:r>
              <a:rPr lang="en-US" sz="2200" dirty="0"/>
              <a:t>Can be stable or unstable</a:t>
            </a:r>
          </a:p>
          <a:p>
            <a:pPr lvl="1"/>
            <a:r>
              <a:rPr lang="en-US" sz="2200" dirty="0"/>
              <a:t>Important in imaging – contrast, nuclear medicine, oncology</a:t>
            </a:r>
          </a:p>
          <a:p>
            <a:r>
              <a:rPr lang="en-US" u="sng" dirty="0" smtClean="0"/>
              <a:t>Radioactivity</a:t>
            </a:r>
            <a:r>
              <a:rPr lang="en-US" dirty="0" smtClean="0"/>
              <a:t>:</a:t>
            </a:r>
          </a:p>
          <a:p>
            <a:pPr lvl="1"/>
            <a:r>
              <a:rPr lang="en-US" sz="2200" dirty="0"/>
              <a:t>Atoms in an abnormal state of excitement</a:t>
            </a:r>
          </a:p>
          <a:p>
            <a:pPr lvl="1"/>
            <a:r>
              <a:rPr lang="en-US" sz="2200" dirty="0"/>
              <a:t>All matter seeks stability</a:t>
            </a:r>
          </a:p>
          <a:p>
            <a:pPr lvl="1"/>
            <a:r>
              <a:rPr lang="en-US" sz="2200" dirty="0"/>
              <a:t>Particles and energy released &amp; form new atom</a:t>
            </a:r>
          </a:p>
        </p:txBody>
      </p:sp>
      <p:pic>
        <p:nvPicPr>
          <p:cNvPr id="13314" name="Picture 2" descr="F:\Pictures Backup Feb 17 2013\VTI\Radiation_warning_symbol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802821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0AF64-CAC1-4E8F-856A-91329BE4F81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86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 of Matter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133600" y="1600200"/>
            <a:ext cx="7696200" cy="4724400"/>
          </a:xfrm>
        </p:spPr>
        <p:txBody>
          <a:bodyPr>
            <a:noAutofit/>
          </a:bodyPr>
          <a:lstStyle/>
          <a:p>
            <a:r>
              <a:rPr lang="en-US" sz="3200" u="sng" dirty="0"/>
              <a:t>Ionization</a:t>
            </a:r>
            <a:r>
              <a:rPr lang="en-US" sz="3200" dirty="0"/>
              <a:t>:</a:t>
            </a:r>
          </a:p>
          <a:p>
            <a:pPr lvl="2"/>
            <a:r>
              <a:rPr lang="en-US" sz="2800" dirty="0"/>
              <a:t>Natural state of atom is electrically neutral</a:t>
            </a:r>
          </a:p>
          <a:p>
            <a:pPr lvl="2"/>
            <a:r>
              <a:rPr lang="en-US" sz="2800" dirty="0"/>
              <a:t>Electrons farther out are removed</a:t>
            </a:r>
          </a:p>
          <a:p>
            <a:pPr lvl="4"/>
            <a:r>
              <a:rPr lang="en-US" sz="2600" dirty="0"/>
              <a:t>Lower electron binding energy</a:t>
            </a:r>
          </a:p>
          <a:p>
            <a:pPr lvl="2"/>
            <a:r>
              <a:rPr lang="en-US" sz="2800" dirty="0"/>
              <a:t>Imbalance in electrical charge</a:t>
            </a:r>
          </a:p>
          <a:p>
            <a:pPr lvl="2"/>
            <a:r>
              <a:rPr lang="en-US" sz="2800" dirty="0"/>
              <a:t>Atom is ionized</a:t>
            </a:r>
          </a:p>
          <a:p>
            <a:pPr lvl="2"/>
            <a:r>
              <a:rPr lang="en-US" sz="2800" dirty="0"/>
              <a:t>Important in radiology – Electrons boil off cathode d/t filament circuit heat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0AF64-CAC1-4E8F-856A-91329BE4F81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86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Class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09800" y="1752600"/>
            <a:ext cx="7543800" cy="3505200"/>
          </a:xfrm>
        </p:spPr>
        <p:txBody>
          <a:bodyPr>
            <a:normAutofit/>
          </a:bodyPr>
          <a:lstStyle/>
          <a:p>
            <a:r>
              <a:rPr lang="en-US" sz="3200" dirty="0"/>
              <a:t>Chapter 3 – Electrostatics &amp; Energy</a:t>
            </a:r>
          </a:p>
          <a:p>
            <a:r>
              <a:rPr lang="en-US" sz="3200" dirty="0"/>
              <a:t>Chapter 4 – X-ray </a:t>
            </a:r>
            <a:r>
              <a:rPr lang="en-US" sz="3200" dirty="0" smtClean="0"/>
              <a:t>production</a:t>
            </a:r>
            <a:endParaRPr lang="en-US" sz="3200" dirty="0"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5424055" y="5891647"/>
            <a:ext cx="44958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b="1" dirty="0">
                <a:solidFill>
                  <a:srgbClr val="0070C0"/>
                </a:solidFill>
                <a:latin typeface="Lucida Calligraphy" panose="03010101010101010101" pitchFamily="66" charset="0"/>
              </a:rPr>
              <a:t>Have a wonderful day!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0AF64-CAC1-4E8F-856A-91329BE4F81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90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So……..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dirty="0"/>
              <a:t>Lets have fun, learn a lot and DO THIS!!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1" y="2493222"/>
            <a:ext cx="4748875" cy="3983779"/>
          </a:xfrm>
          <a:prstGeom prst="rect">
            <a:avLst/>
          </a:prstGeom>
          <a:ln w="12700">
            <a:solidFill>
              <a:srgbClr val="FF0000"/>
            </a:solidFill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621EC9-584F-4304-8C4A-91F58391460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technical side of imaging…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Inner workings of the radiology unit</a:t>
            </a:r>
          </a:p>
          <a:p>
            <a:r>
              <a:rPr lang="en-US" sz="3200" dirty="0"/>
              <a:t>Basic concepts that impact x-ray settings</a:t>
            </a:r>
          </a:p>
          <a:p>
            <a:pPr lvl="2"/>
            <a:r>
              <a:rPr lang="en-US" sz="2800" dirty="0"/>
              <a:t>Arithmetic – Math matters!</a:t>
            </a:r>
          </a:p>
          <a:p>
            <a:pPr lvl="2"/>
            <a:r>
              <a:rPr lang="en-US" sz="2800" dirty="0"/>
              <a:t>Proportionality</a:t>
            </a:r>
          </a:p>
          <a:p>
            <a:pPr lvl="2"/>
            <a:r>
              <a:rPr lang="en-US" sz="2800" dirty="0"/>
              <a:t>Units of measurement</a:t>
            </a:r>
          </a:p>
          <a:p>
            <a:pPr lvl="2"/>
            <a:r>
              <a:rPr lang="en-US" sz="2800" dirty="0"/>
              <a:t>Metric prefixes</a:t>
            </a:r>
          </a:p>
          <a:p>
            <a:r>
              <a:rPr lang="en-US" sz="3200" dirty="0"/>
              <a:t>The atom &amp; radioactivity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621EC9-584F-4304-8C4A-91F58391460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23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matters!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32106" y="1745879"/>
            <a:ext cx="5364571" cy="4114800"/>
          </a:xfrm>
        </p:spPr>
        <p:txBody>
          <a:bodyPr>
            <a:normAutofit/>
          </a:bodyPr>
          <a:lstStyle/>
          <a:p>
            <a:r>
              <a:rPr lang="en-US" dirty="0"/>
              <a:t>Fractions</a:t>
            </a:r>
          </a:p>
          <a:p>
            <a:pPr lvl="2"/>
            <a:r>
              <a:rPr lang="en-US" sz="2400" dirty="0"/>
              <a:t>“Pieces of the pie”</a:t>
            </a:r>
          </a:p>
          <a:p>
            <a:pPr lvl="2"/>
            <a:r>
              <a:rPr lang="en-US" sz="2400" dirty="0"/>
              <a:t>Numerator/Denominator</a:t>
            </a:r>
          </a:p>
          <a:p>
            <a:pPr lvl="2"/>
            <a:r>
              <a:rPr lang="en-US" sz="2400" dirty="0"/>
              <a:t>Used in technique charts</a:t>
            </a:r>
          </a:p>
          <a:p>
            <a:pPr lvl="2"/>
            <a:r>
              <a:rPr lang="en-US" sz="2400" dirty="0"/>
              <a:t>mA X seconds (fraction)</a:t>
            </a:r>
          </a:p>
          <a:p>
            <a:r>
              <a:rPr lang="en-US" dirty="0"/>
              <a:t>Multiplication</a:t>
            </a:r>
          </a:p>
          <a:p>
            <a:pPr lvl="2"/>
            <a:r>
              <a:rPr lang="en-US" sz="2400" dirty="0"/>
              <a:t>Used for exposure times</a:t>
            </a:r>
          </a:p>
          <a:p>
            <a:pPr lvl="2"/>
            <a:r>
              <a:rPr lang="en-US" sz="2400" dirty="0"/>
              <a:t>mA X seconds (decimal) = </a:t>
            </a:r>
            <a:r>
              <a:rPr lang="en-US" sz="2400" dirty="0" err="1"/>
              <a:t>mAs</a:t>
            </a:r>
            <a:endParaRPr lang="en-US" sz="2400" dirty="0"/>
          </a:p>
          <a:p>
            <a:pPr lvl="2"/>
            <a:endParaRPr lang="en-US" sz="2400" dirty="0"/>
          </a:p>
        </p:txBody>
      </p:sp>
      <p:pic>
        <p:nvPicPr>
          <p:cNvPr id="2051" name="Picture 3" descr="F:\Pictures Backup Feb 17 2013\VTI\Pie piec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7715" y="484950"/>
            <a:ext cx="41656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F:\Pictures Backup Feb 17 2013\VTI\Technique Chart (partial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671" y="4191000"/>
            <a:ext cx="2910840" cy="1905000"/>
          </a:xfrm>
          <a:prstGeom prst="rect">
            <a:avLst/>
          </a:prstGeom>
          <a:noFill/>
          <a:ln w="127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0AF64-CAC1-4E8F-856A-91329BE4F81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53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301626"/>
            <a:ext cx="7772400" cy="1146175"/>
          </a:xfrm>
        </p:spPr>
        <p:txBody>
          <a:bodyPr/>
          <a:lstStyle/>
          <a:p>
            <a:r>
              <a:rPr lang="en-US" dirty="0" smtClean="0"/>
              <a:t>Proportionality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09800" y="1447800"/>
            <a:ext cx="7772400" cy="114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Definition: The relationship between 2 numbers</a:t>
            </a:r>
          </a:p>
          <a:p>
            <a:pPr marL="0" indent="0">
              <a:buNone/>
            </a:pPr>
            <a:r>
              <a:rPr lang="en-US" dirty="0"/>
              <a:t>2 types: Direct &amp; indirect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2819400"/>
            <a:ext cx="4267201" cy="3886200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u="sng" dirty="0"/>
              <a:t>Direct</a:t>
            </a:r>
          </a:p>
          <a:p>
            <a:pPr>
              <a:spcAft>
                <a:spcPts val="600"/>
              </a:spcAft>
            </a:pPr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is a multiple of 2</a:t>
            </a:r>
            <a:r>
              <a:rPr lang="en-US" baseline="30000" dirty="0"/>
              <a:t>nd</a:t>
            </a:r>
            <a:endParaRPr lang="en-US" dirty="0"/>
          </a:p>
          <a:p>
            <a:pPr>
              <a:spcAft>
                <a:spcPts val="600"/>
              </a:spcAft>
            </a:pPr>
            <a:r>
              <a:rPr lang="en-US" dirty="0"/>
              <a:t>Shown as fraction or w/colon (:)</a:t>
            </a:r>
          </a:p>
          <a:p>
            <a:pPr>
              <a:spcAft>
                <a:spcPts val="600"/>
              </a:spcAft>
            </a:pPr>
            <a:r>
              <a:rPr lang="en-US" dirty="0"/>
              <a:t>Radiology example?</a:t>
            </a:r>
            <a:endParaRPr lang="en-US" sz="2400" dirty="0"/>
          </a:p>
          <a:p>
            <a:pPr>
              <a:spcAft>
                <a:spcPts val="600"/>
              </a:spcAft>
            </a:pPr>
            <a:r>
              <a:rPr lang="en-US" dirty="0"/>
              <a:t>Medical example?</a:t>
            </a:r>
          </a:p>
        </p:txBody>
      </p:sp>
      <p:pic>
        <p:nvPicPr>
          <p:cNvPr id="3075" name="Picture 3" descr="F:\Pictures Backup Feb 17 2013\VTI\dosimetry bad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1" y="2819401"/>
            <a:ext cx="3609406" cy="2606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0AF64-CAC1-4E8F-856A-91329BE4F81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09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Proportionality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1905000" y="1905000"/>
            <a:ext cx="4267200" cy="47244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n-US" sz="2800" u="sng" dirty="0"/>
              <a:t>Indirect</a:t>
            </a:r>
          </a:p>
          <a:p>
            <a:pPr>
              <a:spcAft>
                <a:spcPts val="600"/>
              </a:spcAft>
            </a:pPr>
            <a:r>
              <a:rPr lang="en-US" sz="2800" dirty="0"/>
              <a:t>1st up = 2</a:t>
            </a:r>
            <a:r>
              <a:rPr lang="en-US" sz="2800" baseline="30000" dirty="0"/>
              <a:t>nd</a:t>
            </a:r>
            <a:r>
              <a:rPr lang="en-US" sz="2800" dirty="0"/>
              <a:t> down</a:t>
            </a:r>
          </a:p>
          <a:p>
            <a:pPr>
              <a:spcAft>
                <a:spcPts val="600"/>
              </a:spcAft>
            </a:pPr>
            <a:r>
              <a:rPr lang="en-US" sz="2800" dirty="0"/>
              <a:t>Product stays the same, but values differ</a:t>
            </a:r>
          </a:p>
          <a:p>
            <a:pPr>
              <a:spcAft>
                <a:spcPts val="600"/>
              </a:spcAft>
            </a:pPr>
            <a:r>
              <a:rPr lang="en-US" sz="2800" dirty="0"/>
              <a:t>Radiology example</a:t>
            </a:r>
          </a:p>
          <a:p>
            <a:pPr lvl="1">
              <a:spcAft>
                <a:spcPts val="600"/>
              </a:spcAft>
            </a:pPr>
            <a:r>
              <a:rPr lang="en-US" sz="2400" dirty="0"/>
              <a:t>Inverse square law</a:t>
            </a:r>
          </a:p>
          <a:p>
            <a:pPr>
              <a:spcAft>
                <a:spcPts val="600"/>
              </a:spcAft>
            </a:pPr>
            <a:r>
              <a:rPr lang="en-US" sz="2800" dirty="0"/>
              <a:t>Medical example?</a:t>
            </a:r>
          </a:p>
        </p:txBody>
      </p:sp>
      <p:pic>
        <p:nvPicPr>
          <p:cNvPr id="4098" name="Picture 2" descr="F:\Pictures Backup Feb 17 2013\VTI\inverse-square-la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8619" y="1364674"/>
            <a:ext cx="3131063" cy="2286001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F:\Pictures Backup Feb 17 2013\VTI\Commuter car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6849" y="3886200"/>
            <a:ext cx="2514600" cy="2514600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0AF64-CAC1-4E8F-856A-91329BE4F81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76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Atom &amp; Radioactivity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 rot="21085192">
            <a:off x="2462413" y="1883732"/>
            <a:ext cx="2819400" cy="533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Atomic Theory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478421">
            <a:off x="7415136" y="2321287"/>
            <a:ext cx="2743200" cy="533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Periodic Table</a:t>
            </a:r>
          </a:p>
        </p:txBody>
      </p:sp>
      <p:pic>
        <p:nvPicPr>
          <p:cNvPr id="7170" name="Picture 2" descr="F:\Pictures Backup Feb 17 2013\VTI\ato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526584"/>
            <a:ext cx="3124200" cy="2960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Placeholder 2"/>
          <p:cNvSpPr txBox="1">
            <a:spLocks/>
          </p:cNvSpPr>
          <p:nvPr/>
        </p:nvSpPr>
        <p:spPr>
          <a:xfrm>
            <a:off x="1828801" y="4133596"/>
            <a:ext cx="3366985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Atomic Structure</a:t>
            </a: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 rot="21197400">
            <a:off x="7415361" y="4040665"/>
            <a:ext cx="2909455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Atomic Weight</a:t>
            </a:r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 rot="21349801">
            <a:off x="2529252" y="5693628"/>
            <a:ext cx="35814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Combining Atoms</a:t>
            </a:r>
          </a:p>
        </p:txBody>
      </p:sp>
      <p:sp>
        <p:nvSpPr>
          <p:cNvPr id="9" name="Content Placeholder 3"/>
          <p:cNvSpPr txBox="1">
            <a:spLocks/>
          </p:cNvSpPr>
          <p:nvPr/>
        </p:nvSpPr>
        <p:spPr>
          <a:xfrm>
            <a:off x="6712373" y="5823134"/>
            <a:ext cx="35814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Organizing Matter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0AF64-CAC1-4E8F-856A-91329BE4F81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55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Atomic Theory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52600" y="1842655"/>
            <a:ext cx="5867400" cy="4777220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200" dirty="0"/>
              <a:t>Ancient Greeks:</a:t>
            </a:r>
          </a:p>
          <a:p>
            <a:pPr lvl="2">
              <a:spcAft>
                <a:spcPts val="600"/>
              </a:spcAft>
            </a:pPr>
            <a:r>
              <a:rPr lang="en-US" sz="2800" dirty="0"/>
              <a:t>4 </a:t>
            </a:r>
            <a:r>
              <a:rPr lang="en-US" sz="2800" dirty="0" smtClean="0"/>
              <a:t>substances : </a:t>
            </a:r>
            <a:endParaRPr lang="en-US" sz="2800" dirty="0"/>
          </a:p>
          <a:p>
            <a:pPr lvl="2">
              <a:spcAft>
                <a:spcPts val="600"/>
              </a:spcAft>
            </a:pPr>
            <a:r>
              <a:rPr lang="en-US" sz="2800" dirty="0"/>
              <a:t>4 essences</a:t>
            </a:r>
          </a:p>
          <a:p>
            <a:pPr lvl="2">
              <a:spcAft>
                <a:spcPts val="600"/>
              </a:spcAft>
            </a:pPr>
            <a:r>
              <a:rPr lang="en-US" sz="2800" dirty="0"/>
              <a:t>Particles divide into </a:t>
            </a:r>
            <a:r>
              <a:rPr lang="en-US" sz="2800" dirty="0" smtClean="0"/>
              <a:t>atoms</a:t>
            </a:r>
          </a:p>
          <a:p>
            <a:pPr lvl="2">
              <a:spcAft>
                <a:spcPts val="600"/>
              </a:spcAft>
            </a:pPr>
            <a:endParaRPr lang="en-US" sz="2800" dirty="0"/>
          </a:p>
          <a:p>
            <a:pPr marL="914400" lvl="2" indent="0">
              <a:spcAft>
                <a:spcPts val="600"/>
              </a:spcAft>
              <a:buNone/>
            </a:pPr>
            <a:r>
              <a:rPr lang="en-US" sz="2800" dirty="0" smtClean="0"/>
              <a:t>Each substance can be altered by the four essences.  Every particle of matter can be subdivided many times until all that was left was an atom</a:t>
            </a:r>
            <a:endParaRPr lang="en-US" sz="2800" dirty="0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6664037" y="2086843"/>
            <a:ext cx="3933825" cy="13239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dirty="0">
                <a:latin typeface="Calibri"/>
                <a:ea typeface="Calibri"/>
                <a:cs typeface="Times New Roman"/>
              </a:rPr>
              <a:t> 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524001" y="2725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8194" name="Picture 2" descr="F:\Pictures Backup Feb 17 2013\VTI\Greek element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173568"/>
            <a:ext cx="3895076" cy="3913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0AF64-CAC1-4E8F-856A-91329BE4F81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33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Bohr’s Atom : miniature solar system</a:t>
            </a:r>
            <a:endParaRPr lang="en-US" dirty="0"/>
          </a:p>
        </p:txBody>
      </p:sp>
      <p:pic>
        <p:nvPicPr>
          <p:cNvPr id="9218" name="Picture 2" descr="F:\Pictures Backup Feb 17 2013\VTI\Bohr's Ato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926431"/>
            <a:ext cx="4267200" cy="426720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0AF64-CAC1-4E8F-856A-91329BE4F81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1026" name="Picture 2" descr="https://tortoiseontheloose.files.wordpress.com/2011/08/solar-system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6191" y="2558081"/>
            <a:ext cx="4466779" cy="2737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991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721</Words>
  <Application>Microsoft Office PowerPoint</Application>
  <PresentationFormat>Widescreen</PresentationFormat>
  <Paragraphs>168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Lucida Calligraphy</vt:lpstr>
      <vt:lpstr>Times New Roman</vt:lpstr>
      <vt:lpstr>Office Theme</vt:lpstr>
      <vt:lpstr>PowerPoint Presentation</vt:lpstr>
      <vt:lpstr>So……..</vt:lpstr>
      <vt:lpstr>The technical side of imaging…</vt:lpstr>
      <vt:lpstr>Math matters!</vt:lpstr>
      <vt:lpstr>Proportionality</vt:lpstr>
      <vt:lpstr>Proportionality</vt:lpstr>
      <vt:lpstr>The Atom &amp; Radioactivity</vt:lpstr>
      <vt:lpstr>History of Atomic Theory</vt:lpstr>
      <vt:lpstr>Bohr’s Atom : miniature solar system</vt:lpstr>
      <vt:lpstr>Atomic Structure</vt:lpstr>
      <vt:lpstr>Atomic Structure</vt:lpstr>
      <vt:lpstr>Periodic Table</vt:lpstr>
      <vt:lpstr>Organization of Matter</vt:lpstr>
      <vt:lpstr>Organization of Matter</vt:lpstr>
      <vt:lpstr>Next Class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Cathy Huff</dc:creator>
  <cp:lastModifiedBy>Cathy Huff</cp:lastModifiedBy>
  <cp:revision>3</cp:revision>
  <dcterms:created xsi:type="dcterms:W3CDTF">2015-12-28T20:08:04Z</dcterms:created>
  <dcterms:modified xsi:type="dcterms:W3CDTF">2015-12-28T20:18:13Z</dcterms:modified>
</cp:coreProperties>
</file>