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3" r:id="rId6"/>
    <p:sldId id="264" r:id="rId7"/>
    <p:sldId id="260" r:id="rId8"/>
    <p:sldId id="261" r:id="rId9"/>
    <p:sldId id="262"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F4135D-C022-4D2C-8A5E-4274E691779C}" type="datetimeFigureOut">
              <a:rPr lang="en-US" smtClean="0"/>
              <a:t>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BDB19C-1912-4054-A9F1-9BAFE5A823D4}" type="slidenum">
              <a:rPr lang="en-US" smtClean="0"/>
              <a:t>‹#›</a:t>
            </a:fld>
            <a:endParaRPr lang="en-US"/>
          </a:p>
        </p:txBody>
      </p:sp>
    </p:spTree>
    <p:extLst>
      <p:ext uri="{BB962C8B-B14F-4D97-AF65-F5344CB8AC3E}">
        <p14:creationId xmlns:p14="http://schemas.microsoft.com/office/powerpoint/2010/main" val="2878096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Energy = mass multiplied</a:t>
            </a:r>
            <a:r>
              <a:rPr lang="en-US" baseline="0" dirty="0" smtClean="0"/>
              <a:t> by the speed of light squared.</a:t>
            </a:r>
            <a:endParaRPr lang="en-US" dirty="0"/>
          </a:p>
        </p:txBody>
      </p:sp>
      <p:sp>
        <p:nvSpPr>
          <p:cNvPr id="4" name="Slide Number Placeholder 3"/>
          <p:cNvSpPr>
            <a:spLocks noGrp="1"/>
          </p:cNvSpPr>
          <p:nvPr>
            <p:ph type="sldNum" sz="quarter" idx="10"/>
          </p:nvPr>
        </p:nvSpPr>
        <p:spPr/>
        <p:txBody>
          <a:bodyPr/>
          <a:lstStyle/>
          <a:p>
            <a:fld id="{1ABDB19C-1912-4054-A9F1-9BAFE5A823D4}" type="slidenum">
              <a:rPr lang="en-US" smtClean="0"/>
              <a:t>1</a:t>
            </a:fld>
            <a:endParaRPr lang="en-US"/>
          </a:p>
        </p:txBody>
      </p:sp>
    </p:spTree>
    <p:extLst>
      <p:ext uri="{BB962C8B-B14F-4D97-AF65-F5344CB8AC3E}">
        <p14:creationId xmlns:p14="http://schemas.microsoft.com/office/powerpoint/2010/main" val="3006213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Wilhelm </a:t>
            </a:r>
            <a:r>
              <a:rPr lang="en-US" dirty="0" err="1" smtClean="0">
                <a:effectLst/>
              </a:rPr>
              <a:t>Röntgen</a:t>
            </a:r>
            <a:endParaRPr lang="en-US" dirty="0" smtClean="0">
              <a:effectLst/>
            </a:endParaRPr>
          </a:p>
          <a:p>
            <a:pPr marL="171450" indent="-171450">
              <a:buFont typeface="Arial" panose="020B0604020202020204" pitchFamily="34" charset="0"/>
              <a:buChar char="•"/>
            </a:pPr>
            <a:r>
              <a:rPr lang="en-US" dirty="0" smtClean="0">
                <a:effectLst/>
              </a:rPr>
              <a:t>Father of modern x-rays (1895)</a:t>
            </a:r>
          </a:p>
          <a:p>
            <a:pPr marL="171450" indent="-171450">
              <a:buFont typeface="Arial" panose="020B0604020202020204" pitchFamily="34" charset="0"/>
              <a:buChar char="•"/>
            </a:pPr>
            <a:r>
              <a:rPr lang="en-US" dirty="0" smtClean="0">
                <a:effectLst/>
              </a:rPr>
              <a:t>Original properties</a:t>
            </a:r>
            <a:r>
              <a:rPr lang="en-US" baseline="0" dirty="0" smtClean="0">
                <a:effectLst/>
              </a:rPr>
              <a:t> unchanged</a:t>
            </a:r>
          </a:p>
          <a:p>
            <a:pPr marL="0" indent="0">
              <a:buFont typeface="Arial" panose="020B0604020202020204" pitchFamily="34" charset="0"/>
              <a:buNone/>
            </a:pPr>
            <a:endParaRPr lang="en-US" baseline="0" dirty="0" smtClean="0">
              <a:effectLst/>
            </a:endParaRPr>
          </a:p>
          <a:p>
            <a:pPr marL="0" indent="0">
              <a:buFont typeface="Arial" panose="020B0604020202020204" pitchFamily="34" charset="0"/>
              <a:buNone/>
            </a:pPr>
            <a:r>
              <a:rPr lang="en-US" baseline="0" dirty="0" smtClean="0">
                <a:effectLst/>
              </a:rPr>
              <a:t>Penetration depends on density of object and energy of x-rays</a:t>
            </a:r>
            <a:endParaRPr lang="en-US" dirty="0" smtClean="0"/>
          </a:p>
          <a:p>
            <a:endParaRPr lang="en-US" dirty="0"/>
          </a:p>
        </p:txBody>
      </p:sp>
      <p:sp>
        <p:nvSpPr>
          <p:cNvPr id="4" name="Slide Number Placeholder 3"/>
          <p:cNvSpPr>
            <a:spLocks noGrp="1"/>
          </p:cNvSpPr>
          <p:nvPr>
            <p:ph type="sldNum" sz="quarter" idx="10"/>
          </p:nvPr>
        </p:nvSpPr>
        <p:spPr/>
        <p:txBody>
          <a:bodyPr/>
          <a:lstStyle/>
          <a:p>
            <a:fld id="{1ABDB19C-1912-4054-A9F1-9BAFE5A823D4}" type="slidenum">
              <a:rPr lang="en-US" smtClean="0"/>
              <a:t>5</a:t>
            </a:fld>
            <a:endParaRPr lang="en-US"/>
          </a:p>
        </p:txBody>
      </p:sp>
    </p:spTree>
    <p:extLst>
      <p:ext uri="{BB962C8B-B14F-4D97-AF65-F5344CB8AC3E}">
        <p14:creationId xmlns:p14="http://schemas.microsoft.com/office/powerpoint/2010/main" val="407391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 charges is the principle of an electrical circuit.</a:t>
            </a:r>
          </a:p>
          <a:p>
            <a:r>
              <a:rPr lang="en-US" dirty="0" smtClean="0"/>
              <a:t>Inverse square law: most important concept.</a:t>
            </a:r>
            <a:r>
              <a:rPr lang="en-US" baseline="0" dirty="0" smtClean="0"/>
              <a:t>  Low powered </a:t>
            </a:r>
            <a:r>
              <a:rPr lang="en-US" baseline="0" dirty="0" err="1" smtClean="0"/>
              <a:t>xray</a:t>
            </a:r>
            <a:r>
              <a:rPr lang="en-US" baseline="0" dirty="0" smtClean="0"/>
              <a:t> units must be moved closer to the subject intensifying the radiation.</a:t>
            </a:r>
            <a:endParaRPr lang="en-US" dirty="0"/>
          </a:p>
        </p:txBody>
      </p:sp>
      <p:sp>
        <p:nvSpPr>
          <p:cNvPr id="4" name="Slide Number Placeholder 3"/>
          <p:cNvSpPr>
            <a:spLocks noGrp="1"/>
          </p:cNvSpPr>
          <p:nvPr>
            <p:ph type="sldNum" sz="quarter" idx="10"/>
          </p:nvPr>
        </p:nvSpPr>
        <p:spPr/>
        <p:txBody>
          <a:bodyPr/>
          <a:lstStyle/>
          <a:p>
            <a:fld id="{1ABDB19C-1912-4054-A9F1-9BAFE5A823D4}" type="slidenum">
              <a:rPr lang="en-US" smtClean="0"/>
              <a:t>9</a:t>
            </a:fld>
            <a:endParaRPr lang="en-US"/>
          </a:p>
        </p:txBody>
      </p:sp>
    </p:spTree>
    <p:extLst>
      <p:ext uri="{BB962C8B-B14F-4D97-AF65-F5344CB8AC3E}">
        <p14:creationId xmlns:p14="http://schemas.microsoft.com/office/powerpoint/2010/main" val="655806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Thunderclouds build up electrons, the ground is neutral, the discharge of electrons from cloud to ground without the cloud</a:t>
            </a:r>
            <a:r>
              <a:rPr lang="en-US" baseline="0" dirty="0" smtClean="0"/>
              <a:t> touching the ground</a:t>
            </a:r>
            <a:endParaRPr lang="en-US" dirty="0"/>
          </a:p>
        </p:txBody>
      </p:sp>
      <p:sp>
        <p:nvSpPr>
          <p:cNvPr id="4" name="Slide Number Placeholder 3"/>
          <p:cNvSpPr>
            <a:spLocks noGrp="1"/>
          </p:cNvSpPr>
          <p:nvPr>
            <p:ph type="sldNum" sz="quarter" idx="10"/>
          </p:nvPr>
        </p:nvSpPr>
        <p:spPr/>
        <p:txBody>
          <a:bodyPr/>
          <a:lstStyle/>
          <a:p>
            <a:fld id="{1ABDB19C-1912-4054-A9F1-9BAFE5A823D4}" type="slidenum">
              <a:rPr lang="en-US" smtClean="0"/>
              <a:t>12</a:t>
            </a:fld>
            <a:endParaRPr lang="en-US"/>
          </a:p>
        </p:txBody>
      </p:sp>
    </p:spTree>
    <p:extLst>
      <p:ext uri="{BB962C8B-B14F-4D97-AF65-F5344CB8AC3E}">
        <p14:creationId xmlns:p14="http://schemas.microsoft.com/office/powerpoint/2010/main" val="3724383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Hose is stored, very little water throughout the hose but great deal of potential in the faucet</a:t>
            </a:r>
          </a:p>
          <a:p>
            <a:r>
              <a:rPr lang="en-US" dirty="0" smtClean="0"/>
              <a:t>When</a:t>
            </a:r>
            <a:r>
              <a:rPr lang="en-US" baseline="0" dirty="0" smtClean="0"/>
              <a:t> faucet is turned on, one end has no water and the other has a lot with more coming.</a:t>
            </a:r>
          </a:p>
          <a:p>
            <a:r>
              <a:rPr lang="en-US" baseline="0" dirty="0" smtClean="0"/>
              <a:t>Potential difference is the measurement of the full hose compared to the empty hose.</a:t>
            </a:r>
          </a:p>
        </p:txBody>
      </p:sp>
      <p:sp>
        <p:nvSpPr>
          <p:cNvPr id="4" name="Slide Number Placeholder 3"/>
          <p:cNvSpPr>
            <a:spLocks noGrp="1"/>
          </p:cNvSpPr>
          <p:nvPr>
            <p:ph type="sldNum" sz="quarter" idx="10"/>
          </p:nvPr>
        </p:nvSpPr>
        <p:spPr/>
        <p:txBody>
          <a:bodyPr/>
          <a:lstStyle/>
          <a:p>
            <a:fld id="{1ABDB19C-1912-4054-A9F1-9BAFE5A823D4}" type="slidenum">
              <a:rPr lang="en-US" smtClean="0"/>
              <a:t>17</a:t>
            </a:fld>
            <a:endParaRPr lang="en-US"/>
          </a:p>
        </p:txBody>
      </p:sp>
    </p:spTree>
    <p:extLst>
      <p:ext uri="{BB962C8B-B14F-4D97-AF65-F5344CB8AC3E}">
        <p14:creationId xmlns:p14="http://schemas.microsoft.com/office/powerpoint/2010/main" val="3563926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185700-F56A-4EF5-8A39-8AFBE23FB265}" type="datetimeFigureOut">
              <a:rPr lang="en-US" smtClean="0"/>
              <a:t>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ADAE6-612F-44C6-B210-18E18F9F7E9D}" type="slidenum">
              <a:rPr lang="en-US" smtClean="0"/>
              <a:t>‹#›</a:t>
            </a:fld>
            <a:endParaRPr lang="en-US"/>
          </a:p>
        </p:txBody>
      </p:sp>
    </p:spTree>
    <p:extLst>
      <p:ext uri="{BB962C8B-B14F-4D97-AF65-F5344CB8AC3E}">
        <p14:creationId xmlns:p14="http://schemas.microsoft.com/office/powerpoint/2010/main" val="1427602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185700-F56A-4EF5-8A39-8AFBE23FB265}" type="datetimeFigureOut">
              <a:rPr lang="en-US" smtClean="0"/>
              <a:t>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ADAE6-612F-44C6-B210-18E18F9F7E9D}" type="slidenum">
              <a:rPr lang="en-US" smtClean="0"/>
              <a:t>‹#›</a:t>
            </a:fld>
            <a:endParaRPr lang="en-US"/>
          </a:p>
        </p:txBody>
      </p:sp>
    </p:spTree>
    <p:extLst>
      <p:ext uri="{BB962C8B-B14F-4D97-AF65-F5344CB8AC3E}">
        <p14:creationId xmlns:p14="http://schemas.microsoft.com/office/powerpoint/2010/main" val="210108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185700-F56A-4EF5-8A39-8AFBE23FB265}" type="datetimeFigureOut">
              <a:rPr lang="en-US" smtClean="0"/>
              <a:t>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ADAE6-612F-44C6-B210-18E18F9F7E9D}" type="slidenum">
              <a:rPr lang="en-US" smtClean="0"/>
              <a:t>‹#›</a:t>
            </a:fld>
            <a:endParaRPr lang="en-US"/>
          </a:p>
        </p:txBody>
      </p:sp>
    </p:spTree>
    <p:extLst>
      <p:ext uri="{BB962C8B-B14F-4D97-AF65-F5344CB8AC3E}">
        <p14:creationId xmlns:p14="http://schemas.microsoft.com/office/powerpoint/2010/main" val="925714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185700-F56A-4EF5-8A39-8AFBE23FB265}" type="datetimeFigureOut">
              <a:rPr lang="en-US" smtClean="0"/>
              <a:t>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ADAE6-612F-44C6-B210-18E18F9F7E9D}" type="slidenum">
              <a:rPr lang="en-US" smtClean="0"/>
              <a:t>‹#›</a:t>
            </a:fld>
            <a:endParaRPr lang="en-US"/>
          </a:p>
        </p:txBody>
      </p:sp>
    </p:spTree>
    <p:extLst>
      <p:ext uri="{BB962C8B-B14F-4D97-AF65-F5344CB8AC3E}">
        <p14:creationId xmlns:p14="http://schemas.microsoft.com/office/powerpoint/2010/main" val="4000522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185700-F56A-4EF5-8A39-8AFBE23FB265}" type="datetimeFigureOut">
              <a:rPr lang="en-US" smtClean="0"/>
              <a:t>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ADAE6-612F-44C6-B210-18E18F9F7E9D}" type="slidenum">
              <a:rPr lang="en-US" smtClean="0"/>
              <a:t>‹#›</a:t>
            </a:fld>
            <a:endParaRPr lang="en-US"/>
          </a:p>
        </p:txBody>
      </p:sp>
    </p:spTree>
    <p:extLst>
      <p:ext uri="{BB962C8B-B14F-4D97-AF65-F5344CB8AC3E}">
        <p14:creationId xmlns:p14="http://schemas.microsoft.com/office/powerpoint/2010/main" val="1332113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185700-F56A-4EF5-8A39-8AFBE23FB265}" type="datetimeFigureOut">
              <a:rPr lang="en-US" smtClean="0"/>
              <a:t>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8ADAE6-612F-44C6-B210-18E18F9F7E9D}" type="slidenum">
              <a:rPr lang="en-US" smtClean="0"/>
              <a:t>‹#›</a:t>
            </a:fld>
            <a:endParaRPr lang="en-US"/>
          </a:p>
        </p:txBody>
      </p:sp>
    </p:spTree>
    <p:extLst>
      <p:ext uri="{BB962C8B-B14F-4D97-AF65-F5344CB8AC3E}">
        <p14:creationId xmlns:p14="http://schemas.microsoft.com/office/powerpoint/2010/main" val="2028322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185700-F56A-4EF5-8A39-8AFBE23FB265}" type="datetimeFigureOut">
              <a:rPr lang="en-US" smtClean="0"/>
              <a:t>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8ADAE6-612F-44C6-B210-18E18F9F7E9D}" type="slidenum">
              <a:rPr lang="en-US" smtClean="0"/>
              <a:t>‹#›</a:t>
            </a:fld>
            <a:endParaRPr lang="en-US"/>
          </a:p>
        </p:txBody>
      </p:sp>
    </p:spTree>
    <p:extLst>
      <p:ext uri="{BB962C8B-B14F-4D97-AF65-F5344CB8AC3E}">
        <p14:creationId xmlns:p14="http://schemas.microsoft.com/office/powerpoint/2010/main" val="1131689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185700-F56A-4EF5-8A39-8AFBE23FB265}" type="datetimeFigureOut">
              <a:rPr lang="en-US" smtClean="0"/>
              <a:t>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8ADAE6-612F-44C6-B210-18E18F9F7E9D}" type="slidenum">
              <a:rPr lang="en-US" smtClean="0"/>
              <a:t>‹#›</a:t>
            </a:fld>
            <a:endParaRPr lang="en-US"/>
          </a:p>
        </p:txBody>
      </p:sp>
    </p:spTree>
    <p:extLst>
      <p:ext uri="{BB962C8B-B14F-4D97-AF65-F5344CB8AC3E}">
        <p14:creationId xmlns:p14="http://schemas.microsoft.com/office/powerpoint/2010/main" val="1522400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185700-F56A-4EF5-8A39-8AFBE23FB265}" type="datetimeFigureOut">
              <a:rPr lang="en-US" smtClean="0"/>
              <a:t>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8ADAE6-612F-44C6-B210-18E18F9F7E9D}" type="slidenum">
              <a:rPr lang="en-US" smtClean="0"/>
              <a:t>‹#›</a:t>
            </a:fld>
            <a:endParaRPr lang="en-US"/>
          </a:p>
        </p:txBody>
      </p:sp>
    </p:spTree>
    <p:extLst>
      <p:ext uri="{BB962C8B-B14F-4D97-AF65-F5344CB8AC3E}">
        <p14:creationId xmlns:p14="http://schemas.microsoft.com/office/powerpoint/2010/main" val="3565065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185700-F56A-4EF5-8A39-8AFBE23FB265}" type="datetimeFigureOut">
              <a:rPr lang="en-US" smtClean="0"/>
              <a:t>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8ADAE6-612F-44C6-B210-18E18F9F7E9D}" type="slidenum">
              <a:rPr lang="en-US" smtClean="0"/>
              <a:t>‹#›</a:t>
            </a:fld>
            <a:endParaRPr lang="en-US"/>
          </a:p>
        </p:txBody>
      </p:sp>
    </p:spTree>
    <p:extLst>
      <p:ext uri="{BB962C8B-B14F-4D97-AF65-F5344CB8AC3E}">
        <p14:creationId xmlns:p14="http://schemas.microsoft.com/office/powerpoint/2010/main" val="55198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185700-F56A-4EF5-8A39-8AFBE23FB265}" type="datetimeFigureOut">
              <a:rPr lang="en-US" smtClean="0"/>
              <a:t>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8ADAE6-612F-44C6-B210-18E18F9F7E9D}" type="slidenum">
              <a:rPr lang="en-US" smtClean="0"/>
              <a:t>‹#›</a:t>
            </a:fld>
            <a:endParaRPr lang="en-US"/>
          </a:p>
        </p:txBody>
      </p:sp>
    </p:spTree>
    <p:extLst>
      <p:ext uri="{BB962C8B-B14F-4D97-AF65-F5344CB8AC3E}">
        <p14:creationId xmlns:p14="http://schemas.microsoft.com/office/powerpoint/2010/main" val="1918388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185700-F56A-4EF5-8A39-8AFBE23FB265}" type="datetimeFigureOut">
              <a:rPr lang="en-US" smtClean="0"/>
              <a:t>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8ADAE6-612F-44C6-B210-18E18F9F7E9D}" type="slidenum">
              <a:rPr lang="en-US" smtClean="0"/>
              <a:t>‹#›</a:t>
            </a:fld>
            <a:endParaRPr lang="en-US"/>
          </a:p>
        </p:txBody>
      </p:sp>
    </p:spTree>
    <p:extLst>
      <p:ext uri="{BB962C8B-B14F-4D97-AF65-F5344CB8AC3E}">
        <p14:creationId xmlns:p14="http://schemas.microsoft.com/office/powerpoint/2010/main" val="379738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81000"/>
            <a:ext cx="8001000" cy="3416320"/>
          </a:xfrm>
          <a:prstGeom prst="rect">
            <a:avLst/>
          </a:prstGeom>
          <a:noFill/>
        </p:spPr>
        <p:txBody>
          <a:bodyPr wrap="square" rtlCol="0">
            <a:spAutoFit/>
          </a:bodyPr>
          <a:lstStyle/>
          <a:p>
            <a:r>
              <a:rPr lang="en-US" sz="2400" dirty="0" smtClean="0"/>
              <a:t>Chapter 3:  Electrostatics and Energy</a:t>
            </a:r>
          </a:p>
          <a:p>
            <a:endParaRPr lang="en-US" sz="2400" dirty="0"/>
          </a:p>
          <a:p>
            <a:endParaRPr lang="en-US" sz="2400" dirty="0"/>
          </a:p>
          <a:p>
            <a:r>
              <a:rPr lang="en-US" sz="2400" dirty="0" smtClean="0"/>
              <a:t>Matter: the substance that comprises all physical objects.</a:t>
            </a:r>
          </a:p>
          <a:p>
            <a:pPr marL="342900" indent="-342900">
              <a:buFont typeface="Arial" pitchFamily="34" charset="0"/>
              <a:buChar char="•"/>
            </a:pPr>
            <a:r>
              <a:rPr lang="en-US" sz="2400" dirty="0" smtClean="0"/>
              <a:t>Primary characteristic is mass or weight.</a:t>
            </a:r>
          </a:p>
          <a:p>
            <a:pPr marL="342900" indent="-342900">
              <a:buFont typeface="Arial" pitchFamily="34" charset="0"/>
              <a:buChar char="•"/>
            </a:pPr>
            <a:r>
              <a:rPr lang="en-US" sz="2400" dirty="0" smtClean="0"/>
              <a:t>Weight involves gravity</a:t>
            </a:r>
          </a:p>
          <a:p>
            <a:pPr marL="342900" indent="-342900">
              <a:buFont typeface="Arial" pitchFamily="34" charset="0"/>
              <a:buChar char="•"/>
            </a:pPr>
            <a:r>
              <a:rPr lang="en-US" sz="2400" dirty="0" smtClean="0"/>
              <a:t>Matter can become energy and energy can become matter but neither can be created or destroyed  only change in form.</a:t>
            </a:r>
            <a:endParaRPr lang="en-US" sz="2400" dirty="0"/>
          </a:p>
        </p:txBody>
      </p:sp>
      <p:pic>
        <p:nvPicPr>
          <p:cNvPr id="1026" name="Picture 2" descr="http://abyss.uoregon.edu/~js/images/matter_energy_balanc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581400"/>
            <a:ext cx="4676775"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840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media.web.britannica.com/eb-media/34/108834-004-B7B1A69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838200"/>
            <a:ext cx="6812280"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808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609600"/>
            <a:ext cx="8153400" cy="2677656"/>
          </a:xfrm>
          <a:prstGeom prst="rect">
            <a:avLst/>
          </a:prstGeom>
          <a:noFill/>
        </p:spPr>
        <p:txBody>
          <a:bodyPr wrap="square" rtlCol="0">
            <a:spAutoFit/>
          </a:bodyPr>
          <a:lstStyle/>
          <a:p>
            <a:r>
              <a:rPr lang="en-US" sz="2400" dirty="0" smtClean="0"/>
              <a:t>An object can be electrified in three different ways.</a:t>
            </a:r>
          </a:p>
          <a:p>
            <a:endParaRPr lang="en-US" sz="2400" dirty="0"/>
          </a:p>
          <a:p>
            <a:r>
              <a:rPr lang="en-US" sz="2400" dirty="0" smtClean="0"/>
              <a:t>Contact:  crossing the room and shocking a friend</a:t>
            </a:r>
          </a:p>
          <a:p>
            <a:endParaRPr lang="en-US" sz="2400" dirty="0"/>
          </a:p>
          <a:p>
            <a:r>
              <a:rPr lang="en-US" sz="2400" dirty="0" smtClean="0"/>
              <a:t>Friction:  when one object is rubbed against another.  Electrons travel from one object to the other.  Excess negative charges repel and the objects try to get away from each other.  </a:t>
            </a:r>
            <a:endParaRPr lang="en-US" sz="2400" dirty="0"/>
          </a:p>
        </p:txBody>
      </p:sp>
      <p:pic>
        <p:nvPicPr>
          <p:cNvPr id="7170" name="Picture 2" descr="http://www.radioone.fm/wp-content/uploads/2015/11/Electricity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9452" y="3657600"/>
            <a:ext cx="3396496" cy="2547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404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533400"/>
            <a:ext cx="7772400" cy="1938992"/>
          </a:xfrm>
          <a:prstGeom prst="rect">
            <a:avLst/>
          </a:prstGeom>
          <a:noFill/>
        </p:spPr>
        <p:txBody>
          <a:bodyPr wrap="square" rtlCol="0">
            <a:spAutoFit/>
          </a:bodyPr>
          <a:lstStyle/>
          <a:p>
            <a:r>
              <a:rPr lang="en-US" sz="2400" dirty="0" smtClean="0"/>
              <a:t>Induction:  uses the force field of the electrons of one object to cause a reaction in the opposing object without any contact.</a:t>
            </a:r>
          </a:p>
          <a:p>
            <a:endParaRPr lang="en-US" sz="2400" dirty="0"/>
          </a:p>
          <a:p>
            <a:endParaRPr lang="en-US" sz="2400" dirty="0"/>
          </a:p>
        </p:txBody>
      </p:sp>
      <p:pic>
        <p:nvPicPr>
          <p:cNvPr id="8194" name="Picture 2" descr="http://www.noaanews.noaa.gov/stories2013/images/lightning_safety_3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981200"/>
            <a:ext cx="6107906" cy="4071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376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533400"/>
            <a:ext cx="6934200" cy="1384995"/>
          </a:xfrm>
          <a:prstGeom prst="rect">
            <a:avLst/>
          </a:prstGeom>
          <a:noFill/>
        </p:spPr>
        <p:txBody>
          <a:bodyPr wrap="square" rtlCol="0">
            <a:spAutoFit/>
          </a:bodyPr>
          <a:lstStyle/>
          <a:p>
            <a:r>
              <a:rPr lang="en-US" sz="2800" dirty="0" smtClean="0"/>
              <a:t>Conductors and Insulators:</a:t>
            </a:r>
          </a:p>
          <a:p>
            <a:endParaRPr lang="en-US" sz="2800" dirty="0"/>
          </a:p>
          <a:p>
            <a:r>
              <a:rPr lang="en-US" sz="2800" dirty="0" smtClean="0"/>
              <a:t>Conductors conduct electricity.</a:t>
            </a:r>
            <a:endParaRPr lang="en-US" sz="2800" dirty="0"/>
          </a:p>
        </p:txBody>
      </p:sp>
      <p:pic>
        <p:nvPicPr>
          <p:cNvPr id="9218" name="Picture 2" descr="http://cdn.omg-facts.com/2013/5/8/a1e69338dc9b1c391d6265b16d419c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514600"/>
            <a:ext cx="4191000" cy="313920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images.wisegeek.com/copper-wi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7225" y="2607257"/>
            <a:ext cx="2959975" cy="3067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849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7772400" cy="461665"/>
          </a:xfrm>
          <a:prstGeom prst="rect">
            <a:avLst/>
          </a:prstGeom>
          <a:noFill/>
        </p:spPr>
        <p:txBody>
          <a:bodyPr wrap="square" rtlCol="0">
            <a:spAutoFit/>
          </a:bodyPr>
          <a:lstStyle/>
          <a:p>
            <a:r>
              <a:rPr lang="en-US" sz="2400" dirty="0" smtClean="0"/>
              <a:t>Insulators do not conduct electricity very well if at all.</a:t>
            </a:r>
            <a:endParaRPr lang="en-US" sz="2400" dirty="0"/>
          </a:p>
        </p:txBody>
      </p:sp>
      <p:pic>
        <p:nvPicPr>
          <p:cNvPr id="10242" name="Picture 2" descr="https://upload.wikimedia.org/wikipedia/commons/a/a7/600V_CV_5.5sqm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1371600"/>
            <a:ext cx="52832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372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685800"/>
            <a:ext cx="7772400" cy="4893647"/>
          </a:xfrm>
          <a:prstGeom prst="rect">
            <a:avLst/>
          </a:prstGeom>
          <a:noFill/>
        </p:spPr>
        <p:txBody>
          <a:bodyPr wrap="square" rtlCol="0">
            <a:spAutoFit/>
          </a:bodyPr>
          <a:lstStyle/>
          <a:p>
            <a:r>
              <a:rPr lang="en-US" sz="2400" dirty="0" smtClean="0"/>
              <a:t>Electric current:</a:t>
            </a:r>
          </a:p>
          <a:p>
            <a:endParaRPr lang="en-US" sz="2400" dirty="0"/>
          </a:p>
          <a:p>
            <a:r>
              <a:rPr lang="en-US" sz="2400" dirty="0" smtClean="0"/>
              <a:t>A quantity of electrons flowing past a point in time.  (Ampere or amp)</a:t>
            </a:r>
          </a:p>
          <a:p>
            <a:endParaRPr lang="en-US" sz="2400" dirty="0"/>
          </a:p>
          <a:p>
            <a:r>
              <a:rPr lang="en-US" sz="2400" dirty="0" smtClean="0"/>
              <a:t>Diagnostic imaging uses </a:t>
            </a:r>
            <a:r>
              <a:rPr lang="en-US" sz="2400" dirty="0" err="1" smtClean="0"/>
              <a:t>milliamperes</a:t>
            </a:r>
            <a:r>
              <a:rPr lang="en-US" sz="2400" dirty="0" smtClean="0"/>
              <a:t> (mA) to regulate the number of electrons used to produce </a:t>
            </a:r>
            <a:r>
              <a:rPr lang="en-US" sz="2400" dirty="0" err="1" smtClean="0"/>
              <a:t>xray</a:t>
            </a:r>
            <a:r>
              <a:rPr lang="en-US" sz="2400" dirty="0" smtClean="0"/>
              <a:t> photons.  Adjusting this determines the number of electrons flowing past a given point.</a:t>
            </a:r>
          </a:p>
          <a:p>
            <a:endParaRPr lang="en-US" sz="2400" dirty="0"/>
          </a:p>
          <a:p>
            <a:r>
              <a:rPr lang="en-US" sz="2400" dirty="0" smtClean="0"/>
              <a:t>Increasing the mA will darken an image or increase the density.  Decreasing the mA will decrease the density of the image.</a:t>
            </a:r>
            <a:endParaRPr lang="en-US" sz="2400" dirty="0"/>
          </a:p>
        </p:txBody>
      </p:sp>
    </p:spTree>
    <p:extLst>
      <p:ext uri="{BB962C8B-B14F-4D97-AF65-F5344CB8AC3E}">
        <p14:creationId xmlns:p14="http://schemas.microsoft.com/office/powerpoint/2010/main" val="4151517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uk-ireland.bcftechnology.com/blog/2013/march/~/media/BLOG/2013/March/Radiographic%20Exposure%20Settings%2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76274"/>
            <a:ext cx="7696200" cy="5772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503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381000"/>
            <a:ext cx="8229600" cy="1938992"/>
          </a:xfrm>
          <a:prstGeom prst="rect">
            <a:avLst/>
          </a:prstGeom>
          <a:noFill/>
        </p:spPr>
        <p:txBody>
          <a:bodyPr wrap="square" rtlCol="0">
            <a:spAutoFit/>
          </a:bodyPr>
          <a:lstStyle/>
          <a:p>
            <a:r>
              <a:rPr lang="en-US" sz="2400" dirty="0" smtClean="0"/>
              <a:t>We require some method of reducing the amount of current flow.  The ohm is a unit of resistance.</a:t>
            </a:r>
          </a:p>
          <a:p>
            <a:endParaRPr lang="en-US" sz="2400" dirty="0"/>
          </a:p>
          <a:p>
            <a:r>
              <a:rPr lang="en-US" sz="2400" dirty="0" smtClean="0"/>
              <a:t>Potential difference:  causes the electrons to travel from one end of a wire to the other.  </a:t>
            </a:r>
            <a:endParaRPr lang="en-US" sz="2400" dirty="0"/>
          </a:p>
        </p:txBody>
      </p:sp>
      <p:pic>
        <p:nvPicPr>
          <p:cNvPr id="12290" name="Picture 2" descr="http://media.independent.com/img/photos/2008/03/25/garden_t479.jpg?ad14627618f647f3902aa65ed5ac8237c798b1e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429000"/>
            <a:ext cx="3363862" cy="240982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ame-kwt.com/img/fire-ho/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7582" y="2319992"/>
            <a:ext cx="4114800" cy="4114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05000" y="6096000"/>
            <a:ext cx="6096000" cy="646331"/>
          </a:xfrm>
          <a:prstGeom prst="rect">
            <a:avLst/>
          </a:prstGeom>
          <a:noFill/>
        </p:spPr>
        <p:txBody>
          <a:bodyPr wrap="square" rtlCol="0">
            <a:spAutoFit/>
          </a:bodyPr>
          <a:lstStyle/>
          <a:p>
            <a:r>
              <a:rPr lang="en-US" dirty="0" smtClean="0"/>
              <a:t>Small hose has a lot of resistance, larger hose gives less resistance if the same amount of water is sent through both.</a:t>
            </a:r>
            <a:endParaRPr lang="en-US" dirty="0"/>
          </a:p>
        </p:txBody>
      </p:sp>
    </p:spTree>
    <p:extLst>
      <p:ext uri="{BB962C8B-B14F-4D97-AF65-F5344CB8AC3E}">
        <p14:creationId xmlns:p14="http://schemas.microsoft.com/office/powerpoint/2010/main" val="2972004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457200"/>
            <a:ext cx="7239000" cy="3539430"/>
          </a:xfrm>
          <a:prstGeom prst="rect">
            <a:avLst/>
          </a:prstGeom>
          <a:noFill/>
        </p:spPr>
        <p:txBody>
          <a:bodyPr wrap="square" rtlCol="0">
            <a:spAutoFit/>
          </a:bodyPr>
          <a:lstStyle/>
          <a:p>
            <a:r>
              <a:rPr lang="en-US" sz="2800" dirty="0" smtClean="0"/>
              <a:t>Voltage:</a:t>
            </a:r>
          </a:p>
          <a:p>
            <a:endParaRPr lang="en-US" sz="2800" dirty="0"/>
          </a:p>
          <a:p>
            <a:r>
              <a:rPr lang="en-US" sz="2800" dirty="0" smtClean="0"/>
              <a:t>Potential difference.  The force that draws the electrons from an area of excess at one end of the circuit to an area deficient of electrons at the other area of the circuit.  </a:t>
            </a:r>
          </a:p>
          <a:p>
            <a:endParaRPr lang="en-US" sz="2800" dirty="0"/>
          </a:p>
          <a:p>
            <a:r>
              <a:rPr lang="en-US" sz="2800" dirty="0" smtClean="0"/>
              <a:t>The strength of the electron flow is the volt.</a:t>
            </a:r>
            <a:endParaRPr lang="en-US" sz="2800" dirty="0"/>
          </a:p>
        </p:txBody>
      </p:sp>
    </p:spTree>
    <p:extLst>
      <p:ext uri="{BB962C8B-B14F-4D97-AF65-F5344CB8AC3E}">
        <p14:creationId xmlns:p14="http://schemas.microsoft.com/office/powerpoint/2010/main" val="2059730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457200"/>
            <a:ext cx="8382000" cy="4154984"/>
          </a:xfrm>
          <a:prstGeom prst="rect">
            <a:avLst/>
          </a:prstGeom>
          <a:noFill/>
        </p:spPr>
        <p:txBody>
          <a:bodyPr wrap="square" rtlCol="0">
            <a:spAutoFit/>
          </a:bodyPr>
          <a:lstStyle/>
          <a:p>
            <a:r>
              <a:rPr lang="en-US" sz="2400" dirty="0" smtClean="0"/>
              <a:t>Energy:  the result of force acting upon an object over a distance</a:t>
            </a:r>
          </a:p>
          <a:p>
            <a:endParaRPr lang="en-US" sz="2400" dirty="0"/>
          </a:p>
          <a:p>
            <a:r>
              <a:rPr lang="en-US" sz="2400" dirty="0" smtClean="0"/>
              <a:t>There are different types of energy:</a:t>
            </a:r>
          </a:p>
          <a:p>
            <a:endParaRPr lang="en-US" sz="2400" dirty="0"/>
          </a:p>
          <a:p>
            <a:pPr marL="342900" indent="-342900">
              <a:buFont typeface="Arial" pitchFamily="34" charset="0"/>
              <a:buChar char="•"/>
            </a:pPr>
            <a:r>
              <a:rPr lang="en-US" sz="2400" dirty="0" smtClean="0"/>
              <a:t>Mechanical</a:t>
            </a:r>
          </a:p>
          <a:p>
            <a:pPr marL="342900" indent="-342900">
              <a:buFont typeface="Arial" pitchFamily="34" charset="0"/>
              <a:buChar char="•"/>
            </a:pPr>
            <a:r>
              <a:rPr lang="en-US" sz="2400" dirty="0" smtClean="0"/>
              <a:t>Chemical</a:t>
            </a:r>
          </a:p>
          <a:p>
            <a:pPr marL="342900" indent="-342900">
              <a:buFont typeface="Arial" pitchFamily="34" charset="0"/>
              <a:buChar char="•"/>
            </a:pPr>
            <a:r>
              <a:rPr lang="en-US" sz="2400" dirty="0" smtClean="0"/>
              <a:t>Thermal</a:t>
            </a:r>
          </a:p>
          <a:p>
            <a:pPr marL="342900" indent="-342900">
              <a:buFont typeface="Arial" pitchFamily="34" charset="0"/>
              <a:buChar char="•"/>
            </a:pPr>
            <a:r>
              <a:rPr lang="en-US" sz="2400" dirty="0" smtClean="0"/>
              <a:t>Nuclear</a:t>
            </a:r>
          </a:p>
          <a:p>
            <a:pPr marL="342900" indent="-342900">
              <a:buFont typeface="Arial" pitchFamily="34" charset="0"/>
              <a:buChar char="•"/>
            </a:pPr>
            <a:r>
              <a:rPr lang="en-US" sz="2400" dirty="0" smtClean="0"/>
              <a:t>Electromagnetic</a:t>
            </a:r>
          </a:p>
          <a:p>
            <a:pPr marL="342900" indent="-342900">
              <a:buFont typeface="Arial" pitchFamily="34" charset="0"/>
              <a:buChar char="•"/>
            </a:pPr>
            <a:r>
              <a:rPr lang="en-US" sz="2400" dirty="0" smtClean="0"/>
              <a:t>Electrical</a:t>
            </a:r>
          </a:p>
          <a:p>
            <a:pPr marL="342900" indent="-342900">
              <a:buFont typeface="Arial" pitchFamily="34" charset="0"/>
              <a:buChar char="•"/>
            </a:pPr>
            <a:endParaRPr lang="en-US" sz="2400" dirty="0"/>
          </a:p>
        </p:txBody>
      </p:sp>
    </p:spTree>
    <p:extLst>
      <p:ext uri="{BB962C8B-B14F-4D97-AF65-F5344CB8AC3E}">
        <p14:creationId xmlns:p14="http://schemas.microsoft.com/office/powerpoint/2010/main" val="87846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457200"/>
            <a:ext cx="7543800" cy="4154984"/>
          </a:xfrm>
          <a:prstGeom prst="rect">
            <a:avLst/>
          </a:prstGeom>
          <a:noFill/>
        </p:spPr>
        <p:txBody>
          <a:bodyPr wrap="square" rtlCol="0">
            <a:spAutoFit/>
          </a:bodyPr>
          <a:lstStyle/>
          <a:p>
            <a:r>
              <a:rPr lang="en-US" sz="2400" dirty="0" smtClean="0"/>
              <a:t>Energy is described as a wave just like waves crashing onto a beach.</a:t>
            </a:r>
          </a:p>
          <a:p>
            <a:endParaRPr lang="en-US" sz="2400" dirty="0"/>
          </a:p>
          <a:p>
            <a:r>
              <a:rPr lang="en-US" sz="2400" dirty="0" smtClean="0"/>
              <a:t>The waves can be long and low or high and frequent.</a:t>
            </a:r>
          </a:p>
          <a:p>
            <a:endParaRPr lang="en-US" sz="2400" dirty="0"/>
          </a:p>
          <a:p>
            <a:r>
              <a:rPr lang="en-US" sz="2400" dirty="0" smtClean="0"/>
              <a:t>The distance between the crests is called wavelength.</a:t>
            </a:r>
          </a:p>
          <a:p>
            <a:r>
              <a:rPr lang="en-US" sz="2400" dirty="0" smtClean="0"/>
              <a:t>The rapidity with which the waves hit the shore is called frequency.</a:t>
            </a:r>
          </a:p>
          <a:p>
            <a:r>
              <a:rPr lang="en-US" sz="2400" dirty="0" smtClean="0"/>
              <a:t>A period is the time taken to complete one complete wave.</a:t>
            </a:r>
          </a:p>
          <a:p>
            <a:endParaRPr lang="en-US" sz="2400" dirty="0"/>
          </a:p>
          <a:p>
            <a:r>
              <a:rPr lang="en-US" sz="2400" dirty="0" smtClean="0"/>
              <a:t>The symbol for frequency is Hertz.</a:t>
            </a:r>
            <a:endParaRPr lang="en-US" sz="2400" dirty="0"/>
          </a:p>
        </p:txBody>
      </p:sp>
      <p:pic>
        <p:nvPicPr>
          <p:cNvPr id="2050" name="Picture 2" descr="http://www.oceanleadership.org/wp-content/uploads/2013/04/small_waves_1920x12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6656" y="4343400"/>
            <a:ext cx="2528173" cy="1580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018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304800"/>
            <a:ext cx="8001000" cy="2308324"/>
          </a:xfrm>
          <a:prstGeom prst="rect">
            <a:avLst/>
          </a:prstGeom>
          <a:noFill/>
        </p:spPr>
        <p:txBody>
          <a:bodyPr wrap="square" rtlCol="0">
            <a:spAutoFit/>
          </a:bodyPr>
          <a:lstStyle/>
          <a:p>
            <a:r>
              <a:rPr lang="en-US" sz="2400" dirty="0" smtClean="0"/>
              <a:t>When looking at high frequency energies such as </a:t>
            </a:r>
            <a:r>
              <a:rPr lang="en-US" sz="2400" dirty="0" err="1" smtClean="0"/>
              <a:t>xrays</a:t>
            </a:r>
            <a:r>
              <a:rPr lang="en-US" sz="2400" dirty="0" smtClean="0"/>
              <a:t> or gamma rays, the energies acted more like individual particles than like waves.  These particles are called photons.</a:t>
            </a:r>
          </a:p>
          <a:p>
            <a:endParaRPr lang="en-US" sz="2400" dirty="0"/>
          </a:p>
          <a:p>
            <a:r>
              <a:rPr lang="en-US" sz="2400" dirty="0" smtClean="0"/>
              <a:t>The photon carries specific energy that depends on frequency.  If the energy is doubled then the frequency is doubled.</a:t>
            </a:r>
            <a:endParaRPr lang="en-US" sz="2400" dirty="0"/>
          </a:p>
        </p:txBody>
      </p:sp>
      <p:pic>
        <p:nvPicPr>
          <p:cNvPr id="3074" name="Picture 2" descr="http://www.sprawls.org/ppmi2/INTERACT/10INTERACT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3299379"/>
            <a:ext cx="3924300" cy="3053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617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304800"/>
            <a:ext cx="8153400" cy="523220"/>
          </a:xfrm>
          <a:prstGeom prst="rect">
            <a:avLst/>
          </a:prstGeom>
          <a:noFill/>
        </p:spPr>
        <p:txBody>
          <a:bodyPr wrap="square" rtlCol="0">
            <a:spAutoFit/>
          </a:bodyPr>
          <a:lstStyle/>
          <a:p>
            <a:r>
              <a:rPr lang="en-US" sz="2800" dirty="0" smtClean="0"/>
              <a:t>Roentgen’s Properties of x-rays</a:t>
            </a:r>
            <a:endParaRPr lang="en-US" sz="2800" dirty="0"/>
          </a:p>
        </p:txBody>
      </p:sp>
      <p:sp>
        <p:nvSpPr>
          <p:cNvPr id="5" name="Rectangle 4"/>
          <p:cNvSpPr/>
          <p:nvPr/>
        </p:nvSpPr>
        <p:spPr>
          <a:xfrm>
            <a:off x="838200" y="1143000"/>
            <a:ext cx="7010400" cy="2369880"/>
          </a:xfrm>
          <a:prstGeom prst="rect">
            <a:avLst/>
          </a:prstGeom>
        </p:spPr>
        <p:txBody>
          <a:bodyPr wrap="square">
            <a:spAutoFit/>
          </a:bodyPr>
          <a:lstStyle/>
          <a:p>
            <a:pPr>
              <a:spcBef>
                <a:spcPts val="0"/>
              </a:spcBef>
              <a:spcAft>
                <a:spcPts val="1200"/>
              </a:spcAft>
            </a:pPr>
            <a:r>
              <a:rPr lang="en-US" dirty="0" smtClean="0"/>
              <a:t>Highly penetrating &amp; invisible rays that are a form of electromagnetic radiation</a:t>
            </a:r>
          </a:p>
          <a:p>
            <a:pPr>
              <a:spcBef>
                <a:spcPts val="0"/>
              </a:spcBef>
              <a:spcAft>
                <a:spcPts val="1200"/>
              </a:spcAft>
            </a:pPr>
            <a:r>
              <a:rPr lang="en-US" dirty="0" smtClean="0"/>
              <a:t>Electrically neutral</a:t>
            </a:r>
          </a:p>
          <a:p>
            <a:pPr>
              <a:spcBef>
                <a:spcPts val="0"/>
              </a:spcBef>
              <a:spcAft>
                <a:spcPts val="1200"/>
              </a:spcAft>
            </a:pPr>
            <a:r>
              <a:rPr lang="en-US" dirty="0" smtClean="0"/>
              <a:t>Can be produced over a wide range of energies &amp; wavelengths</a:t>
            </a:r>
          </a:p>
          <a:p>
            <a:pPr>
              <a:spcBef>
                <a:spcPts val="0"/>
              </a:spcBef>
              <a:spcAft>
                <a:spcPts val="1200"/>
              </a:spcAft>
            </a:pPr>
            <a:r>
              <a:rPr lang="en-US" dirty="0" smtClean="0"/>
              <a:t>Release small amounts of heat when passing through matter</a:t>
            </a:r>
          </a:p>
          <a:p>
            <a:pPr>
              <a:spcBef>
                <a:spcPts val="0"/>
              </a:spcBef>
              <a:spcAft>
                <a:spcPts val="1200"/>
              </a:spcAft>
            </a:pPr>
            <a:r>
              <a:rPr lang="en-US" dirty="0" smtClean="0"/>
              <a:t>Travel in straight lines</a:t>
            </a:r>
            <a:endParaRPr lang="en-US" dirty="0"/>
          </a:p>
        </p:txBody>
      </p:sp>
      <p:sp>
        <p:nvSpPr>
          <p:cNvPr id="6" name="Rectangle 5"/>
          <p:cNvSpPr/>
          <p:nvPr/>
        </p:nvSpPr>
        <p:spPr>
          <a:xfrm>
            <a:off x="762000" y="3512881"/>
            <a:ext cx="7696200" cy="2954656"/>
          </a:xfrm>
          <a:prstGeom prst="rect">
            <a:avLst/>
          </a:prstGeom>
        </p:spPr>
        <p:txBody>
          <a:bodyPr wrap="square">
            <a:spAutoFit/>
          </a:bodyPr>
          <a:lstStyle/>
          <a:p>
            <a:pPr>
              <a:spcBef>
                <a:spcPts val="0"/>
              </a:spcBef>
              <a:spcAft>
                <a:spcPts val="1200"/>
              </a:spcAft>
            </a:pPr>
            <a:r>
              <a:rPr lang="en-US" dirty="0" smtClean="0"/>
              <a:t>Travel at the speed of light</a:t>
            </a:r>
          </a:p>
          <a:p>
            <a:pPr>
              <a:spcBef>
                <a:spcPts val="0"/>
              </a:spcBef>
              <a:spcAft>
                <a:spcPts val="1200"/>
              </a:spcAft>
            </a:pPr>
            <a:r>
              <a:rPr lang="en-US" dirty="0" smtClean="0"/>
              <a:t>Can excite or ionize atoms</a:t>
            </a:r>
          </a:p>
          <a:p>
            <a:pPr>
              <a:spcBef>
                <a:spcPts val="0"/>
              </a:spcBef>
              <a:spcAft>
                <a:spcPts val="1200"/>
              </a:spcAft>
            </a:pPr>
            <a:r>
              <a:rPr lang="en-US" dirty="0" smtClean="0"/>
              <a:t>Cause certain crystals to emit light</a:t>
            </a:r>
          </a:p>
          <a:p>
            <a:pPr>
              <a:spcBef>
                <a:spcPts val="0"/>
              </a:spcBef>
              <a:spcAft>
                <a:spcPts val="1200"/>
              </a:spcAft>
            </a:pPr>
            <a:r>
              <a:rPr lang="en-US" dirty="0" smtClean="0"/>
              <a:t>Cannot be focused by a lens</a:t>
            </a:r>
          </a:p>
          <a:p>
            <a:pPr>
              <a:spcBef>
                <a:spcPts val="0"/>
              </a:spcBef>
              <a:spcAft>
                <a:spcPts val="1200"/>
              </a:spcAft>
            </a:pPr>
            <a:r>
              <a:rPr lang="en-US" dirty="0" smtClean="0"/>
              <a:t>Produce a latent image on photographic film</a:t>
            </a:r>
          </a:p>
          <a:p>
            <a:pPr>
              <a:spcBef>
                <a:spcPts val="0"/>
              </a:spcBef>
              <a:spcAft>
                <a:spcPts val="1200"/>
              </a:spcAft>
            </a:pPr>
            <a:r>
              <a:rPr lang="en-US" dirty="0" smtClean="0"/>
              <a:t>Produce chemical &amp; biological changes</a:t>
            </a:r>
          </a:p>
          <a:p>
            <a:pPr>
              <a:spcBef>
                <a:spcPts val="0"/>
              </a:spcBef>
              <a:spcAft>
                <a:spcPts val="1200"/>
              </a:spcAft>
            </a:pPr>
            <a:r>
              <a:rPr lang="en-US" dirty="0" smtClean="0"/>
              <a:t>Produce scattered &amp; secondary radiation</a:t>
            </a:r>
            <a:endParaRPr lang="en-US" dirty="0"/>
          </a:p>
        </p:txBody>
      </p:sp>
    </p:spTree>
    <p:extLst>
      <p:ext uri="{BB962C8B-B14F-4D97-AF65-F5344CB8AC3E}">
        <p14:creationId xmlns:p14="http://schemas.microsoft.com/office/powerpoint/2010/main" val="2753796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8458200" cy="2800767"/>
          </a:xfrm>
          <a:prstGeom prst="rect">
            <a:avLst/>
          </a:prstGeom>
          <a:noFill/>
        </p:spPr>
        <p:txBody>
          <a:bodyPr wrap="square" rtlCol="0">
            <a:spAutoFit/>
          </a:bodyPr>
          <a:lstStyle/>
          <a:p>
            <a:r>
              <a:rPr lang="en-US" sz="2800" dirty="0" smtClean="0"/>
              <a:t>Electricity becomes </a:t>
            </a:r>
            <a:r>
              <a:rPr lang="en-US" sz="2800" dirty="0" err="1" smtClean="0"/>
              <a:t>xrays</a:t>
            </a:r>
            <a:r>
              <a:rPr lang="en-US" sz="2800" dirty="0" smtClean="0"/>
              <a:t>:</a:t>
            </a:r>
          </a:p>
          <a:p>
            <a:endParaRPr lang="en-US" sz="2800" dirty="0"/>
          </a:p>
          <a:p>
            <a:r>
              <a:rPr lang="en-US" sz="2000" dirty="0" smtClean="0"/>
              <a:t>Atoms contain both + and – charges.  Strives to achieve homeostasis.</a:t>
            </a:r>
          </a:p>
          <a:p>
            <a:r>
              <a:rPr lang="en-US" sz="2000" dirty="0" smtClean="0"/>
              <a:t>Electrons can be cast off.  If many of these electrons leave, the atoms will assume a positive charge.</a:t>
            </a:r>
          </a:p>
          <a:p>
            <a:endParaRPr lang="en-US" sz="2000" dirty="0"/>
          </a:p>
          <a:p>
            <a:r>
              <a:rPr lang="en-US" sz="2000" dirty="0" smtClean="0"/>
              <a:t>Electrons can also float freely in space.  These are called free electrons</a:t>
            </a:r>
          </a:p>
          <a:p>
            <a:r>
              <a:rPr lang="en-US" sz="2000" dirty="0" smtClean="0"/>
              <a:t>Electricity concerns the movement of the electrons.</a:t>
            </a:r>
            <a:endParaRPr lang="en-US" sz="2000" dirty="0"/>
          </a:p>
        </p:txBody>
      </p:sp>
      <p:pic>
        <p:nvPicPr>
          <p:cNvPr id="4098" name="Picture 2" descr="http://i559.photobucket.com/albums/ss32/denis6902/Electric%20System/FreeElectro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0825" y="3200400"/>
            <a:ext cx="3638550" cy="3063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169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762000"/>
            <a:ext cx="7543800" cy="1569660"/>
          </a:xfrm>
          <a:prstGeom prst="rect">
            <a:avLst/>
          </a:prstGeom>
          <a:noFill/>
        </p:spPr>
        <p:txBody>
          <a:bodyPr wrap="square" rtlCol="0">
            <a:spAutoFit/>
          </a:bodyPr>
          <a:lstStyle/>
          <a:p>
            <a:r>
              <a:rPr lang="en-US" sz="2400" dirty="0" smtClean="0"/>
              <a:t>Electrostatics:  A charge of free electrons builds up on a surface and when they encounter an object that accept the charge, the negative charge dissipates in the form of static electricity.</a:t>
            </a:r>
            <a:endParaRPr lang="en-US" sz="2400" dirty="0"/>
          </a:p>
        </p:txBody>
      </p:sp>
      <p:pic>
        <p:nvPicPr>
          <p:cNvPr id="5122" name="Picture 2" descr="http://www.school-for-champions.com/science/images/static_sparks_fing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3287" y="2514600"/>
            <a:ext cx="4873625" cy="3591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481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533400"/>
            <a:ext cx="7848600" cy="3970318"/>
          </a:xfrm>
          <a:prstGeom prst="rect">
            <a:avLst/>
          </a:prstGeom>
          <a:noFill/>
        </p:spPr>
        <p:txBody>
          <a:bodyPr wrap="square" rtlCol="0">
            <a:spAutoFit/>
          </a:bodyPr>
          <a:lstStyle/>
          <a:p>
            <a:r>
              <a:rPr lang="en-US" sz="2800" dirty="0" smtClean="0"/>
              <a:t>Electrification describes the process of electron charges being added or subtracted from an object.  </a:t>
            </a:r>
            <a:endParaRPr lang="en-US" sz="2800" dirty="0"/>
          </a:p>
          <a:p>
            <a:endParaRPr lang="en-US" sz="2800" dirty="0" smtClean="0"/>
          </a:p>
          <a:p>
            <a:r>
              <a:rPr lang="en-US" sz="2800" dirty="0" smtClean="0"/>
              <a:t>Walking across the carpet causes you to scoop up electrons, these extra electrons are exchanged when you contact a person or object.</a:t>
            </a:r>
          </a:p>
          <a:p>
            <a:endParaRPr lang="en-US" sz="2800" dirty="0"/>
          </a:p>
          <a:p>
            <a:r>
              <a:rPr lang="en-US" sz="2800" dirty="0" smtClean="0"/>
              <a:t>This is the way radiation is produced in an </a:t>
            </a:r>
            <a:r>
              <a:rPr lang="en-US" sz="2800" dirty="0" err="1" smtClean="0"/>
              <a:t>xray</a:t>
            </a:r>
            <a:r>
              <a:rPr lang="en-US" sz="2800" dirty="0" smtClean="0"/>
              <a:t> tube but on a greater scale.</a:t>
            </a:r>
            <a:endParaRPr lang="en-US" sz="2800" dirty="0"/>
          </a:p>
        </p:txBody>
      </p:sp>
    </p:spTree>
    <p:extLst>
      <p:ext uri="{BB962C8B-B14F-4D97-AF65-F5344CB8AC3E}">
        <p14:creationId xmlns:p14="http://schemas.microsoft.com/office/powerpoint/2010/main" val="1434445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609600"/>
            <a:ext cx="3733800" cy="369332"/>
          </a:xfrm>
          <a:prstGeom prst="rect">
            <a:avLst/>
          </a:prstGeom>
        </p:spPr>
        <p:txBody>
          <a:bodyPr wrap="square">
            <a:spAutoFit/>
          </a:bodyPr>
          <a:lstStyle/>
          <a:p>
            <a:r>
              <a:rPr lang="en-US" dirty="0" smtClean="0"/>
              <a:t>5 Laws of Electrostatics</a:t>
            </a:r>
            <a:endParaRPr lang="en-US" dirty="0"/>
          </a:p>
        </p:txBody>
      </p:sp>
      <p:sp>
        <p:nvSpPr>
          <p:cNvPr id="5" name="Rectangle 4"/>
          <p:cNvSpPr/>
          <p:nvPr/>
        </p:nvSpPr>
        <p:spPr>
          <a:xfrm>
            <a:off x="228600" y="1259175"/>
            <a:ext cx="8610600" cy="2893100"/>
          </a:xfrm>
          <a:prstGeom prst="rect">
            <a:avLst/>
          </a:prstGeom>
        </p:spPr>
        <p:txBody>
          <a:bodyPr wrap="square">
            <a:spAutoFit/>
          </a:bodyPr>
          <a:lstStyle/>
          <a:p>
            <a:pPr>
              <a:spcBef>
                <a:spcPts val="0"/>
              </a:spcBef>
              <a:spcAft>
                <a:spcPts val="600"/>
              </a:spcAft>
            </a:pPr>
            <a:r>
              <a:rPr lang="en-US" sz="2800" dirty="0" smtClean="0"/>
              <a:t>Like charges repel; unlike charges attract</a:t>
            </a:r>
          </a:p>
          <a:p>
            <a:r>
              <a:rPr lang="en-US" sz="2800" dirty="0" smtClean="0"/>
              <a:t>The </a:t>
            </a:r>
            <a:r>
              <a:rPr lang="en-US" sz="2800" u="sng" dirty="0" smtClean="0"/>
              <a:t>Inverse Square Law  </a:t>
            </a:r>
          </a:p>
          <a:p>
            <a:pPr lvl="2">
              <a:spcBef>
                <a:spcPts val="0"/>
              </a:spcBef>
              <a:spcAft>
                <a:spcPts val="600"/>
              </a:spcAft>
            </a:pPr>
            <a:r>
              <a:rPr lang="en-US" sz="2200" dirty="0" smtClean="0"/>
              <a:t>The intensity of the x-ray beam is inversely proportional to the square of the distance from the source.</a:t>
            </a:r>
          </a:p>
          <a:p>
            <a:r>
              <a:rPr lang="en-US" sz="2800" dirty="0" smtClean="0"/>
              <a:t>Distribution  </a:t>
            </a:r>
          </a:p>
          <a:p>
            <a:pPr lvl="2"/>
            <a:r>
              <a:rPr lang="en-US" sz="2200" dirty="0" smtClean="0"/>
              <a:t>Charges reside on the outside of conductors, but all through non-conductors</a:t>
            </a:r>
            <a:endParaRPr lang="en-US" sz="2200" dirty="0" smtClean="0"/>
          </a:p>
        </p:txBody>
      </p:sp>
      <p:sp>
        <p:nvSpPr>
          <p:cNvPr id="6" name="Rectangle 5"/>
          <p:cNvSpPr/>
          <p:nvPr/>
        </p:nvSpPr>
        <p:spPr>
          <a:xfrm>
            <a:off x="381000" y="4267200"/>
            <a:ext cx="8229600" cy="2579168"/>
          </a:xfrm>
          <a:prstGeom prst="rect">
            <a:avLst/>
          </a:prstGeom>
        </p:spPr>
        <p:txBody>
          <a:bodyPr wrap="square">
            <a:spAutoFit/>
          </a:bodyPr>
          <a:lstStyle/>
          <a:p>
            <a:pPr marL="457200" lvl="0" indent="-457200">
              <a:spcBef>
                <a:spcPct val="20000"/>
              </a:spcBef>
              <a:buClr>
                <a:srgbClr val="93A299"/>
              </a:buClr>
              <a:buSzPct val="85000"/>
              <a:buFont typeface="Arial" panose="020B0604020202020204" pitchFamily="34" charset="0"/>
              <a:buChar char="•"/>
            </a:pPr>
            <a:r>
              <a:rPr lang="en-US" sz="2800" dirty="0" smtClean="0">
                <a:solidFill>
                  <a:srgbClr val="292934"/>
                </a:solidFill>
              </a:rPr>
              <a:t>Concentration</a:t>
            </a:r>
          </a:p>
          <a:p>
            <a:pPr marL="731520" lvl="2" indent="-182880">
              <a:spcBef>
                <a:spcPct val="20000"/>
              </a:spcBef>
              <a:buClr>
                <a:srgbClr val="93A299"/>
              </a:buClr>
              <a:buSzPct val="90000"/>
              <a:buFont typeface="Arial" pitchFamily="34" charset="0"/>
              <a:buChar char="•"/>
            </a:pPr>
            <a:r>
              <a:rPr lang="en-US" sz="2000" dirty="0" smtClean="0">
                <a:solidFill>
                  <a:srgbClr val="292934"/>
                </a:solidFill>
              </a:rPr>
              <a:t>The greatest concentration of charges is on the surface where the curve is the steepest</a:t>
            </a:r>
            <a:r>
              <a:rPr lang="en-US" sz="2800" dirty="0" smtClean="0">
                <a:solidFill>
                  <a:srgbClr val="292934"/>
                </a:solidFill>
              </a:rPr>
              <a:t>.</a:t>
            </a:r>
          </a:p>
          <a:p>
            <a:pPr marL="457200" lvl="0" indent="-457200">
              <a:spcBef>
                <a:spcPct val="20000"/>
              </a:spcBef>
              <a:buClr>
                <a:srgbClr val="93A299"/>
              </a:buClr>
              <a:buSzPct val="85000"/>
              <a:buFont typeface="Arial" panose="020B0604020202020204" pitchFamily="34" charset="0"/>
              <a:buChar char="•"/>
            </a:pPr>
            <a:r>
              <a:rPr lang="en-US" sz="2800" dirty="0" smtClean="0">
                <a:solidFill>
                  <a:srgbClr val="292934"/>
                </a:solidFill>
              </a:rPr>
              <a:t>Movement  </a:t>
            </a:r>
          </a:p>
          <a:p>
            <a:pPr marL="731520" lvl="2" indent="-182880">
              <a:spcBef>
                <a:spcPct val="20000"/>
              </a:spcBef>
              <a:buClr>
                <a:srgbClr val="93A299"/>
              </a:buClr>
              <a:buSzPct val="90000"/>
              <a:buFont typeface="Arial" pitchFamily="34" charset="0"/>
              <a:buChar char="•"/>
            </a:pPr>
            <a:r>
              <a:rPr lang="en-US" sz="2000" dirty="0" smtClean="0">
                <a:solidFill>
                  <a:srgbClr val="292934"/>
                </a:solidFill>
              </a:rPr>
              <a:t>Only negative charges move along conductors.</a:t>
            </a:r>
          </a:p>
          <a:p>
            <a:pPr marL="731520" lvl="2" indent="-182880">
              <a:spcBef>
                <a:spcPct val="20000"/>
              </a:spcBef>
              <a:buClr>
                <a:srgbClr val="93A299"/>
              </a:buClr>
              <a:buSzPct val="90000"/>
              <a:buFont typeface="Arial" pitchFamily="34" charset="0"/>
              <a:buChar char="•"/>
            </a:pPr>
            <a:r>
              <a:rPr lang="en-US" sz="2000" dirty="0" smtClean="0">
                <a:solidFill>
                  <a:srgbClr val="292934"/>
                </a:solidFill>
              </a:rPr>
              <a:t>Positive charges are tightly bound</a:t>
            </a:r>
            <a:endParaRPr lang="en-US" sz="2000" dirty="0">
              <a:solidFill>
                <a:srgbClr val="292934"/>
              </a:solidFill>
            </a:endParaRPr>
          </a:p>
        </p:txBody>
      </p:sp>
    </p:spTree>
    <p:extLst>
      <p:ext uri="{BB962C8B-B14F-4D97-AF65-F5344CB8AC3E}">
        <p14:creationId xmlns:p14="http://schemas.microsoft.com/office/powerpoint/2010/main" val="36985894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TotalTime>
  <Words>926</Words>
  <Application>Microsoft Office PowerPoint</Application>
  <PresentationFormat>On-screen Show (4:3)</PresentationFormat>
  <Paragraphs>109</Paragraphs>
  <Slides>18</Slides>
  <Notes>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Huff</dc:creator>
  <cp:lastModifiedBy>Catherine Huff</cp:lastModifiedBy>
  <cp:revision>10</cp:revision>
  <dcterms:created xsi:type="dcterms:W3CDTF">2016-01-04T16:50:14Z</dcterms:created>
  <dcterms:modified xsi:type="dcterms:W3CDTF">2016-01-04T22:06:57Z</dcterms:modified>
</cp:coreProperties>
</file>