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53"/>
  </p:notesMasterIdLst>
  <p:handoutMasterIdLst>
    <p:handoutMasterId r:id="rId54"/>
  </p:handoutMasterIdLst>
  <p:sldIdLst>
    <p:sldId id="256" r:id="rId2"/>
    <p:sldId id="386" r:id="rId3"/>
    <p:sldId id="404" r:id="rId4"/>
    <p:sldId id="373" r:id="rId5"/>
    <p:sldId id="374" r:id="rId6"/>
    <p:sldId id="379" r:id="rId7"/>
    <p:sldId id="375" r:id="rId8"/>
    <p:sldId id="376" r:id="rId9"/>
    <p:sldId id="377" r:id="rId10"/>
    <p:sldId id="378" r:id="rId11"/>
    <p:sldId id="346" r:id="rId12"/>
    <p:sldId id="347" r:id="rId13"/>
    <p:sldId id="381" r:id="rId14"/>
    <p:sldId id="353" r:id="rId15"/>
    <p:sldId id="350" r:id="rId16"/>
    <p:sldId id="388" r:id="rId17"/>
    <p:sldId id="357" r:id="rId18"/>
    <p:sldId id="356" r:id="rId19"/>
    <p:sldId id="389" r:id="rId20"/>
    <p:sldId id="354" r:id="rId21"/>
    <p:sldId id="382" r:id="rId22"/>
    <p:sldId id="392" r:id="rId23"/>
    <p:sldId id="391" r:id="rId24"/>
    <p:sldId id="358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361" r:id="rId33"/>
    <p:sldId id="360" r:id="rId34"/>
    <p:sldId id="383" r:id="rId35"/>
    <p:sldId id="369" r:id="rId36"/>
    <p:sldId id="384" r:id="rId37"/>
    <p:sldId id="362" r:id="rId38"/>
    <p:sldId id="359" r:id="rId39"/>
    <p:sldId id="385" r:id="rId40"/>
    <p:sldId id="370" r:id="rId41"/>
    <p:sldId id="400" r:id="rId42"/>
    <p:sldId id="399" r:id="rId43"/>
    <p:sldId id="401" r:id="rId44"/>
    <p:sldId id="402" r:id="rId45"/>
    <p:sldId id="406" r:id="rId46"/>
    <p:sldId id="407" r:id="rId47"/>
    <p:sldId id="408" r:id="rId48"/>
    <p:sldId id="409" r:id="rId49"/>
    <p:sldId id="410" r:id="rId50"/>
    <p:sldId id="411" r:id="rId51"/>
    <p:sldId id="412" r:id="rId52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75045" autoAdjust="0"/>
  </p:normalViewPr>
  <p:slideViewPr>
    <p:cSldViewPr>
      <p:cViewPr varScale="1">
        <p:scale>
          <a:sx n="61" d="100"/>
          <a:sy n="61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784"/>
    </p:cViewPr>
  </p:sorterViewPr>
  <p:notesViewPr>
    <p:cSldViewPr>
      <p:cViewPr>
        <p:scale>
          <a:sx n="90" d="100"/>
          <a:sy n="90" d="100"/>
        </p:scale>
        <p:origin x="-2034" y="360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5D3D1E0D-B7D7-440A-8EBE-27B6CD211CA4}" type="datetimeFigureOut">
              <a:rPr lang="en-US" smtClean="0"/>
              <a:t>12/30/2015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DC3E7FD3-5B02-48C9-AF1D-D113283D9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64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4DD3A19B-08BF-42D3-B9BF-7FE51D8D36F4}" type="datetimeFigureOut">
              <a:rPr lang="en-US" smtClean="0"/>
              <a:t>12/30/2015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51117"/>
            <a:ext cx="5660378" cy="4215922"/>
          </a:xfrm>
          <a:prstGeom prst="rect">
            <a:avLst/>
          </a:prstGeom>
        </p:spPr>
        <p:txBody>
          <a:bodyPr vert="horz" lIns="92217" tIns="46109" rIns="92217" bIns="46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B71D68F2-B548-4D0C-9490-9F8A9399A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1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2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451116"/>
            <a:ext cx="5660378" cy="4653195"/>
          </a:xfrm>
        </p:spPr>
        <p:txBody>
          <a:bodyPr/>
          <a:lstStyle/>
          <a:p>
            <a:pPr marL="0" lvl="1"/>
            <a:r>
              <a:rPr lang="en-US" sz="1600" dirty="0" smtClean="0"/>
              <a:t>Friction – glass &amp; resin</a:t>
            </a:r>
          </a:p>
          <a:p>
            <a:pPr marL="0" lvl="1"/>
            <a:endParaRPr lang="en-US" sz="1600" dirty="0" smtClean="0"/>
          </a:p>
          <a:p>
            <a:pPr marL="0" lvl="1"/>
            <a:r>
              <a:rPr lang="en-US" sz="1600" dirty="0" smtClean="0"/>
              <a:t>Induction – Giving rise to something</a:t>
            </a:r>
          </a:p>
          <a:p>
            <a:pPr marL="0" lvl="1"/>
            <a:endParaRPr lang="en-US" sz="2400" dirty="0"/>
          </a:p>
          <a:p>
            <a:pPr marL="0" lvl="1"/>
            <a:r>
              <a:rPr lang="en-US" sz="1600" dirty="0" smtClean="0"/>
              <a:t>Lightning is induction: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Clouds build up excess electrons when form thunderheads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Ground is neutral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Discharge to ground – instant, loud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lvl="1"/>
            <a:r>
              <a:rPr lang="en-US" sz="1600" dirty="0" smtClean="0"/>
              <a:t>Conductors &amp; insulators: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Conduct easily – water, copper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Don’t conduct – rubber, plastic, glass</a:t>
            </a:r>
          </a:p>
          <a:p>
            <a:pPr marL="457200" lvl="2"/>
            <a:endParaRPr lang="en-US" sz="1600" dirty="0" smtClean="0"/>
          </a:p>
          <a:p>
            <a:pPr marL="0" lvl="1"/>
            <a:endParaRPr lang="en-US" sz="2400" dirty="0"/>
          </a:p>
          <a:p>
            <a:pPr marL="0"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Diameter impacts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 = lots of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= little resistance</a:t>
            </a:r>
          </a:p>
          <a:p>
            <a:endParaRPr lang="en-US" sz="1600" dirty="0"/>
          </a:p>
          <a:p>
            <a:r>
              <a:rPr lang="en-US" sz="1600" dirty="0" smtClean="0"/>
              <a:t>Potential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Garden hose: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Empty = no water but lots of 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Faucet turned on = moves according to potential difference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Potential difference is empty hose compared to full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06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5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451116"/>
            <a:ext cx="5660378" cy="45007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Breaking the circuit: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Burnt out light bulb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Fine wire that forms the cathode burns out in heat of electron flow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Circuit is interrupted &amp; light goes out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Mouse eating through cord – conducts energy &amp; 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Line voltage compensator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Standard equipment, usually automatic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Circuit breaker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Power supply to x-ray unit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Power reaches it first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Accepts amperage up to its limit</a:t>
            </a:r>
            <a:r>
              <a:rPr lang="en-US" sz="1400" baseline="0" dirty="0" smtClean="0"/>
              <a:t> or “rating”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Works like a fuse except fuse melts</a:t>
            </a:r>
            <a:endParaRPr lang="en-US" sz="14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Hits limit = power interrupter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Grounded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Electricity needs an alternate route if circuit breaks inappropriately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Original circuit directed safely to ground wire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24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Photon - a tiny particle of light or electromagnetic radiation</a:t>
            </a:r>
          </a:p>
          <a:p>
            <a:r>
              <a:rPr lang="en-US" dirty="0" smtClean="0"/>
              <a:t>Ohm = unit of resistance</a:t>
            </a:r>
          </a:p>
          <a:p>
            <a:r>
              <a:rPr lang="en-US" dirty="0" smtClean="0"/>
              <a:t>Volt = difference in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93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Transformers – Receive power from incoming lines &amp; transform power to the x-ray tube</a:t>
            </a:r>
          </a:p>
          <a:p>
            <a:endParaRPr lang="en-US" dirty="0" smtClean="0"/>
          </a:p>
          <a:p>
            <a:r>
              <a:rPr lang="en-US" dirty="0" smtClean="0"/>
              <a:t>Method of electrification</a:t>
            </a:r>
            <a:r>
              <a:rPr lang="en-US" baseline="0" dirty="0" smtClean="0"/>
              <a:t> in a transformer is induction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1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84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of x-rays is tube</a:t>
            </a:r>
          </a:p>
          <a:p>
            <a:endParaRPr lang="en-US" dirty="0" smtClean="0"/>
          </a:p>
          <a:p>
            <a:r>
              <a:rPr lang="en-US" dirty="0" smtClean="0"/>
              <a:t>Interaction of photons &amp; anode generates extreme heat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Ratio of x-rays to heat is 99:1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Housing or envelope</a:t>
            </a:r>
            <a:r>
              <a:rPr lang="en-US" baseline="0" dirty="0" smtClean="0"/>
              <a:t> usually made of Pyrex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02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BAD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</a:t>
            </a:r>
            <a:r>
              <a:rPr lang="en-US" baseline="0" dirty="0" smtClean="0"/>
              <a:t> angle is 11 degrees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15 degrees – widens the beam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&lt; 15 degrees – narrows the beam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baseline="0" dirty="0" smtClean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baseline="0" dirty="0" smtClean="0"/>
              <a:t>Actual vs effective focal spot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57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9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Followup</a:t>
            </a:r>
            <a:r>
              <a:rPr lang="en-US" dirty="0" smtClean="0"/>
              <a:t>:</a:t>
            </a:r>
          </a:p>
          <a:p>
            <a:r>
              <a:rPr lang="en-US" dirty="0" smtClean="0"/>
              <a:t>Atoms vs elements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Atoms – smallest particle</a:t>
            </a:r>
            <a:r>
              <a:rPr lang="en-US" baseline="0" dirty="0" smtClean="0"/>
              <a:t> of an e</a:t>
            </a:r>
            <a:r>
              <a:rPr lang="en-US" dirty="0" smtClean="0"/>
              <a:t>lement – 1 or many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Elements – a basic substance that can’t be simplified (hydrogen, gold, lead,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Molecule – 2 or more atoms chemically joined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Compound – a molecule</a:t>
            </a:r>
            <a:r>
              <a:rPr lang="en-US" baseline="0" dirty="0" smtClean="0"/>
              <a:t> that contains more than 1 molecule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57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Focal Spot Bloom: The focal spot size enlarges as milliamperes increase owing to the repulsion of adjacent electrons. This effect is called blooming.</a:t>
            </a:r>
          </a:p>
          <a:p>
            <a:endParaRPr lang="en-US" dirty="0" smtClean="0"/>
          </a:p>
          <a:p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91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BAD –</a:t>
            </a:r>
            <a:r>
              <a:rPr lang="en-US" baseline="0" dirty="0" smtClean="0"/>
              <a:t> Can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04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“Dead man” safety factor</a:t>
            </a:r>
          </a:p>
          <a:p>
            <a:endParaRPr lang="en-US" dirty="0" smtClean="0"/>
          </a:p>
          <a:p>
            <a:r>
              <a:rPr lang="en-US" sz="3000" dirty="0" smtClean="0"/>
              <a:t>Meet again at 10:05 for group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Beginning to look at radiographs!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6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HBC/Compassion</a:t>
            </a:r>
            <a:r>
              <a:rPr lang="en-US" sz="1600" baseline="0" dirty="0" smtClean="0"/>
              <a:t> fatigue?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Diagnostic: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Correct anatomy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Symmetry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Landmarks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Correct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Correct density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Correct contrast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Diagnostic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Danger of non-diagnostic?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Treatment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Retakes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Increased exposure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Fractious animals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Supplies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Equipment wear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30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722313"/>
            <a:ext cx="46863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Diagnosis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Growths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Results of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Ultrasound </a:t>
            </a:r>
            <a:r>
              <a:rPr lang="en-US" sz="1600" dirty="0" smtClean="0"/>
              <a:t> - High </a:t>
            </a:r>
            <a:r>
              <a:rPr lang="en-US" sz="1600" dirty="0"/>
              <a:t>frequency sound </a:t>
            </a:r>
            <a:r>
              <a:rPr lang="en-US" sz="1600" dirty="0" smtClean="0"/>
              <a:t>waves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Break </a:t>
            </a:r>
            <a:r>
              <a:rPr lang="en-US" sz="1600" dirty="0"/>
              <a:t>up </a:t>
            </a:r>
            <a:r>
              <a:rPr lang="en-US" sz="1600" dirty="0" smtClean="0"/>
              <a:t>blockages (kidney stones)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Radiation therapy - cancer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Guidance of instruments through the body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Fluorescent markers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Ultrasound &amp; MRI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00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Diagnostic: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Correct anatomy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Symmetry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Landmarks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Correct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Correct density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Correct contrast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Diagnostic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Danger of non-diagnostic?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Treatment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Retakes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Increased exposure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Fractious animals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Supplies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Equipment wear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6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722313"/>
            <a:ext cx="46863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Diagnosis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Growths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Results of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Ultrasound </a:t>
            </a:r>
            <a:r>
              <a:rPr lang="en-US" sz="1600" dirty="0" smtClean="0"/>
              <a:t> - High </a:t>
            </a:r>
            <a:r>
              <a:rPr lang="en-US" sz="1600" dirty="0"/>
              <a:t>frequency sound </a:t>
            </a:r>
            <a:r>
              <a:rPr lang="en-US" sz="1600" dirty="0" smtClean="0"/>
              <a:t>waves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Break </a:t>
            </a:r>
            <a:r>
              <a:rPr lang="en-US" sz="1600" dirty="0"/>
              <a:t>up </a:t>
            </a:r>
            <a:r>
              <a:rPr lang="en-US" sz="1600" dirty="0" smtClean="0"/>
              <a:t>blockages (kidney stones)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Radiation therapy - cancer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Guidance of instruments through the body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Fluorescent markers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Ultrasound &amp; MRI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6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Temps in excess of 2000 degrees C are required to loosen electron binding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12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87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Indirect proportionality – Shorter wavelength</a:t>
            </a:r>
            <a:r>
              <a:rPr lang="en-US" baseline="0" dirty="0" smtClean="0"/>
              <a:t> = higher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94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1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5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Travel</a:t>
            </a:r>
            <a:r>
              <a:rPr lang="en-US" baseline="0" dirty="0" smtClean="0"/>
              <a:t> straight until interacts with matter, then direction alters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Photons have no electrical charge so are unaffected by magnetic or electric 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Cannot be refracted or reflected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0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Measured in waves</a:t>
            </a:r>
          </a:p>
          <a:p>
            <a:r>
              <a:rPr lang="en-US" dirty="0" smtClean="0"/>
              <a:t>Shorter wavelengths than radio</a:t>
            </a:r>
          </a:p>
          <a:p>
            <a:r>
              <a:rPr lang="en-US" dirty="0" smtClean="0"/>
              <a:t>Higher energy than radio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1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451117"/>
            <a:ext cx="5660378" cy="491830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451116"/>
            <a:ext cx="5660378" cy="45007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Waves: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Wavelength = length between crests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Shorter = higher frequency, higher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Frequency – rapidity by which waves hit (hertz)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Amplitude – Height of wave crest to trough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Energy &amp; frequency related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Directly proportional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Higher = more penetrating power</a:t>
            </a:r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8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</a:p>
          <a:p>
            <a:r>
              <a:rPr lang="en-US" dirty="0" smtClean="0"/>
              <a:t>Friction</a:t>
            </a:r>
          </a:p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5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F05C-D84F-482A-80A9-223D37490D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A2915-55AD-4A16-A446-669A89C0CA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F2C76-FA6C-4D19-9D62-13BF689170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0AF64-CAC1-4E8F-856A-91329BE4F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AF5A0-9655-4255-A58D-A9969D77C5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6C302-657E-4C34-B344-5E8922562C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F067E-1A7B-4947-BF61-0FD38E9291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3AFA6-33AF-429A-BDC7-4B9CBE9AAF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E6279-A804-4506-AA4A-88F6CBD5EE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71742"/>
            <a:ext cx="7848600" cy="1447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Diagnostic X-Ray Production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Lavin: Chapter 4</a:t>
            </a:r>
          </a:p>
          <a:p>
            <a:pPr eaLnBrk="1" hangingPunct="1"/>
            <a:r>
              <a:rPr lang="en-US" dirty="0" smtClean="0"/>
              <a:t>CTVT: 519-523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F05C-D84F-482A-80A9-223D37490D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7472"/>
            <a:ext cx="7772400" cy="1462088"/>
          </a:xfrm>
        </p:spPr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3657600"/>
            <a:ext cx="7620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 smtClean="0"/>
              <a:t>X-rays</a:t>
            </a:r>
            <a:endParaRPr lang="en-US" sz="32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2800" dirty="0" smtClean="0"/>
              <a:t>Are measured in meters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2800" dirty="0" smtClean="0"/>
              <a:t>Have longer wavelengths than radio waves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2800" dirty="0" smtClean="0"/>
              <a:t>Have less energy than radio waves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2800" u="sng" dirty="0" smtClean="0">
                <a:solidFill>
                  <a:srgbClr val="0070C0"/>
                </a:solidFill>
              </a:rPr>
              <a:t>Are a type of electromagnetic radiation</a:t>
            </a:r>
            <a:endParaRPr lang="en-US" sz="2800" u="sng" dirty="0">
              <a:solidFill>
                <a:srgbClr val="0070C0"/>
              </a:solidFill>
            </a:endParaRPr>
          </a:p>
          <a:p>
            <a:pPr marL="1017270" lvl="1" indent="-742950">
              <a:buAutoNum type="alphaLcPeriod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2" descr="F:\Pictures Backup Feb 17 2013\VTI\Electromagnetic_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1117"/>
            <a:ext cx="5181600" cy="33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Types of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76400"/>
            <a:ext cx="8382000" cy="4724400"/>
          </a:xfrm>
        </p:spPr>
        <p:txBody>
          <a:bodyPr>
            <a:normAutofit/>
          </a:bodyPr>
          <a:lstStyle/>
          <a:p>
            <a:pPr lvl="1"/>
            <a:r>
              <a:rPr lang="en-US" sz="2400" u="sng" dirty="0" smtClean="0"/>
              <a:t>Mechanical</a:t>
            </a:r>
            <a:r>
              <a:rPr lang="en-US" sz="2600" dirty="0" smtClean="0"/>
              <a:t> – </a:t>
            </a:r>
            <a:r>
              <a:rPr lang="en-US" dirty="0" smtClean="0"/>
              <a:t>Energy due to motion or position</a:t>
            </a:r>
          </a:p>
          <a:p>
            <a:pPr lvl="3">
              <a:spcAft>
                <a:spcPts val="600"/>
              </a:spcAft>
            </a:pPr>
            <a:r>
              <a:rPr lang="en-US" sz="2000" dirty="0" smtClean="0"/>
              <a:t>Water, turbines, the earth</a:t>
            </a:r>
          </a:p>
          <a:p>
            <a:pPr lvl="1"/>
            <a:r>
              <a:rPr lang="en-US" sz="2400" u="sng" dirty="0" smtClean="0"/>
              <a:t>Chemical</a:t>
            </a:r>
            <a:r>
              <a:rPr lang="en-US" sz="2400" dirty="0" smtClean="0"/>
              <a:t> – </a:t>
            </a:r>
            <a:r>
              <a:rPr lang="en-US" dirty="0" smtClean="0"/>
              <a:t>Energy from chemical bonds of matter</a:t>
            </a:r>
          </a:p>
          <a:p>
            <a:pPr lvl="3">
              <a:spcAft>
                <a:spcPts val="600"/>
              </a:spcAft>
            </a:pPr>
            <a:r>
              <a:rPr lang="en-US" sz="2000" dirty="0" smtClean="0"/>
              <a:t>Respiration, combustion, explosives, batteries</a:t>
            </a:r>
          </a:p>
          <a:p>
            <a:pPr lvl="1">
              <a:spcAft>
                <a:spcPts val="600"/>
              </a:spcAft>
            </a:pPr>
            <a:r>
              <a:rPr lang="en-US" sz="2400" u="sng" dirty="0" smtClean="0"/>
              <a:t>Nuclear</a:t>
            </a:r>
            <a:r>
              <a:rPr lang="en-US" sz="2400" dirty="0" smtClean="0"/>
              <a:t> – </a:t>
            </a:r>
            <a:r>
              <a:rPr lang="en-US" dirty="0" smtClean="0"/>
              <a:t>Energy released by a nuclear reaction</a:t>
            </a:r>
          </a:p>
          <a:p>
            <a:pPr lvl="1"/>
            <a:r>
              <a:rPr lang="en-US" sz="2400" u="sng" dirty="0"/>
              <a:t>Electromagnetic</a:t>
            </a:r>
            <a:r>
              <a:rPr lang="en-US" sz="2400" dirty="0"/>
              <a:t> – </a:t>
            </a:r>
            <a:r>
              <a:rPr lang="en-US" dirty="0" smtClean="0"/>
              <a:t>Energy </a:t>
            </a:r>
            <a:r>
              <a:rPr lang="en-US" dirty="0"/>
              <a:t>from a magnetic field </a:t>
            </a:r>
            <a:r>
              <a:rPr lang="en-US" dirty="0" smtClean="0"/>
              <a:t>produced </a:t>
            </a:r>
            <a:r>
              <a:rPr lang="en-US" dirty="0"/>
              <a:t>by the motion of </a:t>
            </a:r>
            <a:r>
              <a:rPr lang="en-US" dirty="0" smtClean="0"/>
              <a:t>electrical charges</a:t>
            </a:r>
          </a:p>
          <a:p>
            <a:pPr lvl="4">
              <a:spcAft>
                <a:spcPts val="600"/>
              </a:spcAft>
            </a:pPr>
            <a:r>
              <a:rPr lang="en-US" sz="2000" dirty="0" smtClean="0"/>
              <a:t>X-rays, light bulbs, radio waves</a:t>
            </a:r>
          </a:p>
          <a:p>
            <a:pPr lvl="1"/>
            <a:r>
              <a:rPr lang="en-US" sz="2400" u="sng" dirty="0" smtClean="0"/>
              <a:t>Electrical</a:t>
            </a:r>
            <a:r>
              <a:rPr lang="en-US" sz="2400" dirty="0" smtClean="0"/>
              <a:t> – </a:t>
            </a:r>
            <a:r>
              <a:rPr lang="en-US" dirty="0" smtClean="0"/>
              <a:t>Energy </a:t>
            </a:r>
            <a:r>
              <a:rPr lang="en-US" dirty="0"/>
              <a:t>made available by the flow of electric charge through a </a:t>
            </a:r>
            <a:r>
              <a:rPr lang="en-US" dirty="0" smtClean="0"/>
              <a:t>conductor</a:t>
            </a:r>
          </a:p>
          <a:p>
            <a:pPr lvl="4">
              <a:spcAft>
                <a:spcPts val="600"/>
              </a:spcAft>
            </a:pPr>
            <a:r>
              <a:rPr lang="en-US" sz="2000" dirty="0" smtClean="0"/>
              <a:t>Human brain, static electricity, batteries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305800" cy="146208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Review: Electromagnetic Radiation</a:t>
            </a:r>
            <a:endParaRPr lang="en-US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0" y="5791200"/>
            <a:ext cx="4495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Frequency = Rapidity of waves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6" name="Picture 2" descr="F:\Pictures Backup Feb 17 2013\VTI\Electromagnetic 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623560" cy="40168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8543" y="1644968"/>
            <a:ext cx="7543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What are the 3 ways an object can be electrified?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462088"/>
          </a:xfrm>
        </p:spPr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pic>
        <p:nvPicPr>
          <p:cNvPr id="7" name="Picture 2" descr="F:\Pictures Backup Feb 17 2013\VTI\Dachshund static electri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99" y="3352800"/>
            <a:ext cx="4202088" cy="27990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object can be electrified by: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7772400" cy="4800600"/>
          </a:xfrm>
        </p:spPr>
        <p:txBody>
          <a:bodyPr>
            <a:normAutofit/>
          </a:bodyPr>
          <a:lstStyle/>
          <a:p>
            <a:pPr marL="56007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Contact </a:t>
            </a:r>
            <a:r>
              <a:rPr lang="en-US" sz="2800" dirty="0"/>
              <a:t>– </a:t>
            </a:r>
            <a:endParaRPr lang="en-US" sz="2800" dirty="0" smtClean="0"/>
          </a:p>
          <a:p>
            <a:pPr marL="1108710" lvl="3" indent="-2857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Shocking someone</a:t>
            </a:r>
          </a:p>
          <a:p>
            <a:pPr marL="56007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Friction </a:t>
            </a:r>
            <a:r>
              <a:rPr lang="en-US" sz="2800" dirty="0"/>
              <a:t>– </a:t>
            </a:r>
            <a:r>
              <a:rPr lang="en-US" sz="2400" dirty="0"/>
              <a:t>Two objects rub together</a:t>
            </a:r>
          </a:p>
          <a:p>
            <a:pPr marL="56007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Induction </a:t>
            </a:r>
            <a:r>
              <a:rPr lang="en-US" sz="2800" dirty="0"/>
              <a:t>– </a:t>
            </a:r>
            <a:endParaRPr lang="en-US" sz="2800" dirty="0" smtClean="0"/>
          </a:p>
          <a:p>
            <a:pPr marL="1108710" lvl="3" indent="-2857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Most important in radiology</a:t>
            </a:r>
          </a:p>
          <a:p>
            <a:pPr marL="1108710" lvl="3" indent="-2857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Electrical </a:t>
            </a:r>
            <a:r>
              <a:rPr lang="en-US" sz="2400" dirty="0"/>
              <a:t>fields act upon each other without </a:t>
            </a:r>
            <a:r>
              <a:rPr lang="en-US" sz="2400" dirty="0" smtClean="0"/>
              <a:t>contact</a:t>
            </a:r>
          </a:p>
          <a:p>
            <a:pPr marL="1108710" lvl="3" indent="-2857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Used in radiographs</a:t>
            </a:r>
            <a:r>
              <a:rPr lang="en-US" sz="2400" dirty="0"/>
              <a:t>, x-ray tubes, transformers, and electric motors</a:t>
            </a:r>
          </a:p>
          <a:p>
            <a:pPr marL="1108710" lvl="3" indent="-285750"/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circuits require…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467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Amperage (Milliamperes or mA’s)</a:t>
            </a:r>
          </a:p>
          <a:p>
            <a:pPr lvl="2"/>
            <a:r>
              <a:rPr lang="en-US" sz="2000" dirty="0" smtClean="0"/>
              <a:t>Unit of current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/>
              <a:t>Regulates electrons to produce x-rays</a:t>
            </a:r>
          </a:p>
          <a:p>
            <a:r>
              <a:rPr lang="en-US" dirty="0" smtClean="0"/>
              <a:t>Resistance (ohms)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/>
              <a:t>The opposite of current flow</a:t>
            </a:r>
          </a:p>
          <a:p>
            <a:r>
              <a:rPr lang="en-US" dirty="0" smtClean="0"/>
              <a:t>Potential Difference (volts)</a:t>
            </a:r>
          </a:p>
          <a:p>
            <a:pPr lvl="2"/>
            <a:r>
              <a:rPr lang="en-US" sz="2000" dirty="0" smtClean="0"/>
              <a:t>Causes electrons to travel</a:t>
            </a:r>
          </a:p>
          <a:p>
            <a:pPr lvl="2"/>
            <a:r>
              <a:rPr lang="en-US" sz="2000" dirty="0" smtClean="0"/>
              <a:t>Electromotive force – draws electrons from high to low #’s</a:t>
            </a:r>
          </a:p>
          <a:p>
            <a:pPr lvl="2"/>
            <a:r>
              <a:rPr lang="en-US" sz="2000" dirty="0" smtClean="0"/>
              <a:t>Volt – The strength of the potential difference 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194" name="Picture 2" descr="F:\Pictures Backup Feb 17 2013\VTI\Westie with ho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1959856" cy="24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Objectives: Chapter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1387" y="1753880"/>
            <a:ext cx="7772400" cy="4646919"/>
          </a:xfrm>
        </p:spPr>
        <p:txBody>
          <a:bodyPr/>
          <a:lstStyle/>
          <a:p>
            <a:r>
              <a:rPr lang="en-US" dirty="0" smtClean="0"/>
              <a:t>Understand the mechanical components both inside and outside of an x-ray unit</a:t>
            </a:r>
          </a:p>
          <a:p>
            <a:r>
              <a:rPr lang="en-US" dirty="0" smtClean="0"/>
              <a:t>List &amp; describe the parts of an x-ray tube and trace the creation of an x-ray</a:t>
            </a:r>
          </a:p>
          <a:p>
            <a:r>
              <a:rPr lang="en-US" dirty="0" smtClean="0"/>
              <a:t>Describe the line focus principle and its application in radiography</a:t>
            </a:r>
          </a:p>
          <a:p>
            <a:r>
              <a:rPr lang="en-US" dirty="0" smtClean="0"/>
              <a:t>Define the focal spot, and understand problems that can occur with it</a:t>
            </a:r>
          </a:p>
          <a:p>
            <a:r>
              <a:rPr lang="en-US" dirty="0" smtClean="0"/>
              <a:t>Define the anode heel effect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48" y="37956"/>
            <a:ext cx="7772400" cy="1462088"/>
          </a:xfrm>
        </p:spPr>
        <p:txBody>
          <a:bodyPr/>
          <a:lstStyle/>
          <a:p>
            <a:r>
              <a:rPr lang="en-US" dirty="0" smtClean="0"/>
              <a:t>Steps in Creating A Radiograph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748" y="1500044"/>
            <a:ext cx="41148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Getting </a:t>
            </a:r>
            <a:r>
              <a:rPr lang="en-US" u="sng" dirty="0" smtClean="0"/>
              <a:t>power</a:t>
            </a:r>
            <a:r>
              <a:rPr lang="en-US" dirty="0" smtClean="0"/>
              <a:t> to the unit and tube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Heating the tube &amp; </a:t>
            </a:r>
            <a:r>
              <a:rPr lang="en-US" u="sng" dirty="0" smtClean="0"/>
              <a:t>producing</a:t>
            </a:r>
            <a:r>
              <a:rPr lang="en-US" dirty="0" smtClean="0"/>
              <a:t> energy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Converting</a:t>
            </a:r>
            <a:r>
              <a:rPr lang="en-US" dirty="0" smtClean="0"/>
              <a:t> energy to x-rays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Focusing</a:t>
            </a:r>
            <a:r>
              <a:rPr lang="en-US" dirty="0" smtClean="0"/>
              <a:t> the beam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Exposure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Development</a:t>
            </a:r>
            <a:r>
              <a:rPr lang="en-US" dirty="0" smtClean="0"/>
              <a:t> of the latent image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Adjusting</a:t>
            </a:r>
            <a:r>
              <a:rPr lang="en-US" dirty="0" smtClean="0"/>
              <a:t> settings as needed for a diagnostic radiograph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42" name="Picture 2" descr="F:\Pictures Backup Feb 17 2013\VTI\Taking a radio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64" y="2286000"/>
            <a:ext cx="4298156" cy="289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37" y="3573812"/>
            <a:ext cx="1790243" cy="2918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3288"/>
            <a:ext cx="7772400" cy="1462088"/>
          </a:xfrm>
        </p:spPr>
        <p:txBody>
          <a:bodyPr/>
          <a:lstStyle/>
          <a:p>
            <a:r>
              <a:rPr lang="en-US" dirty="0" smtClean="0"/>
              <a:t>Getting Power to the Unit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1864" y="1295400"/>
            <a:ext cx="5791200" cy="4556824"/>
          </a:xfrm>
        </p:spPr>
        <p:txBody>
          <a:bodyPr>
            <a:noAutofit/>
          </a:bodyPr>
          <a:lstStyle/>
          <a:p>
            <a:r>
              <a:rPr lang="en-US" dirty="0" smtClean="0"/>
              <a:t>Power travels from plant to clinic</a:t>
            </a:r>
          </a:p>
          <a:p>
            <a:pPr lvl="2">
              <a:spcAft>
                <a:spcPts val="1200"/>
              </a:spcAft>
            </a:pPr>
            <a:r>
              <a:rPr lang="en-US" sz="2200" u="sng" dirty="0" smtClean="0"/>
              <a:t>Transformers</a:t>
            </a:r>
            <a:r>
              <a:rPr lang="en-US" sz="2200" dirty="0" smtClean="0"/>
              <a:t> boost power</a:t>
            </a:r>
          </a:p>
          <a:p>
            <a:r>
              <a:rPr lang="en-US" dirty="0" smtClean="0"/>
              <a:t>On-off switch completes the circuit</a:t>
            </a:r>
          </a:p>
          <a:p>
            <a:pPr lvl="1">
              <a:spcAft>
                <a:spcPts val="1200"/>
              </a:spcAft>
            </a:pPr>
            <a:r>
              <a:rPr lang="en-US" sz="2200" u="sng" dirty="0" smtClean="0"/>
              <a:t>Wall switch </a:t>
            </a:r>
            <a:r>
              <a:rPr lang="en-US" sz="2200" dirty="0" smtClean="0"/>
              <a:t>required by law</a:t>
            </a:r>
          </a:p>
          <a:p>
            <a:r>
              <a:rPr lang="en-US" dirty="0" smtClean="0"/>
              <a:t>Line voltage compensator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Increases/decreases incoming voltage</a:t>
            </a:r>
          </a:p>
          <a:p>
            <a:r>
              <a:rPr lang="en-US" dirty="0" smtClean="0"/>
              <a:t>Safety precautions in place</a:t>
            </a:r>
          </a:p>
          <a:p>
            <a:pPr lvl="1"/>
            <a:r>
              <a:rPr lang="en-US" sz="2200" dirty="0" smtClean="0"/>
              <a:t>Circuit must be grounded</a:t>
            </a:r>
          </a:p>
          <a:p>
            <a:pPr lvl="1"/>
            <a:r>
              <a:rPr lang="en-US" sz="2200" u="sng" dirty="0" smtClean="0"/>
              <a:t>Circuit breakers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1266" name="Picture 2" descr="F:\Pictures Backup Feb 17 2013\VTI\Electrical transfor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3321"/>
            <a:ext cx="1922272" cy="28978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7772400" cy="1462088"/>
          </a:xfrm>
        </p:spPr>
        <p:txBody>
          <a:bodyPr/>
          <a:lstStyle/>
          <a:p>
            <a:r>
              <a:rPr lang="en-US" dirty="0" smtClean="0"/>
              <a:t>Amperage &amp; Milliamperage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4184" y="1435419"/>
            <a:ext cx="8163232" cy="4832032"/>
          </a:xfrm>
        </p:spPr>
        <p:txBody>
          <a:bodyPr/>
          <a:lstStyle/>
          <a:p>
            <a:r>
              <a:rPr lang="en-US" dirty="0" smtClean="0"/>
              <a:t>Amperage = unit of current</a:t>
            </a:r>
          </a:p>
          <a:p>
            <a:pPr lvl="1"/>
            <a:r>
              <a:rPr lang="en-US" dirty="0" smtClean="0"/>
              <a:t>Milliampere = 1/1000 ampere</a:t>
            </a:r>
          </a:p>
          <a:p>
            <a:r>
              <a:rPr lang="en-US" dirty="0" smtClean="0"/>
              <a:t>Radiology uses mA to regulate the number of electrons used to produce x-ray photons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81400"/>
            <a:ext cx="3581400" cy="26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4292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1989"/>
            <a:ext cx="7772400" cy="1146175"/>
          </a:xfrm>
        </p:spPr>
        <p:txBody>
          <a:bodyPr/>
          <a:lstStyle/>
          <a:p>
            <a:r>
              <a:rPr lang="en-US" dirty="0"/>
              <a:t>Getting </a:t>
            </a:r>
            <a:r>
              <a:rPr lang="en-US" dirty="0" smtClean="0"/>
              <a:t>Power to the X-Ray Tube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8001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3 transformers in an X-ray circuit:</a:t>
            </a:r>
          </a:p>
          <a:p>
            <a:pPr lvl="1"/>
            <a:r>
              <a:rPr lang="en-US" sz="2800" dirty="0" smtClean="0"/>
              <a:t>A</a:t>
            </a:r>
            <a:r>
              <a:rPr lang="en-US" sz="2800" u="sng" dirty="0" smtClean="0"/>
              <a:t>utotransformer</a:t>
            </a:r>
            <a:r>
              <a:rPr lang="en-US" sz="2800" dirty="0" smtClean="0"/>
              <a:t> – Steps up voltage</a:t>
            </a:r>
          </a:p>
          <a:p>
            <a:pPr lvl="2">
              <a:spcAft>
                <a:spcPts val="600"/>
              </a:spcAft>
            </a:pPr>
            <a:r>
              <a:rPr lang="en-US" sz="2400" dirty="0" smtClean="0"/>
              <a:t>Operator selects kV’s to produce radiograph</a:t>
            </a:r>
          </a:p>
          <a:p>
            <a:pPr lvl="1"/>
            <a:r>
              <a:rPr lang="en-US" sz="2800" u="sng" dirty="0" smtClean="0"/>
              <a:t>High-voltage transformer</a:t>
            </a:r>
          </a:p>
          <a:p>
            <a:pPr lvl="2"/>
            <a:r>
              <a:rPr lang="en-US" sz="2400" dirty="0" smtClean="0"/>
              <a:t>Final step-up to boost voltage</a:t>
            </a:r>
          </a:p>
          <a:p>
            <a:pPr lvl="2">
              <a:spcAft>
                <a:spcPts val="600"/>
              </a:spcAft>
            </a:pPr>
            <a:r>
              <a:rPr lang="en-US" sz="2400" dirty="0" smtClean="0"/>
              <a:t>Boosts voltage from 220 to 125,000 volts</a:t>
            </a:r>
          </a:p>
          <a:p>
            <a:pPr lvl="1"/>
            <a:r>
              <a:rPr lang="en-US" sz="2800" u="sng" dirty="0" smtClean="0"/>
              <a:t>Filament transformer</a:t>
            </a:r>
          </a:p>
          <a:p>
            <a:pPr lvl="2"/>
            <a:r>
              <a:rPr lang="en-US" sz="2400" dirty="0" smtClean="0"/>
              <a:t>Steps down voltage to the x-ray tube filament</a:t>
            </a:r>
          </a:p>
          <a:p>
            <a:pPr lvl="2"/>
            <a:r>
              <a:rPr lang="en-US" sz="2400" dirty="0" smtClean="0"/>
              <a:t>Filament must reach correct temperature</a:t>
            </a:r>
          </a:p>
          <a:p>
            <a:pPr lvl="2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1" y="609600"/>
            <a:ext cx="5766619" cy="60966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97" y="182880"/>
            <a:ext cx="7772400" cy="1462088"/>
          </a:xfrm>
        </p:spPr>
        <p:txBody>
          <a:bodyPr/>
          <a:lstStyle/>
          <a:p>
            <a:r>
              <a:rPr lang="en-US" dirty="0" smtClean="0"/>
              <a:t>X-Ray Unit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399" y="1799008"/>
            <a:ext cx="37338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3 essentials to every unit: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Control Panel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X-Ray Tube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High-Tension Transformer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45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Console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64256"/>
            <a:ext cx="8786717" cy="415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24200"/>
            <a:ext cx="44196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869"/>
            <a:ext cx="8686800" cy="1462088"/>
          </a:xfrm>
        </p:spPr>
        <p:txBody>
          <a:bodyPr>
            <a:normAutofit/>
          </a:bodyPr>
          <a:lstStyle/>
          <a:p>
            <a:r>
              <a:rPr lang="en-US" dirty="0" smtClean="0"/>
              <a:t>How are X-Rays Produced?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When electrons are slowed or stopped by the atoms of a target area, x-rays are produced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target area is inside the x-ray tube.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Once the electrons strike the target area, an x-ray beam is created.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668"/>
            <a:ext cx="7772400" cy="1462088"/>
          </a:xfrm>
        </p:spPr>
        <p:txBody>
          <a:bodyPr/>
          <a:lstStyle/>
          <a:p>
            <a:r>
              <a:rPr lang="en-US" dirty="0" smtClean="0"/>
              <a:t>The X-ray Tube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6" name="Picture 2" descr="C:\Users\Karen\Pictures\VTI Alt\X-Ray 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50123"/>
            <a:ext cx="77724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Tube Housing: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Controls </a:t>
            </a:r>
            <a:r>
              <a:rPr lang="en-US" dirty="0">
                <a:latin typeface="+mn-lt"/>
              </a:rPr>
              <a:t>leakage &amp; off-focus </a:t>
            </a:r>
            <a:r>
              <a:rPr lang="en-US" dirty="0" smtClean="0">
                <a:latin typeface="+mn-lt"/>
              </a:rPr>
              <a:t>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Helps </a:t>
            </a:r>
            <a:r>
              <a:rPr lang="en-US" dirty="0">
                <a:latin typeface="+mn-lt"/>
              </a:rPr>
              <a:t>to cool the tube</a:t>
            </a:r>
          </a:p>
        </p:txBody>
      </p:sp>
    </p:spTree>
    <p:extLst>
      <p:ext uri="{BB962C8B-B14F-4D97-AF65-F5344CB8AC3E}">
        <p14:creationId xmlns:p14="http://schemas.microsoft.com/office/powerpoint/2010/main" val="23484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7620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break the process down…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Xrays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generated in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xray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5 elements to produce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xrays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source of electrons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way to accelerate the electrons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obstacle free path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target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envelope or tube to provide a vacuum environment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3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8382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Cathode…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source of electrons and directs the electrons towards to anode.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cathode has a coiled wire filament that emits electrons when heated.  This filament is similar to one found in a light bulb.  When the filament is heated electrons are held less tightly and become excited.  They can now travel to the anode.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25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energy in the circuit is referred to as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milliamperage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(mA)   This controls the heat of the filament which in turn controls the number of electrons.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of the electrons is controlled by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kilovoltage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3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6" name="Picture 2" descr="http://www.uk-ireland.bcftechnology.com/blog/2013/march/~/media/BLOG/2013/March/Radiographic%20Exposure%20Settings%20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4" y="609600"/>
            <a:ext cx="7353298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51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anode: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beveled target placed on a cylindrical base.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is usually made of copper which acts as a conductor of heat.  It draws the heat away from the tungsten target.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anodes.  Stationary and rotating.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3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993775"/>
          </a:xfrm>
        </p:spPr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pic>
        <p:nvPicPr>
          <p:cNvPr id="12290" name="Picture 2" descr="F:\Pictures Backup Feb 17 2013\VTI\Periodic Tabl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465"/>
            <a:ext cx="7438351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Pictures Backup Feb 17 2013\VTI\periodic_table_of_elem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59786"/>
            <a:ext cx="1600200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animal installed units use rotating anodes.  Portable units use stationary anodes.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4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51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7772400" cy="1462088"/>
          </a:xfrm>
        </p:spPr>
        <p:txBody>
          <a:bodyPr>
            <a:normAutofit/>
          </a:bodyPr>
          <a:lstStyle/>
          <a:p>
            <a:r>
              <a:rPr lang="en-US" dirty="0" smtClean="0"/>
              <a:t>The Line Focus Principle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79122"/>
            <a:ext cx="3810000" cy="48978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Describes how electrons interact with anode &amp; change direction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Directs x-rays onto patient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Angles target to </a:t>
            </a:r>
            <a:r>
              <a:rPr lang="en-US" dirty="0"/>
              <a:t>create a smaller effective focal spot </a:t>
            </a:r>
            <a:r>
              <a:rPr lang="en-US" dirty="0" smtClean="0"/>
              <a:t>size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Narrows the beam and increases resolution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Sharpens the final </a:t>
            </a:r>
            <a:r>
              <a:rPr lang="en-US" dirty="0"/>
              <a:t>image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194" name="Picture 2" descr="F:\Pictures Backup Feb 17 2013\VTI\Line Focus Princi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38" y="1648916"/>
            <a:ext cx="4298462" cy="4191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462088"/>
          </a:xfrm>
        </p:spPr>
        <p:txBody>
          <a:bodyPr/>
          <a:lstStyle/>
          <a:p>
            <a:r>
              <a:rPr lang="en-US" dirty="0" smtClean="0"/>
              <a:t>Possible Focal Spot Issues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32" y="2477752"/>
            <a:ext cx="4795643" cy="3962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5638" y="1715752"/>
            <a:ext cx="4316361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Off-Focus Radiation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“Extrafocal</a:t>
            </a:r>
            <a:r>
              <a:rPr lang="en-US" sz="2200" dirty="0"/>
              <a:t>" </a:t>
            </a:r>
            <a:r>
              <a:rPr lang="en-US" sz="2200" dirty="0" smtClean="0"/>
              <a:t>radiation</a:t>
            </a:r>
          </a:p>
          <a:p>
            <a:pPr lvl="1"/>
            <a:r>
              <a:rPr lang="en-US" sz="2200" dirty="0" smtClean="0"/>
              <a:t>Produced </a:t>
            </a:r>
            <a:r>
              <a:rPr lang="en-US" sz="2200" dirty="0"/>
              <a:t>by electrons </a:t>
            </a:r>
            <a:r>
              <a:rPr lang="en-US" sz="2200" dirty="0" smtClean="0"/>
              <a:t>bouncing off &amp; impacting </a:t>
            </a:r>
            <a:r>
              <a:rPr lang="en-US" sz="2200" dirty="0"/>
              <a:t>the anode outside the focal </a:t>
            </a:r>
            <a:r>
              <a:rPr lang="en-US" sz="2200" dirty="0" smtClean="0"/>
              <a:t>spot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Collar of lead around tube normally prevents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Can appear as artifact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07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48" y="205887"/>
            <a:ext cx="7772400" cy="1462088"/>
          </a:xfrm>
        </p:spPr>
        <p:txBody>
          <a:bodyPr/>
          <a:lstStyle/>
          <a:p>
            <a:r>
              <a:rPr lang="en-US" dirty="0" smtClean="0"/>
              <a:t>Off-Focus Radiation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3" descr="C:\Users\Karen\Pictures\VTI Alt\off-focus radiation artif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67975"/>
            <a:ext cx="5791200" cy="47294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Focal Point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5181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Focal Spot/Heat </a:t>
            </a:r>
            <a:r>
              <a:rPr lang="en-US" sz="2800" u="sng" dirty="0"/>
              <a:t>Bloom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Anode gets too hot and is not allowed to cool</a:t>
            </a:r>
          </a:p>
          <a:p>
            <a:pPr lvl="1"/>
            <a:r>
              <a:rPr lang="en-US" sz="2400" dirty="0"/>
              <a:t>Outer edges of focal </a:t>
            </a:r>
            <a:r>
              <a:rPr lang="en-US" sz="2400" dirty="0" smtClean="0"/>
              <a:t>spot expand</a:t>
            </a:r>
          </a:p>
          <a:p>
            <a:pPr lvl="1"/>
            <a:r>
              <a:rPr lang="en-US" sz="2400" dirty="0" smtClean="0"/>
              <a:t>Enlarges effective focal spot</a:t>
            </a:r>
            <a:endParaRPr lang="en-US" sz="2400" dirty="0"/>
          </a:p>
          <a:p>
            <a:pPr lvl="1"/>
            <a:r>
              <a:rPr lang="en-US" sz="2400" dirty="0"/>
              <a:t>Image loses </a:t>
            </a:r>
            <a:r>
              <a:rPr lang="en-US" sz="2400" dirty="0" smtClean="0"/>
              <a:t>sharpness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97" y="3276600"/>
            <a:ext cx="3642852" cy="31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Spot Bloom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534400" cy="52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Anode Heel Effect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9271" y="1763713"/>
            <a:ext cx="4419600" cy="4495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Causes the Intensity of radiation to be greater on the cathode side of the tube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Bevel of the anode limits x-rays produced on anode side</a:t>
            </a:r>
          </a:p>
          <a:p>
            <a:r>
              <a:rPr lang="en-US" dirty="0" smtClean="0"/>
              <a:t>Place thicker end of patient on the cathode side</a:t>
            </a:r>
          </a:p>
          <a:p>
            <a:pPr lvl="1"/>
            <a:r>
              <a:rPr lang="en-US" dirty="0" smtClean="0"/>
              <a:t>Head usually to right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1266" name="Picture 2" descr="C:\Users\Karen\Pictures\VTI Alt\anode heel ef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64251"/>
            <a:ext cx="3980235" cy="4676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1625"/>
            <a:ext cx="8305800" cy="1462088"/>
          </a:xfrm>
        </p:spPr>
        <p:txBody>
          <a:bodyPr/>
          <a:lstStyle/>
          <a:p>
            <a:r>
              <a:rPr lang="en-US" dirty="0" smtClean="0"/>
              <a:t>The Exposure Switch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0832" y="1524000"/>
            <a:ext cx="51054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final step in producing an x-ray</a:t>
            </a:r>
          </a:p>
          <a:p>
            <a:r>
              <a:rPr lang="en-US" dirty="0" smtClean="0"/>
              <a:t>Sets the events in motion</a:t>
            </a:r>
          </a:p>
          <a:p>
            <a:r>
              <a:rPr lang="en-US" dirty="0" smtClean="0"/>
              <a:t>Usually 2-stage</a:t>
            </a:r>
          </a:p>
          <a:p>
            <a:pPr lvl="1"/>
            <a:r>
              <a:rPr lang="en-US" dirty="0" smtClean="0"/>
              <a:t>Wait for ready signal</a:t>
            </a:r>
          </a:p>
          <a:p>
            <a:pPr lvl="1"/>
            <a:r>
              <a:rPr lang="en-US" dirty="0" smtClean="0"/>
              <a:t>Can be hand or foot switch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activates the rotor &amp; transformers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Stage activates the exposure through the tube</a:t>
            </a:r>
          </a:p>
          <a:p>
            <a:r>
              <a:rPr lang="en-US" dirty="0" smtClean="0"/>
              <a:t>Be familiar with the noises</a:t>
            </a:r>
          </a:p>
          <a:p>
            <a:pPr lvl="1"/>
            <a:r>
              <a:rPr lang="en-US" dirty="0" smtClean="0"/>
              <a:t>They may scare your patient – be ready!</a:t>
            </a:r>
          </a:p>
          <a:p>
            <a:pPr lvl="1"/>
            <a:r>
              <a:rPr lang="en-US" dirty="0" smtClean="0"/>
              <a:t>Sound of boiling liquid is bad – tube could rupture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2290" name="Picture 2" descr="C:\Users\Karen\Pictures\VTI Alt\ped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763713"/>
            <a:ext cx="3455987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620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/>
              <a:t>As the wavelength of x-ray photons shortens, the energy of the x-ray beam will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/>
              <a:t>Increase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/>
              <a:t>Decrease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/>
              <a:t>Lengthen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/>
              <a:t>Stay the same</a:t>
            </a:r>
          </a:p>
          <a:p>
            <a:pPr marL="1017270" lvl="1" indent="-742950">
              <a:buAutoNum type="alphaLcPeriod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609600"/>
            <a:ext cx="5257800" cy="14620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makes a good radiograph?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3200"/>
            <a:ext cx="257175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43200"/>
            <a:ext cx="2946142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2590800" cy="345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735" y="507863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“Gracie”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2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radiology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624" y="1751423"/>
            <a:ext cx="6734175" cy="3086100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2800" dirty="0"/>
              <a:t>Allows us to visualize inside an animal in a non-invasive way…</a:t>
            </a:r>
          </a:p>
          <a:p>
            <a:pPr lvl="3">
              <a:spcAft>
                <a:spcPts val="450"/>
              </a:spcAft>
            </a:pPr>
            <a:r>
              <a:rPr lang="en-US" sz="2400" dirty="0"/>
              <a:t>Diagnosis</a:t>
            </a:r>
          </a:p>
          <a:p>
            <a:pPr lvl="3">
              <a:spcAft>
                <a:spcPts val="450"/>
              </a:spcAft>
            </a:pPr>
            <a:r>
              <a:rPr lang="en-US" sz="2400" dirty="0"/>
              <a:t>Treatment</a:t>
            </a:r>
          </a:p>
          <a:p>
            <a:pPr lvl="3">
              <a:spcAft>
                <a:spcPts val="450"/>
              </a:spcAft>
            </a:pPr>
            <a:r>
              <a:rPr lang="en-US" sz="2400" dirty="0"/>
              <a:t>Guidance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122" name="Picture 2" descr="F:\Pictures Backup Feb 17 2013\VTI\Rubber du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48615"/>
            <a:ext cx="3871452" cy="317781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7" y="533400"/>
            <a:ext cx="7924800" cy="1096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a diagnostic  radiograph?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5" descr="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13803"/>
            <a:ext cx="3660356" cy="3988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7" descr="v1c0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428" y="2514600"/>
            <a:ext cx="3914372" cy="298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2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Yourself…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086600" cy="4612506"/>
          </a:xfrm>
        </p:spPr>
        <p:txBody>
          <a:bodyPr/>
          <a:lstStyle/>
          <a:p>
            <a:r>
              <a:rPr lang="en-US" sz="2800" dirty="0" smtClean="0"/>
              <a:t>Is this the view ordered by the DVM?</a:t>
            </a:r>
          </a:p>
          <a:p>
            <a:r>
              <a:rPr lang="en-US" sz="2800" dirty="0" smtClean="0"/>
              <a:t>Is the correct body part clearly in view?</a:t>
            </a:r>
          </a:p>
          <a:p>
            <a:r>
              <a:rPr lang="en-US" sz="2800" dirty="0" smtClean="0"/>
              <a:t>Is the body aligned properly?</a:t>
            </a:r>
          </a:p>
          <a:p>
            <a:r>
              <a:rPr lang="en-US" sz="2800" dirty="0" smtClean="0"/>
              <a:t>Is the radiograph dark enough, but not too dark?</a:t>
            </a:r>
          </a:p>
          <a:p>
            <a:r>
              <a:rPr lang="en-US" sz="2800" dirty="0" smtClean="0"/>
              <a:t>Are the differences between body structures clear?</a:t>
            </a:r>
          </a:p>
          <a:p>
            <a:r>
              <a:rPr lang="en-US" sz="2800" dirty="0" smtClean="0"/>
              <a:t>Are there obvious artifacts?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993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Assignment: What Makes a “Good” Radiograph?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05000"/>
            <a:ext cx="8077200" cy="4649998"/>
          </a:xfrm>
        </p:spPr>
        <p:txBody>
          <a:bodyPr>
            <a:noAutofit/>
          </a:bodyPr>
          <a:lstStyle/>
          <a:p>
            <a:r>
              <a:rPr lang="en-US" dirty="0" smtClean="0"/>
              <a:t>Divide into groups</a:t>
            </a:r>
          </a:p>
          <a:p>
            <a:r>
              <a:rPr lang="en-US" dirty="0" smtClean="0"/>
              <a:t>Discuss each radiograph as a group:</a:t>
            </a:r>
          </a:p>
          <a:p>
            <a:pPr lvl="1"/>
            <a:r>
              <a:rPr lang="en-US" dirty="0" smtClean="0"/>
              <a:t>Is there a clear body part of interest, and what is it?</a:t>
            </a:r>
          </a:p>
          <a:p>
            <a:pPr lvl="1"/>
            <a:r>
              <a:rPr lang="en-US" dirty="0" smtClean="0"/>
              <a:t>Can you tell the species?</a:t>
            </a:r>
          </a:p>
          <a:p>
            <a:pPr lvl="1"/>
            <a:r>
              <a:rPr lang="en-US" dirty="0" smtClean="0"/>
              <a:t>Is it a “good” or diagnostic radiograph?</a:t>
            </a:r>
          </a:p>
          <a:p>
            <a:pPr lvl="1"/>
            <a:r>
              <a:rPr lang="en-US" dirty="0" smtClean="0"/>
              <a:t>Does it appear to be OK as is, or should something be changed?</a:t>
            </a:r>
          </a:p>
          <a:p>
            <a:pPr lvl="1"/>
            <a:r>
              <a:rPr lang="en-US" dirty="0" smtClean="0"/>
              <a:t>Any other observations?</a:t>
            </a:r>
          </a:p>
          <a:p>
            <a:r>
              <a:rPr lang="en-US" dirty="0" smtClean="0"/>
              <a:t>Turn in your findings as a group</a:t>
            </a:r>
          </a:p>
          <a:p>
            <a:pPr lvl="1"/>
            <a:r>
              <a:rPr lang="en-US" dirty="0" smtClean="0"/>
              <a:t>Include your names &amp; the date</a:t>
            </a:r>
          </a:p>
          <a:p>
            <a:pPr marL="274320" lvl="1" indent="0" algn="ctr">
              <a:buNone/>
            </a:pPr>
            <a:endParaRPr lang="en-US" dirty="0" smtClean="0"/>
          </a:p>
          <a:p>
            <a:pPr marL="274320" lvl="1" indent="0" algn="ctr">
              <a:buNone/>
            </a:pPr>
            <a:r>
              <a:rPr lang="en-US" dirty="0" smtClean="0"/>
              <a:t>**We’re just looking for general observations at this point**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6" y="205887"/>
            <a:ext cx="7772400" cy="1462088"/>
          </a:xfrm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5078" y="1447800"/>
            <a:ext cx="8556522" cy="4885225"/>
          </a:xfrm>
        </p:spPr>
        <p:txBody>
          <a:bodyPr>
            <a:normAutofit fontScale="92500" lnSpcReduction="10000"/>
          </a:bodyPr>
          <a:lstStyle/>
          <a:p>
            <a:r>
              <a:rPr lang="en-US" sz="3000" u="sng" dirty="0" smtClean="0"/>
              <a:t>Tomorrow</a:t>
            </a:r>
            <a:r>
              <a:rPr lang="en-US" sz="3000" dirty="0" smtClean="0"/>
              <a:t>: Film imaging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Lavin: Chapter 5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CTVT: 532-536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Image formation with screen systems</a:t>
            </a:r>
          </a:p>
          <a:p>
            <a:pPr marL="822960" lvl="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	 </a:t>
            </a:r>
            <a:r>
              <a:rPr lang="en-US" sz="2400" dirty="0" smtClean="0"/>
              <a:t>         through (and including)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Grids</a:t>
            </a:r>
          </a:p>
          <a:p>
            <a:r>
              <a:rPr lang="en-US" sz="3000" u="sng" dirty="0" smtClean="0"/>
              <a:t>Friday</a:t>
            </a:r>
            <a:r>
              <a:rPr lang="en-US" sz="3000" dirty="0" smtClean="0"/>
              <a:t>: Technical factors &amp; technique charts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Lab Groups due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Seating chart final</a:t>
            </a:r>
          </a:p>
          <a:p>
            <a:pPr lvl="1"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3200" u="sng" dirty="0" smtClean="0"/>
              <a:t>Test</a:t>
            </a:r>
            <a:r>
              <a:rPr lang="en-US" sz="3200" dirty="0" smtClean="0"/>
              <a:t> next Wednesday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620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/>
              <a:t>To produce x-rays, a great deal of energy in an x-ray tube is converted to heat. The ratio of heat generated to x-ray production is considered to be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1%:99%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99%:1%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50%:50%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75%:25%</a:t>
            </a:r>
            <a:endParaRPr lang="en-US" sz="3000" dirty="0"/>
          </a:p>
          <a:p>
            <a:pPr marL="1017270" lvl="1" indent="-742950">
              <a:buAutoNum type="alphaLcPeriod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620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/>
              <a:t>To produce x-rays, a great deal of energy in an x-ray tube is converted to heat. The ratio of heat generated to x-ray production is considered to be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1%:99%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b="1" dirty="0" smtClean="0">
                <a:solidFill>
                  <a:srgbClr val="0070C0"/>
                </a:solidFill>
              </a:rPr>
              <a:t>99%:1%</a:t>
            </a:r>
            <a:endParaRPr lang="en-US" sz="3000" b="1" dirty="0">
              <a:solidFill>
                <a:srgbClr val="0070C0"/>
              </a:solidFill>
            </a:endParaRP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50%:50%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75%:25%</a:t>
            </a:r>
            <a:endParaRPr lang="en-US" sz="3000" dirty="0"/>
          </a:p>
          <a:p>
            <a:pPr marL="1017270" lvl="1" indent="-742950">
              <a:buAutoNum type="alphaLcPeriod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620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/>
              <a:t>During an exposure, electrons in the x-ray tube travel from the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Anode to the cathode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Anode to the target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Cathode to the anode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Cathode to the filament</a:t>
            </a:r>
            <a:endParaRPr lang="en-US" sz="3000" dirty="0"/>
          </a:p>
          <a:p>
            <a:pPr marL="1017270" lvl="1" indent="-742950">
              <a:buAutoNum type="alphaLcPeriod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7620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 smtClean="0"/>
              <a:t>As the wavelength of x-ray photons shortens, the energy of the x-ray beam will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u="sng" dirty="0" smtClean="0">
                <a:solidFill>
                  <a:srgbClr val="0070C0"/>
                </a:solidFill>
              </a:rPr>
              <a:t>Increase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Decrease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Lengthen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Stay the same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620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/>
              <a:t>During an exposure, electrons in the x-ray tube travel from the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Anode to the cathode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Anode to the target</a:t>
            </a:r>
            <a:endParaRPr lang="en-US" sz="30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b="1" dirty="0" smtClean="0">
                <a:solidFill>
                  <a:srgbClr val="0070C0"/>
                </a:solidFill>
              </a:rPr>
              <a:t>Cathode to the anode</a:t>
            </a:r>
            <a:endParaRPr lang="en-US" sz="3000" b="1" dirty="0">
              <a:solidFill>
                <a:srgbClr val="0070C0"/>
              </a:solidFill>
            </a:endParaRP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000" dirty="0" smtClean="0"/>
              <a:t>Cathode to the filament</a:t>
            </a:r>
            <a:endParaRPr lang="en-US" sz="3000" dirty="0"/>
          </a:p>
          <a:p>
            <a:pPr marL="1017270" lvl="1" indent="-742950">
              <a:buAutoNum type="alphaLcPeriod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668"/>
            <a:ext cx="7772400" cy="1462088"/>
          </a:xfrm>
        </p:spPr>
        <p:txBody>
          <a:bodyPr/>
          <a:lstStyle/>
          <a:p>
            <a:r>
              <a:rPr lang="en-US" dirty="0" smtClean="0"/>
              <a:t>The X-ray Tube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1026" name="Picture 2" descr="C:\Users\Karen\Pictures\VTI Alt\X-Ray 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50123"/>
            <a:ext cx="77724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Tube Housing: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Controls </a:t>
            </a:r>
            <a:r>
              <a:rPr lang="en-US" dirty="0">
                <a:latin typeface="+mn-lt"/>
              </a:rPr>
              <a:t>leakage &amp; off-focus </a:t>
            </a:r>
            <a:r>
              <a:rPr lang="en-US" dirty="0" smtClean="0">
                <a:latin typeface="+mn-lt"/>
              </a:rPr>
              <a:t>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Helps </a:t>
            </a:r>
            <a:r>
              <a:rPr lang="en-US" dirty="0">
                <a:latin typeface="+mn-lt"/>
              </a:rPr>
              <a:t>to cool the tube</a:t>
            </a:r>
          </a:p>
        </p:txBody>
      </p:sp>
    </p:spTree>
    <p:extLst>
      <p:ext uri="{BB962C8B-B14F-4D97-AF65-F5344CB8AC3E}">
        <p14:creationId xmlns:p14="http://schemas.microsoft.com/office/powerpoint/2010/main" val="32161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Don’t forget…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5324474"/>
            <a:ext cx="7620000" cy="1152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High frequency = shorter wavelengths = penetrates farther</a:t>
            </a:r>
          </a:p>
          <a:p>
            <a:pPr marL="0" indent="0">
              <a:buNone/>
            </a:pPr>
            <a:r>
              <a:rPr lang="en-US" sz="2200" dirty="0" smtClean="0"/>
              <a:t>Lower frequency = longer wavelengths = less penetration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56483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33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 smtClean="0"/>
              <a:t>Which of the following is a physical property of x-rays?</a:t>
            </a:r>
            <a:endParaRPr lang="en-US" sz="36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Travel in straight lines</a:t>
            </a:r>
            <a:endParaRPr lang="en-US" sz="32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Refract &amp; reflect similar to visible light</a:t>
            </a:r>
            <a:endParaRPr lang="en-US" sz="32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Are visible in the dark</a:t>
            </a:r>
            <a:endParaRPr lang="en-US" sz="32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May be deflected by magnets</a:t>
            </a:r>
            <a:endParaRPr lang="en-US" sz="3200" dirty="0"/>
          </a:p>
          <a:p>
            <a:pPr marL="1017270" lvl="1" indent="-742950">
              <a:buAutoNum type="alphaLcPeriod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620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 smtClean="0"/>
              <a:t>Which of the following is a physical property of x-rays?</a:t>
            </a:r>
            <a:endParaRPr lang="en-US" sz="36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u="sng" dirty="0" smtClean="0">
                <a:solidFill>
                  <a:srgbClr val="0070C0"/>
                </a:solidFill>
              </a:rPr>
              <a:t>Travel in straight lines</a:t>
            </a:r>
            <a:endParaRPr lang="en-US" sz="3200" u="sng" dirty="0">
              <a:solidFill>
                <a:srgbClr val="0070C0"/>
              </a:solidFill>
            </a:endParaRP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Refract &amp; reflect similar to visible light</a:t>
            </a:r>
            <a:endParaRPr lang="en-US" sz="32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Are visible in the dark</a:t>
            </a:r>
            <a:endParaRPr lang="en-US" sz="32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May be deflected by magnets</a:t>
            </a:r>
            <a:endParaRPr lang="en-US" sz="3200" dirty="0"/>
          </a:p>
          <a:p>
            <a:pPr marL="1017270" lvl="1" indent="-742950">
              <a:buAutoNum type="alphaLcPeriod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620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 smtClean="0"/>
              <a:t>X-rays</a:t>
            </a:r>
            <a:endParaRPr lang="en-US" sz="3600" dirty="0"/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Are measured in meters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Have longer wavelengths than radio waves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Have less energy than radio waves</a:t>
            </a:r>
          </a:p>
          <a:p>
            <a:pPr marL="1017270" lvl="1" indent="-742950">
              <a:spcBef>
                <a:spcPts val="0"/>
              </a:spcBef>
              <a:buAutoNum type="alphaLcPeriod"/>
            </a:pPr>
            <a:r>
              <a:rPr lang="en-US" sz="3200" dirty="0" smtClean="0"/>
              <a:t>Are a type of electromagnetic radiation</a:t>
            </a:r>
            <a:endParaRPr lang="en-US" sz="3200" dirty="0"/>
          </a:p>
          <a:p>
            <a:pPr marL="1017270" lvl="1" indent="-742950">
              <a:buAutoNum type="alphaLcPeriod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AF64-CAC1-4E8F-856A-91329BE4F8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3477</TotalTime>
  <Words>2215</Words>
  <Application>Microsoft Office PowerPoint</Application>
  <PresentationFormat>On-screen Show (4:3)</PresentationFormat>
  <Paragraphs>494</Paragraphs>
  <Slides>51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Arial Black</vt:lpstr>
      <vt:lpstr>Calibri</vt:lpstr>
      <vt:lpstr>Times New Roman</vt:lpstr>
      <vt:lpstr>Wingdings</vt:lpstr>
      <vt:lpstr>Clarity</vt:lpstr>
      <vt:lpstr>Diagnostic X-Ray Production </vt:lpstr>
      <vt:lpstr>PowerPoint Presentation</vt:lpstr>
      <vt:lpstr>Periodic Table</vt:lpstr>
      <vt:lpstr>To review…</vt:lpstr>
      <vt:lpstr>To review…</vt:lpstr>
      <vt:lpstr>Don’t forget…</vt:lpstr>
      <vt:lpstr>To review…</vt:lpstr>
      <vt:lpstr>To review…</vt:lpstr>
      <vt:lpstr>To review…</vt:lpstr>
      <vt:lpstr>To review…</vt:lpstr>
      <vt:lpstr>Review: Types of Energy</vt:lpstr>
      <vt:lpstr>Review: Electromagnetic Radiation</vt:lpstr>
      <vt:lpstr>To review…</vt:lpstr>
      <vt:lpstr>An object can be electrified by:</vt:lpstr>
      <vt:lpstr>Electrical circuits require…</vt:lpstr>
      <vt:lpstr>Learning Objectives: Chapter 4</vt:lpstr>
      <vt:lpstr>Steps in Creating A Radiograph</vt:lpstr>
      <vt:lpstr>Getting Power to the Unit </vt:lpstr>
      <vt:lpstr>Amperage &amp; Milliamperage</vt:lpstr>
      <vt:lpstr>Getting Power to the X-Ray Tube</vt:lpstr>
      <vt:lpstr>X-Ray Unit</vt:lpstr>
      <vt:lpstr>Operator Console</vt:lpstr>
      <vt:lpstr>How are X-Rays Produced?</vt:lpstr>
      <vt:lpstr>The X-ray Tube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Line Focus Principle</vt:lpstr>
      <vt:lpstr>Possible Focal Spot Issues</vt:lpstr>
      <vt:lpstr>Off-Focus Radiation</vt:lpstr>
      <vt:lpstr>Additional Focal Point Issues</vt:lpstr>
      <vt:lpstr>Focal Spot Bloom</vt:lpstr>
      <vt:lpstr>The Anode Heel Effect</vt:lpstr>
      <vt:lpstr>The Exposure Switch</vt:lpstr>
      <vt:lpstr>PowerPoint Presentation</vt:lpstr>
      <vt:lpstr>What makes a good radiograph?</vt:lpstr>
      <vt:lpstr>Why is radiology important?</vt:lpstr>
      <vt:lpstr>What makes a diagnostic  radiograph?</vt:lpstr>
      <vt:lpstr>Questions To Ask Yourself…</vt:lpstr>
      <vt:lpstr>Group Assignment: What Makes a “Good” Radiograph?</vt:lpstr>
      <vt:lpstr>What’s Next?</vt:lpstr>
      <vt:lpstr>PowerPoint Presentation</vt:lpstr>
      <vt:lpstr>To review…</vt:lpstr>
      <vt:lpstr>To review…</vt:lpstr>
      <vt:lpstr>To review…</vt:lpstr>
      <vt:lpstr>To review…</vt:lpstr>
      <vt:lpstr>The X-ray Tube</vt:lpstr>
    </vt:vector>
  </TitlesOfParts>
  <Company>Stone Briar Farms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Radiology</dc:title>
  <dc:creator>Wilkerson</dc:creator>
  <cp:lastModifiedBy>Cathy Huff</cp:lastModifiedBy>
  <cp:revision>197</cp:revision>
  <cp:lastPrinted>2013-09-04T02:52:38Z</cp:lastPrinted>
  <dcterms:created xsi:type="dcterms:W3CDTF">2009-08-27T18:05:03Z</dcterms:created>
  <dcterms:modified xsi:type="dcterms:W3CDTF">2015-12-30T19:16:38Z</dcterms:modified>
</cp:coreProperties>
</file>