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3" r:id="rId6"/>
    <p:sldId id="265" r:id="rId7"/>
    <p:sldId id="266" r:id="rId8"/>
    <p:sldId id="264" r:id="rId9"/>
    <p:sldId id="260" r:id="rId10"/>
    <p:sldId id="267" r:id="rId11"/>
    <p:sldId id="261" r:id="rId12"/>
    <p:sldId id="268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2DA46-5338-4671-A899-59D33A2DFF8F}" type="datetimeFigureOut">
              <a:rPr lang="en-US" smtClean="0"/>
              <a:t>1/22/2011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F710D-949F-47D1-8FF6-7E4DE2B4E6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F710D-949F-47D1-8FF6-7E4DE2B4E6B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04AB-8BDE-4DC1-80B6-21976ACE8131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27E-2DFC-4586-A138-E3C462070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04AB-8BDE-4DC1-80B6-21976ACE8131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27E-2DFC-4586-A138-E3C462070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04AB-8BDE-4DC1-80B6-21976ACE8131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27E-2DFC-4586-A138-E3C462070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04AB-8BDE-4DC1-80B6-21976ACE8131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27E-2DFC-4586-A138-E3C462070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04AB-8BDE-4DC1-80B6-21976ACE8131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27E-2DFC-4586-A138-E3C462070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04AB-8BDE-4DC1-80B6-21976ACE8131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27E-2DFC-4586-A138-E3C462070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04AB-8BDE-4DC1-80B6-21976ACE8131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27E-2DFC-4586-A138-E3C462070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04AB-8BDE-4DC1-80B6-21976ACE8131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27E-2DFC-4586-A138-E3C462070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04AB-8BDE-4DC1-80B6-21976ACE8131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27E-2DFC-4586-A138-E3C462070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04AB-8BDE-4DC1-80B6-21976ACE8131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227E-2DFC-4586-A138-E3C462070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04AB-8BDE-4DC1-80B6-21976ACE8131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73227E-2DFC-4586-A138-E3C4620700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7404AB-8BDE-4DC1-80B6-21976ACE8131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73227E-2DFC-4586-A138-E3C4620700F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rds.yahoo.com/_ylt=A2KJkeyO5ThNzn4AT..jzbkF/SIG=134qnvc56/EXP=1295660814/**http:/www.greatdogsite.com/admin/uploaded_files/1190779415doberman_pinsch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ds.yahoo.com/_ylt=A0WTb_zz6DhNUGMAriajzbkF/SIG=122d3eh24/EXP=1295661683/**http:/www.kennels.co.uk/images/U.Keeshond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rds.yahoo.com/_ylt=A0WTb_y86DhNOGYAs5ajzbkF/SIG=136n001br/EXP=1295661628/**http:/www.dooziedog.com/dog_breeds/labrador_retriever/images/full/Labrador-99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rds.yahoo.com/_ylt=A2KJkIY96zhNB0QAuQujzbkF/SIG=122oejbva/EXP=1295662269/**http:/www.justiceboxers.com/images/scale6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rds.yahoo.com/_ylt=A2KJkK027DhNKBoAwDejzbkF/SIG=14el6jdco/EXP=1295662518/**http:/upload.wikimedia.org/wikipedia/commons/thumb/f/f5/Electron_shell_030_Zinc.svg/558px-Electron_shell_030_Zinc.svg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rds.yahoo.com/_ylt=A2KJkK1Q7DhNURAAD4OJzbkF;_ylu=X3oDMTBpaWhqZmNtBHBvcwMzBHNlYwNzcgR2dGlkAw--/SIG=1iddl6ptj/EXP=1295662544/**http:/images.search.yahoo.com/images/view?back=http%3A%2F%2Fimages.search.yahoo.com%2Fsearch%2Fimages%3Fp%3Dcopper%2Belement&amp;w=1678&amp;h=1835&amp;imgurl=upload.wikimedia.org%2Fwikipedia%2Fcommons%2Fe%2Fef%2FElectron_shell_029_copper.png&amp;rurl=http%3A%2F%2Fcommons.wikimedia.org%2Fwiki%2FFile%3AElectron_shell_029_copper.png&amp;size=150KB&amp;name=%3AElectron+shell+...&amp;p=copper+element&amp;oid=0d31587d949240d51697887b90a8edd7&amp;fr2=&amp;no=3&amp;tt=28000&amp;sigr=1244utkib&amp;sigi=129v2ch9v&amp;sigb=11t1p8m35&amp;.crumb=feWyPGCHLA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ds.yahoo.com/_ylt=A2KJkK4J7jhNpRYAY4OJzbkF;_ylu=X3oDMTBpdnJhMHUzBHBvcwMxBHNlYwNzcgR2dGlkAw--/SIG=1ib3m4kgo/EXP=1295662985/**http:/images.search.yahoo.com/images/view?back=http%3A%2F%2Fimages.search.yahoo.com%2Fsearch%2Fimages%3Fp%3Dpoultry%26ei%3Dutf-8%26y%3DSearch&amp;w=550&amp;h=384&amp;imgurl=visual.merriam-webster.com%2Fimages%2Ffood-kitchen%2Ffood%2Fpoultry.jpg&amp;rurl=http%3A%2F%2Fvisual.merriam-webster.com%2Ffood-kitchen%2Ffood%2Fpoultry.php&amp;size=83KB&amp;name=KITCHEN+%3A%3A+FOOD+...&amp;p=poultry&amp;oid=db3f082a05a605b50432c0b178e05a07&amp;fr2=&amp;no=1&amp;tt=93700&amp;sigr=11vg5v38k&amp;sigi=11vqu576p&amp;sigb=128cnec0k&amp;.crumb=feWyPGCHLAE" TargetMode="External"/><Relationship Id="rId13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12" Type="http://schemas.openxmlformats.org/officeDocument/2006/relationships/hyperlink" Target="http://rds.yahoo.com/_ylt=A2KJkezy7jhNunsAM6aJzbkF;_ylu=X3oDMTBpdnJhMHUzBHBvcwMxBHNlYwNzcgR2dGlkAw--/SIG=1g644m3en/EXP=1295663218/**http:/images.search.yahoo.com/images/view?back=http%3A%2F%2Fimages.search.yahoo.com%2Fsearch%2Fimages%3Fp%3Dsoybeans%26ei%3Dutf-8%26y%3DSearch&amp;w=781&amp;h=615&amp;imgurl=lensofnutra.com%2Fimages%2Fsoybeans.jpg&amp;rurl=http%3A%2F%2Flensofnutra.com%2Fsoybean_processing_technology.htm&amp;size=106KB&amp;name=soybeans.jpg&amp;p=soybeans&amp;oid=60d158e95345544bf03f4fb84f0cd2ec&amp;fr2=&amp;no=1&amp;tt=51900&amp;sigr=11oaastj4&amp;sigi=113da6di1&amp;sigb=129oea124&amp;.crumb=feWyPGCHLAE" TargetMode="External"/><Relationship Id="rId2" Type="http://schemas.openxmlformats.org/officeDocument/2006/relationships/hyperlink" Target="http://rds.yahoo.com/_ylt=A2KJke5z7ThNTEcAWEGJzbkF;_ylu=X3oDMTBqaHBscmZmBHBvcwMxMwRzZWMDc3IEdnRpZAM-/SIG=1ki3t6hsu/EXP=1295662835/**http:/images.search.yahoo.com/images/view?back=http%3A%2F%2Fimages.search.yahoo.com%2Fsearch%2Fimages%3Fp%3Dwhole%2Bgrain%2Bcereal%26sado%3D1%26ei%3Dutf-8%26fr2%3Dsg-gac&amp;w=500&amp;h=500&amp;imgurl=cloud.graphicleftovers.com%2F19168%2F303300%2Fwhole-grain-wheat-kernels-closeup.jpg&amp;rurl=http%3A%2F%2Fgraphicleftovers.com%2Fgraphic%2Fwhole-grain-wheat-kernels-closeup-6767%2F&amp;size=254KB&amp;name=Whole+Grain+Whea...&amp;p=whole+grain+cereal&amp;oid=82c3a88dad95175677ebf4e4630d33e4&amp;fr2=sg-gac&amp;no=13&amp;tt=21800&amp;sigr=12bfnqoe1&amp;sigi=12d4vr4ok&amp;sigb=12sf0epc8&amp;.crumb=feWyPGCHLA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ds.yahoo.com/_ylt=A2KJkK7a7ThN7hgA3GCJzbkF;_ylu=X3oDMTBpZm5udGl1BHBvcwM1BHNlYwNzcgR2dGlkAw--/SIG=1fq4beboe/EXP=1295662938/**http:/images.search.yahoo.com/images/view?back=http%3A%2F%2Fimages.search.yahoo.com%2Fsearch%2Fimages%3Fp%3Dnuts%26ei%3Dutf-8&amp;w=640&amp;h=480&amp;imgurl=www.driedfruitmall.com%2Fimages%2Fmixed-nuts.jpg&amp;rurl=http%3A%2F%2Fwww.driedfruitmall.com%2F-c-2.html&amp;size=46KB&amp;name=...+%29+Fruit%2C+Nut...&amp;p=nuts&amp;oid=03db2e1715bcf8c268a7220e29c71808&amp;fr2=&amp;no=5&amp;tt=425000&amp;sigr=1175f2hh3&amp;sigi=11cahbfei&amp;sigb=11s4lvcbj&amp;.crumb=feWyPGCHLAE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2.jpeg"/><Relationship Id="rId10" Type="http://schemas.openxmlformats.org/officeDocument/2006/relationships/hyperlink" Target="http://rds.yahoo.com/_ylt=A2KJkK5P7jhNeBoAoVajzbkF/SIG=14k1o0lo5/EXP=1295663055/**http:/www.public-domain-image.com/cache/food-and-drink-public-domain-images-pictures/clams-muscles-shellfish-food_w725_h544.jpg" TargetMode="External"/><Relationship Id="rId4" Type="http://schemas.openxmlformats.org/officeDocument/2006/relationships/hyperlink" Target="http://rds.yahoo.com/_ylt=A2KJke6e7ThN80cA_i6JzbkF;_ylu=X3oDMTBqdGFzdWxiBHBvcwMxNQRzZWMDc3IEdnRpZAM-/SIG=1khvt8tcs/EXP=1295662878/**http:/images.search.yahoo.com/images/view?back=http%3A%2F%2Fimages.search.yahoo.com%2Fsearch%2Fimages%3Fp%3Dleafy%2Bgreen%2Bvegetables%26sado%3D1%26ei%3Dutf-8%26fr2%3Dsg-gac&amp;w=500&amp;h=333&amp;imgurl=farm4.static.flickr.com%2F3002%2F2397139440_c4812135de_d.jpg&amp;rurl=http%3A%2F%2Fwww.scienceofhealthyliving.com%2F2009%2Fdelicious-green-smoothies-drinkable-salads-on-the-go&amp;size=164KB&amp;name=Green+leafy+vege...&amp;p=leafy+green+vegetables&amp;oid=5e4b72db01f1d539a11d4dec880200d2&amp;fr2=sg-gac&amp;no=15&amp;tt=13700&amp;sigr=12v7eji7o&amp;sigi=11oao3vhg&amp;sigb=130ljnre0&amp;.crumb=feWyPGCHLAE" TargetMode="External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rds.yahoo.com/_ylt=A0WTb_vwtThN00wA776JzbkF;_ylu=X3oDMTBqZWJkbjNvBHBvcwM1MwRzZWMDc3IEdnRpZAM-/SIG=1jbd0mdlf/EXP=1295648624/**http:/images.search.yahoo.com/images/view?back=http%3A%2F%2Fimages.search.yahoo.com%2Fsearch%2Fimages%3Fp%3Dcopper%26b%3D43%26ni%3D21%26ei%3DUTF-8%26xargs%3D0%26pstart%3D1%26fr%3Dyfp-t-350&amp;w=1000&amp;h=1000&amp;imgurl=periodictable.com%2FSamples%2F029.28%2Fs13.JPG&amp;rurl=http%3A%2F%2Fperiodictable.com%2FItems%2F029.28%2Findex.html&amp;size=161KB&amp;name=...+Copper+in+th...&amp;p=copper&amp;oid=0276ddf16c598c63d3030d5258d35a7d&amp;fr2=&amp;no=53&amp;tt=327000&amp;b=43&amp;ni=21&amp;sigr=11g1mekt1&amp;sigi=1181i1lrv&amp;sigb=137g3vem5&amp;.crumb=feWyPGCHLA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allpaperpimper.com/wallpaper/Art_&amp;amp;_3D/Abstract/Copper-Abstract-1-HEKSMKNZY2-1600x1200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rds.yahoo.com/_ylt=A0WTb_1EtjhN4m8AjUCjzbkF/SIG=11pv7pa3r/EXP=1295648708/**http:/www.nsrw.com/images/copper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ds.yahoo.com/_ylt=A0PDoX192DhNqFoA7nCjzbkF/SIG=12va43sgt/EXP=1295657469/**http:/i.ebayimg.com/06/!B1wvTb!EGk~$(KGrHqF,!g8E)7tHP,OJBMfwOK)GJQ~~_3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rds.yahoo.com/_ylt=A2KJkev55DhNlUYAflWjzbkF/SIG=12nk58t99/EXP=1295660665/**http:/www.bedlington.fr/bedlington-terrier/photos/0000000353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ds.yahoo.com/_ylt=A2KJketM5ThNP0YAo1ujzbkF/SIG=12r8m417p/EXP=1295660748/**http:/upload.wikimedia.org/wikipedia/commons/6/61/Skye_terrier_800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rds.yahoo.com/_ylt=A2KJkesn5ThN.EQAsWujzbkF/SIG=13fnlbs5p/EXP=1295660711/**http:/www.dogbreedsaz.com/wp-content/uploads/2010/06/West_20Highland_20White_20Terrie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851648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/>
              <a:t>Copper</a:t>
            </a:r>
            <a:br>
              <a:rPr lang="en-US" sz="9600" dirty="0" smtClean="0"/>
            </a:br>
            <a:r>
              <a:rPr lang="en-US" sz="9600" dirty="0" smtClean="0"/>
              <a:t>(Cu)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054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Brittany Abrams, Megan Alvarez, </a:t>
            </a:r>
            <a:r>
              <a:rPr lang="en-US" sz="1800" dirty="0" err="1" smtClean="0"/>
              <a:t>Arlanda</a:t>
            </a:r>
            <a:r>
              <a:rPr lang="en-US" sz="1800" dirty="0" smtClean="0"/>
              <a:t> Coleman, </a:t>
            </a:r>
            <a:r>
              <a:rPr lang="en-US" sz="1800" dirty="0" err="1" smtClean="0"/>
              <a:t>Jency</a:t>
            </a:r>
            <a:r>
              <a:rPr lang="en-US" sz="1800" dirty="0" smtClean="0"/>
              <a:t> </a:t>
            </a:r>
            <a:r>
              <a:rPr lang="en-US" sz="1800" dirty="0" err="1" smtClean="0"/>
              <a:t>Dishman</a:t>
            </a:r>
            <a:r>
              <a:rPr lang="en-US" sz="1800" dirty="0" smtClean="0"/>
              <a:t>, Keri </a:t>
            </a:r>
            <a:r>
              <a:rPr lang="en-US" sz="1800" dirty="0" err="1" smtClean="0"/>
              <a:t>Dobitz</a:t>
            </a:r>
            <a:r>
              <a:rPr lang="en-US" sz="1800" dirty="0" smtClean="0"/>
              <a:t>, </a:t>
            </a:r>
            <a:r>
              <a:rPr lang="en-US" sz="1800" dirty="0" err="1" smtClean="0"/>
              <a:t>Donetta</a:t>
            </a:r>
            <a:r>
              <a:rPr lang="en-US" sz="1800" dirty="0" smtClean="0"/>
              <a:t> Hernandez, </a:t>
            </a:r>
            <a:r>
              <a:rPr lang="en-US" sz="1800" dirty="0" err="1" smtClean="0"/>
              <a:t>Marlen</a:t>
            </a:r>
            <a:r>
              <a:rPr lang="en-US" sz="1800" dirty="0" smtClean="0"/>
              <a:t> </a:t>
            </a:r>
            <a:r>
              <a:rPr lang="en-US" sz="1800" dirty="0" err="1" smtClean="0"/>
              <a:t>Quintanar</a:t>
            </a:r>
            <a:r>
              <a:rPr lang="en-US" sz="1800" dirty="0" smtClean="0"/>
              <a:t>, Sara Rivera, Lois Stovall, </a:t>
            </a:r>
            <a:r>
              <a:rPr lang="en-US" sz="1800" dirty="0" err="1" smtClean="0"/>
              <a:t>LaPorcha</a:t>
            </a:r>
            <a:r>
              <a:rPr lang="en-US" sz="1800" dirty="0" smtClean="0"/>
              <a:t> White </a:t>
            </a:r>
          </a:p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Vet Tech Institute of Houston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dirty="0" smtClean="0"/>
              <a:t>3 Categories of Copper Storage </a:t>
            </a:r>
            <a:r>
              <a:rPr lang="en-US" dirty="0" err="1" smtClean="0"/>
              <a:t>Hepatopathy</a:t>
            </a:r>
            <a:endParaRPr lang="en-US" dirty="0" smtClean="0"/>
          </a:p>
          <a:p>
            <a:pPr lvl="1"/>
            <a:r>
              <a:rPr lang="en-US" dirty="0" smtClean="0"/>
              <a:t>Subclinical disease</a:t>
            </a:r>
          </a:p>
          <a:p>
            <a:pPr lvl="2"/>
            <a:r>
              <a:rPr lang="en-US" dirty="0" smtClean="0"/>
              <a:t>Disease is affecting the liver, but there are no symptoms or changes in behavior</a:t>
            </a:r>
          </a:p>
          <a:p>
            <a:pPr lvl="1"/>
            <a:r>
              <a:rPr lang="en-US" dirty="0" smtClean="0"/>
              <a:t>Sudden Acute disease</a:t>
            </a:r>
          </a:p>
          <a:p>
            <a:pPr lvl="2"/>
            <a:r>
              <a:rPr lang="en-US" dirty="0" smtClean="0"/>
              <a:t>More often affects young canines</a:t>
            </a:r>
          </a:p>
          <a:p>
            <a:pPr lvl="2"/>
            <a:r>
              <a:rPr lang="en-US" dirty="0" smtClean="0"/>
              <a:t>Hepatic necrosis resulting in death</a:t>
            </a:r>
          </a:p>
          <a:p>
            <a:pPr lvl="1"/>
            <a:r>
              <a:rPr lang="en-US" dirty="0" smtClean="0"/>
              <a:t>Chronic Progressive disease</a:t>
            </a:r>
          </a:p>
          <a:p>
            <a:pPr lvl="2"/>
            <a:r>
              <a:rPr lang="en-US" dirty="0" smtClean="0"/>
              <a:t>More often seen in middle-aged dogs with severe hepatitis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24578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800600"/>
            <a:ext cx="2381250" cy="1895476"/>
          </a:xfrm>
          <a:prstGeom prst="rect">
            <a:avLst/>
          </a:prstGeom>
          <a:noFill/>
        </p:spPr>
      </p:pic>
      <p:pic>
        <p:nvPicPr>
          <p:cNvPr id="24580" name="Picture 4" descr="View Im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953000"/>
            <a:ext cx="2381250" cy="1590675"/>
          </a:xfrm>
          <a:prstGeom prst="rect">
            <a:avLst/>
          </a:prstGeom>
          <a:noFill/>
        </p:spPr>
      </p:pic>
      <p:pic>
        <p:nvPicPr>
          <p:cNvPr id="24582" name="Picture 6" descr="View Imag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4724400"/>
            <a:ext cx="2057400" cy="1892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Interactions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 smtClean="0"/>
              <a:t>Assists in the utilization of iron</a:t>
            </a:r>
          </a:p>
          <a:p>
            <a:pPr lvl="1"/>
            <a:r>
              <a:rPr lang="en-US" dirty="0" smtClean="0"/>
              <a:t>Cu imbalance may interfere with the binding capacity of iron</a:t>
            </a:r>
          </a:p>
          <a:p>
            <a:r>
              <a:rPr lang="en-US" dirty="0" smtClean="0"/>
              <a:t>Copper balance can be upset by high intakes of fiber, iron, or vitamin C</a:t>
            </a:r>
          </a:p>
          <a:p>
            <a:endParaRPr lang="en-US" dirty="0" smtClean="0"/>
          </a:p>
        </p:txBody>
      </p:sp>
      <p:pic>
        <p:nvPicPr>
          <p:cNvPr id="2050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3429000" cy="299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Copper and Zinc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Cu levels increase, the body’s ability to absorb Zn is decreased and vice versa.</a:t>
            </a:r>
          </a:p>
          <a:p>
            <a:r>
              <a:rPr lang="en-US" dirty="0" smtClean="0"/>
              <a:t>Unbalanced copper/zinc ratios noted in males who have a history of aggressive behavior</a:t>
            </a:r>
          </a:p>
          <a:p>
            <a:endParaRPr lang="en-US" dirty="0"/>
          </a:p>
        </p:txBody>
      </p:sp>
      <p:pic>
        <p:nvPicPr>
          <p:cNvPr id="25602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16000"/>
          <a:stretch>
            <a:fillRect/>
          </a:stretch>
        </p:blipFill>
        <p:spPr bwMode="auto">
          <a:xfrm>
            <a:off x="4191000" y="3767485"/>
            <a:ext cx="3429000" cy="3090515"/>
          </a:xfrm>
          <a:prstGeom prst="rect">
            <a:avLst/>
          </a:prstGeom>
          <a:noFill/>
        </p:spPr>
      </p:pic>
      <p:pic>
        <p:nvPicPr>
          <p:cNvPr id="25604" name="Picture 4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t="22073" b="9741"/>
          <a:stretch>
            <a:fillRect/>
          </a:stretch>
        </p:blipFill>
        <p:spPr bwMode="auto">
          <a:xfrm>
            <a:off x="1219200" y="3962400"/>
            <a:ext cx="3569131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 of Copper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Whole grain cereals</a:t>
            </a:r>
          </a:p>
          <a:p>
            <a:r>
              <a:rPr lang="en-US" dirty="0" smtClean="0"/>
              <a:t>Leafy green vegetables</a:t>
            </a:r>
          </a:p>
          <a:p>
            <a:r>
              <a:rPr lang="en-US" dirty="0" smtClean="0"/>
              <a:t>Nuts</a:t>
            </a:r>
          </a:p>
          <a:p>
            <a:r>
              <a:rPr lang="en-US" dirty="0" smtClean="0"/>
              <a:t>Poultry</a:t>
            </a:r>
          </a:p>
          <a:p>
            <a:r>
              <a:rPr lang="en-US" dirty="0" smtClean="0"/>
              <a:t>Shellfish</a:t>
            </a:r>
          </a:p>
          <a:p>
            <a:r>
              <a:rPr lang="en-US" dirty="0" smtClean="0"/>
              <a:t>Soybeans</a:t>
            </a:r>
          </a:p>
          <a:p>
            <a:r>
              <a:rPr lang="en-US" dirty="0" smtClean="0"/>
              <a:t>Organ meats</a:t>
            </a:r>
          </a:p>
          <a:p>
            <a:r>
              <a:rPr lang="en-US" dirty="0" smtClean="0"/>
              <a:t>Molasses</a:t>
            </a:r>
            <a:endParaRPr lang="en-US" dirty="0"/>
          </a:p>
        </p:txBody>
      </p:sp>
      <p:sp>
        <p:nvSpPr>
          <p:cNvPr id="1026" name="AutoShape 2" descr="cid:8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id:8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762000"/>
            <a:ext cx="1905000" cy="1905001"/>
          </a:xfrm>
          <a:prstGeom prst="rect">
            <a:avLst/>
          </a:prstGeom>
          <a:noFill/>
        </p:spPr>
      </p:pic>
      <p:pic>
        <p:nvPicPr>
          <p:cNvPr id="1032" name="Picture 8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905000"/>
            <a:ext cx="2070340" cy="1371600"/>
          </a:xfrm>
          <a:prstGeom prst="rect">
            <a:avLst/>
          </a:prstGeom>
          <a:noFill/>
        </p:spPr>
      </p:pic>
      <p:pic>
        <p:nvPicPr>
          <p:cNvPr id="1034" name="Picture 10" descr="Go to full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2514600"/>
            <a:ext cx="1930398" cy="1447800"/>
          </a:xfrm>
          <a:prstGeom prst="rect">
            <a:avLst/>
          </a:prstGeom>
          <a:noFill/>
        </p:spPr>
      </p:pic>
      <p:pic>
        <p:nvPicPr>
          <p:cNvPr id="1036" name="Picture 12" descr="Go to full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9600" y="3352800"/>
            <a:ext cx="2286000" cy="1585914"/>
          </a:xfrm>
          <a:prstGeom prst="rect">
            <a:avLst/>
          </a:prstGeom>
          <a:noFill/>
        </p:spPr>
      </p:pic>
      <p:pic>
        <p:nvPicPr>
          <p:cNvPr id="1038" name="Picture 14" descr="View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1800" y="4114800"/>
            <a:ext cx="2133600" cy="1604468"/>
          </a:xfrm>
          <a:prstGeom prst="rect">
            <a:avLst/>
          </a:prstGeom>
          <a:noFill/>
        </p:spPr>
      </p:pic>
      <p:pic>
        <p:nvPicPr>
          <p:cNvPr id="1040" name="Picture 16" descr="Go to fullsize image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5105400"/>
            <a:ext cx="1981200" cy="1547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Copper as a trace element…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amount of Cu in the adult body is estimated to be between 100 – 150 mg</a:t>
            </a:r>
          </a:p>
          <a:p>
            <a:r>
              <a:rPr lang="en-US" dirty="0" smtClean="0"/>
              <a:t>The majority is stored in the liver</a:t>
            </a:r>
          </a:p>
          <a:p>
            <a:endParaRPr lang="en-US" dirty="0"/>
          </a:p>
        </p:txBody>
      </p:sp>
      <p:pic>
        <p:nvPicPr>
          <p:cNvPr id="6146" name="Picture 2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5200"/>
            <a:ext cx="2743198" cy="2743200"/>
          </a:xfrm>
          <a:prstGeom prst="rect">
            <a:avLst/>
          </a:prstGeom>
          <a:noFill/>
        </p:spPr>
      </p:pic>
      <p:pic>
        <p:nvPicPr>
          <p:cNvPr id="6148" name="Picture 4" descr="View Im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505200"/>
            <a:ext cx="2956033" cy="2743200"/>
          </a:xfrm>
          <a:prstGeom prst="rect">
            <a:avLst/>
          </a:prstGeom>
          <a:noFill/>
        </p:spPr>
      </p:pic>
      <p:pic>
        <p:nvPicPr>
          <p:cNvPr id="6150" name="Picture 6" descr="View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038600"/>
            <a:ext cx="2381250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Copper is required for: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r>
              <a:rPr lang="en-US" dirty="0" smtClean="0"/>
              <a:t>Formation of hemoglobin, red blood cells, and bones</a:t>
            </a:r>
          </a:p>
          <a:p>
            <a:r>
              <a:rPr lang="en-US" dirty="0" smtClean="0"/>
              <a:t>Cardiac function</a:t>
            </a:r>
          </a:p>
          <a:p>
            <a:r>
              <a:rPr lang="en-US" dirty="0" smtClean="0"/>
              <a:t>Cellular respiration</a:t>
            </a:r>
          </a:p>
          <a:p>
            <a:r>
              <a:rPr lang="en-US" dirty="0" smtClean="0"/>
              <a:t>Connective tissue development</a:t>
            </a:r>
          </a:p>
          <a:p>
            <a:r>
              <a:rPr lang="en-US" dirty="0" smtClean="0"/>
              <a:t>Immune function</a:t>
            </a:r>
          </a:p>
          <a:p>
            <a:r>
              <a:rPr lang="en-US" dirty="0" smtClean="0"/>
              <a:t>Pigmentation of hair, eyes, and skin</a:t>
            </a:r>
          </a:p>
          <a:p>
            <a:pPr lvl="1"/>
            <a:r>
              <a:rPr lang="en-US" dirty="0" smtClean="0"/>
              <a:t>Primary element in the production of melanin</a:t>
            </a:r>
          </a:p>
          <a:p>
            <a:r>
              <a:rPr lang="en-US" dirty="0" smtClean="0"/>
              <a:t>Myelin 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Copper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Rare</a:t>
            </a:r>
          </a:p>
          <a:p>
            <a:pPr lvl="1"/>
            <a:r>
              <a:rPr lang="en-US" dirty="0" smtClean="0"/>
              <a:t>Stored well within the body</a:t>
            </a:r>
          </a:p>
          <a:p>
            <a:pPr lvl="1"/>
            <a:r>
              <a:rPr lang="en-US" dirty="0" smtClean="0"/>
              <a:t>Even poor diets usually provide enough copper for the body’s needs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098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687469"/>
            <a:ext cx="4114800" cy="3094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Anemia</a:t>
            </a:r>
          </a:p>
          <a:p>
            <a:pPr lvl="2"/>
            <a:r>
              <a:rPr lang="en-US" dirty="0" smtClean="0"/>
              <a:t>Low Cu levels mean Iron is usually also in short supply</a:t>
            </a:r>
          </a:p>
          <a:p>
            <a:pPr lvl="2"/>
            <a:r>
              <a:rPr lang="en-US" dirty="0" smtClean="0"/>
              <a:t>Low hemoglobin production = Low oxygen levels in the blood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481" name="Picture 1" descr="C:\Users\Owner\AppData\Local\Microsoft\Windows\Temporary Internet Files\Content.IE5\I31WU0DQ\anemia_red_blood_ce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8100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 smtClean="0"/>
              <a:t>Decreased growth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Depigmentation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Reproductive failure</a:t>
            </a:r>
          </a:p>
        </p:txBody>
      </p:sp>
      <p:pic>
        <p:nvPicPr>
          <p:cNvPr id="21506" name="Picture 2" descr="C:\Users\Owner\AppData\Local\Microsoft\Windows\Temporary Internet Files\Content.IE5\I31WU0DQ\YoungGr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524000"/>
            <a:ext cx="1828800" cy="2745946"/>
          </a:xfrm>
          <a:prstGeom prst="rect">
            <a:avLst/>
          </a:prstGeom>
          <a:noFill/>
        </p:spPr>
      </p:pic>
      <p:pic>
        <p:nvPicPr>
          <p:cNvPr id="21507" name="Picture 3" descr="C:\Users\Owner\AppData\Local\Microsoft\Windows\Temporary Internet Files\Content.IE5\OB70B7C5\digital_pregnancy_not-pregna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648200"/>
            <a:ext cx="4826000" cy="1574800"/>
          </a:xfrm>
          <a:prstGeom prst="rect">
            <a:avLst/>
          </a:prstGeom>
          <a:noFill/>
        </p:spPr>
      </p:pic>
      <p:pic>
        <p:nvPicPr>
          <p:cNvPr id="21508" name="Picture 4" descr="C:\Users\Owner\AppData\Local\Microsoft\Windows\Temporary Internet Files\Content.IE5\I31WU0DQ\feat_height_intro_zo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447800"/>
            <a:ext cx="2997102" cy="2910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389120"/>
          </a:xfrm>
        </p:spPr>
        <p:txBody>
          <a:bodyPr/>
          <a:lstStyle/>
          <a:p>
            <a:r>
              <a:rPr lang="en-US" dirty="0" smtClean="0"/>
              <a:t>Bone lesions</a:t>
            </a:r>
          </a:p>
          <a:p>
            <a:endParaRPr lang="en-US" dirty="0"/>
          </a:p>
        </p:txBody>
      </p:sp>
      <p:pic>
        <p:nvPicPr>
          <p:cNvPr id="22530" name="Picture 2" descr="http://www.smbs.buffalo.edu/ortho/MSK/osteoblastoma3/2875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6934200" cy="4969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181600" cy="5334000"/>
          </a:xfrm>
        </p:spPr>
        <p:txBody>
          <a:bodyPr/>
          <a:lstStyle/>
          <a:p>
            <a:r>
              <a:rPr lang="en-US" dirty="0" smtClean="0"/>
              <a:t>Aortic rupture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High intake of fructose can make a Cu deficiency worse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Craving chocolate may be linked to insufficient Cu levels since chocolate is naturally high in Cu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3553" name="Picture 1" descr="C:\Users\Owner\AppData\Local\Microsoft\Windows\Temporary Internet Files\Content.IE5\OB70B7C5\aortic ru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143000"/>
            <a:ext cx="2743200" cy="5380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Copper Excess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Copper-Storage </a:t>
            </a:r>
            <a:r>
              <a:rPr lang="en-US" dirty="0" err="1" smtClean="0"/>
              <a:t>Hepatopathy</a:t>
            </a:r>
            <a:r>
              <a:rPr lang="en-US" dirty="0" smtClean="0"/>
              <a:t> or </a:t>
            </a:r>
            <a:r>
              <a:rPr lang="en-US" dirty="0" err="1" smtClean="0"/>
              <a:t>Hepatotoxicosis</a:t>
            </a:r>
            <a:endParaRPr lang="en-US" dirty="0" smtClean="0"/>
          </a:p>
          <a:p>
            <a:pPr lvl="1"/>
            <a:r>
              <a:rPr lang="en-US" dirty="0" smtClean="0"/>
              <a:t>Seen in canines</a:t>
            </a:r>
            <a:endParaRPr lang="en-US" dirty="0"/>
          </a:p>
          <a:p>
            <a:pPr lvl="1"/>
            <a:r>
              <a:rPr lang="en-US" dirty="0" smtClean="0"/>
              <a:t>Abnormally high amount of copper in the dog’s liver</a:t>
            </a:r>
          </a:p>
          <a:p>
            <a:pPr lvl="1"/>
            <a:r>
              <a:rPr lang="en-US" dirty="0" smtClean="0"/>
              <a:t>Leads to hepatitis and scarring of the liver (cirrhosis)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3074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0"/>
            <a:ext cx="2381250" cy="1590675"/>
          </a:xfrm>
          <a:prstGeom prst="rect">
            <a:avLst/>
          </a:prstGeom>
          <a:noFill/>
        </p:spPr>
      </p:pic>
      <p:pic>
        <p:nvPicPr>
          <p:cNvPr id="3076" name="Picture 4" descr="View Im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495800"/>
            <a:ext cx="2381250" cy="1790701"/>
          </a:xfrm>
          <a:prstGeom prst="rect">
            <a:avLst/>
          </a:prstGeom>
          <a:noFill/>
        </p:spPr>
      </p:pic>
      <p:pic>
        <p:nvPicPr>
          <p:cNvPr id="3078" name="Picture 6" descr="View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495800"/>
            <a:ext cx="2381250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1133</TotalTime>
  <Words>344</Words>
  <Application>Microsoft Office PowerPoint</Application>
  <PresentationFormat>On-screen Show (4:3)</PresentationFormat>
  <Paragraphs>70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Copper (Cu)</vt:lpstr>
      <vt:lpstr>Copper as a trace element…</vt:lpstr>
      <vt:lpstr>Copper is required for:</vt:lpstr>
      <vt:lpstr>Copper Deficiency</vt:lpstr>
      <vt:lpstr>Deficiency</vt:lpstr>
      <vt:lpstr>Slide 6</vt:lpstr>
      <vt:lpstr>Slide 7</vt:lpstr>
      <vt:lpstr>Slide 8</vt:lpstr>
      <vt:lpstr>Copper Excess</vt:lpstr>
      <vt:lpstr>Slide 10</vt:lpstr>
      <vt:lpstr>Interactions </vt:lpstr>
      <vt:lpstr>Copper and Zinc</vt:lpstr>
      <vt:lpstr>Sources of Copper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Copper</dc:title>
  <dc:creator>Keri Dobitz</dc:creator>
  <cp:lastModifiedBy>chuff</cp:lastModifiedBy>
  <cp:revision>24</cp:revision>
  <dcterms:created xsi:type="dcterms:W3CDTF">2011-01-17T13:17:04Z</dcterms:created>
  <dcterms:modified xsi:type="dcterms:W3CDTF">2011-01-22T18:34:28Z</dcterms:modified>
</cp:coreProperties>
</file>