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3" r:id="rId6"/>
    <p:sldId id="264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397F4-CC8E-4B89-B887-A5E5A4F689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Vital vocabulary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6EB15C-9E13-40E2-86E8-7E83DF0743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Canine/feline clinical management</a:t>
            </a:r>
          </a:p>
          <a:p>
            <a:r>
              <a:rPr lang="en-US" dirty="0"/>
              <a:t>Keisha </a:t>
            </a:r>
            <a:r>
              <a:rPr lang="en-US" dirty="0" err="1"/>
              <a:t>burnett</a:t>
            </a:r>
            <a:r>
              <a:rPr lang="en-US" dirty="0"/>
              <a:t>, </a:t>
            </a:r>
            <a:r>
              <a:rPr lang="en-US" dirty="0" err="1"/>
              <a:t>dvm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047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AC774-4E77-41F3-99A4-0B1199A75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6A41E-5ED5-4431-9B7E-A910EF97B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forecast of the probable outcome of a disease/condition</a:t>
            </a:r>
          </a:p>
          <a:p>
            <a:pPr lvl="1"/>
            <a:r>
              <a:rPr lang="en-US" dirty="0"/>
              <a:t>Excellent</a:t>
            </a:r>
          </a:p>
          <a:p>
            <a:pPr lvl="1"/>
            <a:r>
              <a:rPr lang="en-US" dirty="0"/>
              <a:t>Good</a:t>
            </a:r>
          </a:p>
          <a:p>
            <a:pPr lvl="1"/>
            <a:r>
              <a:rPr lang="en-US" dirty="0"/>
              <a:t>Fair</a:t>
            </a:r>
          </a:p>
          <a:p>
            <a:pPr lvl="1"/>
            <a:r>
              <a:rPr lang="en-US" dirty="0"/>
              <a:t>Guarded</a:t>
            </a:r>
          </a:p>
          <a:p>
            <a:pPr lvl="1"/>
            <a:r>
              <a:rPr lang="en-US" dirty="0"/>
              <a:t>Poor</a:t>
            </a:r>
          </a:p>
          <a:p>
            <a:pPr lvl="1"/>
            <a:r>
              <a:rPr lang="en-US" dirty="0"/>
              <a:t>Grave</a:t>
            </a:r>
          </a:p>
        </p:txBody>
      </p:sp>
    </p:spTree>
    <p:extLst>
      <p:ext uri="{BB962C8B-B14F-4D97-AF65-F5344CB8AC3E}">
        <p14:creationId xmlns:p14="http://schemas.microsoft.com/office/powerpoint/2010/main" val="1180668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C1655-3686-4FFE-BA66-6413FAEAA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signalment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89B4D-6D0A-4C6F-BAD2-92D1D42CA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description of distinctive features for purposes of identification</a:t>
            </a:r>
          </a:p>
          <a:p>
            <a:r>
              <a:rPr lang="en-US" dirty="0"/>
              <a:t>Usually includes age, color, breed, and reproductive status</a:t>
            </a:r>
          </a:p>
          <a:p>
            <a:pPr lvl="1"/>
            <a:r>
              <a:rPr lang="en-US" dirty="0"/>
              <a:t>Ex: Bonnie, a 2 </a:t>
            </a:r>
            <a:r>
              <a:rPr lang="en-US" dirty="0" err="1"/>
              <a:t>yr</a:t>
            </a:r>
            <a:r>
              <a:rPr lang="en-US" dirty="0"/>
              <a:t> old, silver/tan, female, spayed Yorkie</a:t>
            </a:r>
          </a:p>
          <a:p>
            <a:pPr lvl="1"/>
            <a:r>
              <a:rPr lang="en-US" dirty="0"/>
              <a:t>Ex: Ricardo, a 6 month old </a:t>
            </a:r>
            <a:r>
              <a:rPr lang="en-US" dirty="0" err="1"/>
              <a:t>brwn</a:t>
            </a:r>
            <a:r>
              <a:rPr lang="en-US" dirty="0"/>
              <a:t>/</a:t>
            </a:r>
            <a:r>
              <a:rPr lang="en-US" dirty="0" err="1"/>
              <a:t>wht</a:t>
            </a:r>
            <a:r>
              <a:rPr lang="en-US" dirty="0"/>
              <a:t>, intact, male English bulldog </a:t>
            </a:r>
          </a:p>
        </p:txBody>
      </p:sp>
    </p:spTree>
    <p:extLst>
      <p:ext uri="{BB962C8B-B14F-4D97-AF65-F5344CB8AC3E}">
        <p14:creationId xmlns:p14="http://schemas.microsoft.com/office/powerpoint/2010/main" val="1911898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9996D-CF6D-42E5-9CC9-993A5BCEF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History(</a:t>
            </a:r>
            <a:r>
              <a:rPr lang="en-US" dirty="0" err="1"/>
              <a:t>Hx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BDA33-7CAF-4B76-ADFF-A62EC6DA8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Relevant information gained from the client about the patient that can help with diagnosis and treatment</a:t>
            </a:r>
          </a:p>
          <a:p>
            <a:pPr lvl="1"/>
            <a:r>
              <a:rPr lang="en-US" dirty="0"/>
              <a:t>Clinical signs/Abnormal behavior</a:t>
            </a:r>
          </a:p>
          <a:p>
            <a:pPr lvl="1"/>
            <a:r>
              <a:rPr lang="en-US" dirty="0"/>
              <a:t>Vaccine history/flea/heartworm prevention</a:t>
            </a:r>
          </a:p>
          <a:p>
            <a:pPr lvl="1"/>
            <a:r>
              <a:rPr lang="en-US" dirty="0"/>
              <a:t>Living space(s)/recent travel</a:t>
            </a:r>
          </a:p>
          <a:p>
            <a:pPr lvl="1"/>
            <a:r>
              <a:rPr lang="en-US" dirty="0"/>
              <a:t>Other pets in environment</a:t>
            </a:r>
          </a:p>
          <a:p>
            <a:pPr lvl="1"/>
            <a:r>
              <a:rPr lang="en-US" dirty="0"/>
              <a:t>Current medications or recent hospital visits</a:t>
            </a:r>
          </a:p>
        </p:txBody>
      </p:sp>
    </p:spTree>
    <p:extLst>
      <p:ext uri="{BB962C8B-B14F-4D97-AF65-F5344CB8AC3E}">
        <p14:creationId xmlns:p14="http://schemas.microsoft.com/office/powerpoint/2010/main" val="193825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D47E2-2F4D-46B6-9C50-0472E0C79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Presenting complaint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0836B-DACE-4324-8B67-13582D0A6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the client brought the patient in</a:t>
            </a:r>
          </a:p>
          <a:p>
            <a:r>
              <a:rPr lang="en-US" dirty="0"/>
              <a:t>The owner saw something disturbing that they felt warranted a vet visit</a:t>
            </a:r>
          </a:p>
          <a:p>
            <a:pPr lvl="1"/>
            <a:r>
              <a:rPr lang="en-US" dirty="0"/>
              <a:t>Vomiting</a:t>
            </a:r>
          </a:p>
          <a:p>
            <a:pPr lvl="1"/>
            <a:r>
              <a:rPr lang="en-US" dirty="0"/>
              <a:t>Diarrhea</a:t>
            </a:r>
          </a:p>
          <a:p>
            <a:pPr lvl="1"/>
            <a:r>
              <a:rPr lang="en-US" dirty="0"/>
              <a:t>Seizure</a:t>
            </a:r>
          </a:p>
          <a:p>
            <a:pPr lvl="1"/>
            <a:r>
              <a:rPr lang="en-US" dirty="0"/>
              <a:t>Dog/fight – laceration</a:t>
            </a:r>
          </a:p>
          <a:p>
            <a:r>
              <a:rPr lang="en-US" dirty="0"/>
              <a:t>The OWNER saw something!</a:t>
            </a:r>
          </a:p>
        </p:txBody>
      </p:sp>
    </p:spTree>
    <p:extLst>
      <p:ext uri="{BB962C8B-B14F-4D97-AF65-F5344CB8AC3E}">
        <p14:creationId xmlns:p14="http://schemas.microsoft.com/office/powerpoint/2010/main" val="463066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B1EF0-E7E5-48AC-B6F8-6CA8CB95E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 blood count (CBC)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DD68E-7F99-42D4-A2B9-ACC267D20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diagnostic test that determines the exact numbers of each type of blood cell in a fixed quantity of blood – HAS NOTHING TO DO WITH ORGAN FUNCTION</a:t>
            </a:r>
          </a:p>
          <a:p>
            <a:pPr lvl="1"/>
            <a:r>
              <a:rPr lang="en-US" dirty="0"/>
              <a:t>Neutrophils</a:t>
            </a:r>
          </a:p>
          <a:p>
            <a:pPr lvl="1"/>
            <a:r>
              <a:rPr lang="en-US" dirty="0"/>
              <a:t>Platelets</a:t>
            </a:r>
          </a:p>
          <a:p>
            <a:pPr lvl="1"/>
            <a:r>
              <a:rPr lang="en-US" dirty="0"/>
              <a:t>Monocytes</a:t>
            </a:r>
          </a:p>
          <a:p>
            <a:pPr lvl="1"/>
            <a:r>
              <a:rPr lang="en-US" dirty="0"/>
              <a:t>Lymphocytes</a:t>
            </a:r>
          </a:p>
          <a:p>
            <a:pPr lvl="1"/>
            <a:r>
              <a:rPr lang="en-US" dirty="0"/>
              <a:t>Eosinophils</a:t>
            </a:r>
          </a:p>
          <a:p>
            <a:pPr lvl="1"/>
            <a:r>
              <a:rPr lang="en-US" dirty="0"/>
              <a:t>Basophils</a:t>
            </a:r>
          </a:p>
        </p:txBody>
      </p:sp>
    </p:spTree>
    <p:extLst>
      <p:ext uri="{BB962C8B-B14F-4D97-AF65-F5344CB8AC3E}">
        <p14:creationId xmlns:p14="http://schemas.microsoft.com/office/powerpoint/2010/main" val="2475441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121A7-965E-4745-9F67-200EFF847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SERUM CHEMISTRY/ORGAN </a:t>
            </a:r>
            <a:r>
              <a:rPr lang="en-US" dirty="0"/>
              <a:t>FUNCTION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BBC3B-8C9B-4901-A7C2-727412D93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Diagnostic test that records levels of certain enzymes and electrolytes so that organ function can be assessed</a:t>
            </a:r>
          </a:p>
          <a:p>
            <a:r>
              <a:rPr lang="en-US" dirty="0"/>
              <a:t>NOT THE SAME AS A CBC</a:t>
            </a:r>
          </a:p>
          <a:p>
            <a:r>
              <a:rPr lang="en-US" dirty="0"/>
              <a:t>Normally used in conjunction with a CBC to get an overall look at what is going on with the patient</a:t>
            </a:r>
          </a:p>
        </p:txBody>
      </p:sp>
    </p:spTree>
    <p:extLst>
      <p:ext uri="{BB962C8B-B14F-4D97-AF65-F5344CB8AC3E}">
        <p14:creationId xmlns:p14="http://schemas.microsoft.com/office/powerpoint/2010/main" val="1055999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A8591-B6B5-47D2-8DC6-0E6B101ED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(Dye-ag-</a:t>
            </a:r>
            <a:r>
              <a:rPr lang="en-US" dirty="0" err="1"/>
              <a:t>noh</a:t>
            </a:r>
            <a:r>
              <a:rPr lang="en-US" dirty="0"/>
              <a:t>-sis)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A3ADF-F48D-40A9-8536-304B9A854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Plural = Diagnoses (DYE-AG-NOH-SEES)</a:t>
            </a:r>
          </a:p>
          <a:p>
            <a:r>
              <a:rPr lang="en-US" dirty="0"/>
              <a:t>Abbreviation: DX</a:t>
            </a:r>
          </a:p>
          <a:p>
            <a:r>
              <a:rPr lang="en-US" dirty="0"/>
              <a:t>The decision reached as a result of a physical examination and diagnostic tests</a:t>
            </a:r>
          </a:p>
          <a:p>
            <a:pPr lvl="1"/>
            <a:r>
              <a:rPr lang="en-US" dirty="0"/>
              <a:t>The answer to, “so what does he have?”</a:t>
            </a:r>
          </a:p>
          <a:p>
            <a:pPr lvl="1"/>
            <a:r>
              <a:rPr lang="en-US" dirty="0"/>
              <a:t>Can be presumptive or definitive </a:t>
            </a:r>
          </a:p>
        </p:txBody>
      </p:sp>
    </p:spTree>
    <p:extLst>
      <p:ext uri="{BB962C8B-B14F-4D97-AF65-F5344CB8AC3E}">
        <p14:creationId xmlns:p14="http://schemas.microsoft.com/office/powerpoint/2010/main" val="2437575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200BE-C605-4162-B7CB-21825445F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diagnoses (DDX)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7094D-0928-417D-94C8-F9F578BF7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Description(s) of what the ailment could be with the most plausible cause listed at the top of the list</a:t>
            </a:r>
          </a:p>
          <a:p>
            <a:r>
              <a:rPr lang="en-US" dirty="0"/>
              <a:t>For example, there are several issues that can cause vomiting/diarrhea. The DDX list may look like this:  K9 parvovirus, pancreatitis, hemorrhagic gastroenteritis, intestinal parasites, irritable bowel syndrome, foreign body, etc.</a:t>
            </a:r>
          </a:p>
          <a:p>
            <a:r>
              <a:rPr lang="en-US" dirty="0"/>
              <a:t>The history, </a:t>
            </a:r>
            <a:r>
              <a:rPr lang="en-US" dirty="0" err="1"/>
              <a:t>signalment</a:t>
            </a:r>
            <a:r>
              <a:rPr lang="en-US" dirty="0"/>
              <a:t> and physical examination will determine the order of the choices</a:t>
            </a:r>
          </a:p>
        </p:txBody>
      </p:sp>
    </p:spTree>
    <p:extLst>
      <p:ext uri="{BB962C8B-B14F-4D97-AF65-F5344CB8AC3E}">
        <p14:creationId xmlns:p14="http://schemas.microsoft.com/office/powerpoint/2010/main" val="3941615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34598-39FF-4149-8ACD-494DEE8A5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Supportive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E5021-DE84-4AA4-AB8F-9CD3011B9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broad form of treatment that is used to soothe clinical signs when there is no definitive cure or </a:t>
            </a:r>
            <a:r>
              <a:rPr lang="en-US" dirty="0" err="1"/>
              <a:t>antedote</a:t>
            </a:r>
            <a:endParaRPr lang="en-US" dirty="0"/>
          </a:p>
          <a:p>
            <a:r>
              <a:rPr lang="en-US" dirty="0"/>
              <a:t>Very common mode of treatment for viral infections</a:t>
            </a:r>
          </a:p>
          <a:p>
            <a:r>
              <a:rPr lang="en-US" dirty="0"/>
              <a:t>Usually includes hospitalization, IV fluid therapy, antibiotics, </a:t>
            </a:r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56084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57</TotalTime>
  <Words>422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Vital vocabulary</vt:lpstr>
      <vt:lpstr>signalment</vt:lpstr>
      <vt:lpstr>History(Hx)</vt:lpstr>
      <vt:lpstr>Presenting complaint</vt:lpstr>
      <vt:lpstr>Complete blood count (CBC)</vt:lpstr>
      <vt:lpstr>SERUM CHEMISTRY/ORGAN FUNCTION TEST</vt:lpstr>
      <vt:lpstr>diagnosis (Dye-ag-noh-sis)</vt:lpstr>
      <vt:lpstr>Differential diagnoses (DDX)</vt:lpstr>
      <vt:lpstr>Supportive therapy</vt:lpstr>
      <vt:lpstr>prognosis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Vital vocabulary</dc:title>
  <dc:creator>Keisha Burnett</dc:creator>
  <cp:lastModifiedBy>Keisha Burnett</cp:lastModifiedBy>
  <cp:revision>6</cp:revision>
  <dcterms:created xsi:type="dcterms:W3CDTF">2017-07-07T20:16:24Z</dcterms:created>
  <dcterms:modified xsi:type="dcterms:W3CDTF">2017-07-07T21:13:38Z</dcterms:modified>
</cp:coreProperties>
</file>