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48"/>
  </p:notesMasterIdLst>
  <p:handoutMasterIdLst>
    <p:handoutMasterId r:id="rId49"/>
  </p:handoutMasterIdLst>
  <p:sldIdLst>
    <p:sldId id="256" r:id="rId2"/>
    <p:sldId id="361" r:id="rId3"/>
    <p:sldId id="313" r:id="rId4"/>
    <p:sldId id="314" r:id="rId5"/>
    <p:sldId id="316" r:id="rId6"/>
    <p:sldId id="373" r:id="rId7"/>
    <p:sldId id="375" r:id="rId8"/>
    <p:sldId id="372" r:id="rId9"/>
    <p:sldId id="318" r:id="rId10"/>
    <p:sldId id="319" r:id="rId11"/>
    <p:sldId id="320" r:id="rId12"/>
    <p:sldId id="321" r:id="rId13"/>
    <p:sldId id="362" r:id="rId14"/>
    <p:sldId id="323" r:id="rId15"/>
    <p:sldId id="371" r:id="rId16"/>
    <p:sldId id="324" r:id="rId17"/>
    <p:sldId id="325" r:id="rId18"/>
    <p:sldId id="326" r:id="rId19"/>
    <p:sldId id="327" r:id="rId20"/>
    <p:sldId id="329" r:id="rId21"/>
    <p:sldId id="363" r:id="rId22"/>
    <p:sldId id="330" r:id="rId23"/>
    <p:sldId id="331" r:id="rId24"/>
    <p:sldId id="354" r:id="rId25"/>
    <p:sldId id="333" r:id="rId26"/>
    <p:sldId id="364" r:id="rId27"/>
    <p:sldId id="334" r:id="rId28"/>
    <p:sldId id="335" r:id="rId29"/>
    <p:sldId id="336" r:id="rId30"/>
    <p:sldId id="365" r:id="rId31"/>
    <p:sldId id="337" r:id="rId32"/>
    <p:sldId id="339" r:id="rId33"/>
    <p:sldId id="366" r:id="rId34"/>
    <p:sldId id="342" r:id="rId35"/>
    <p:sldId id="368" r:id="rId36"/>
    <p:sldId id="343" r:id="rId37"/>
    <p:sldId id="344" r:id="rId38"/>
    <p:sldId id="345" r:id="rId39"/>
    <p:sldId id="346" r:id="rId40"/>
    <p:sldId id="353" r:id="rId41"/>
    <p:sldId id="347" r:id="rId42"/>
    <p:sldId id="348" r:id="rId43"/>
    <p:sldId id="349" r:id="rId44"/>
    <p:sldId id="351" r:id="rId45"/>
    <p:sldId id="369" r:id="rId46"/>
    <p:sldId id="374" r:id="rId47"/>
  </p:sldIdLst>
  <p:sldSz cx="9144000" cy="6858000" type="screen4x3"/>
  <p:notesSz cx="7077075" cy="9369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8000"/>
    <a:srgbClr val="DFF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305" autoAdjust="0"/>
  </p:normalViewPr>
  <p:slideViewPr>
    <p:cSldViewPr>
      <p:cViewPr>
        <p:scale>
          <a:sx n="70" d="100"/>
          <a:sy n="70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-2016" y="960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/>
          <a:lstStyle>
            <a:lvl1pPr algn="r">
              <a:defRPr sz="1200"/>
            </a:lvl1pPr>
          </a:lstStyle>
          <a:p>
            <a:fld id="{5D3D1E0D-B7D7-440A-8EBE-27B6CD211CA4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 anchor="b"/>
          <a:lstStyle>
            <a:lvl1pPr algn="r">
              <a:defRPr sz="1200"/>
            </a:lvl1pPr>
          </a:lstStyle>
          <a:p>
            <a:fld id="{DC3E7FD3-5B02-48C9-AF1D-D113283D9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/>
          <a:lstStyle>
            <a:lvl1pPr algn="r">
              <a:defRPr sz="1200"/>
            </a:lvl1pPr>
          </a:lstStyle>
          <a:p>
            <a:fld id="{4DD3A19B-08BF-42D3-B9BF-7FE51D8D36F4}" type="datetimeFigureOut">
              <a:rPr lang="en-US" smtClean="0"/>
              <a:t>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9" tIns="46095" rIns="92189" bIns="460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451117"/>
            <a:ext cx="5660378" cy="4215922"/>
          </a:xfrm>
          <a:prstGeom prst="rect">
            <a:avLst/>
          </a:prstGeom>
        </p:spPr>
        <p:txBody>
          <a:bodyPr vert="horz" lIns="92189" tIns="46095" rIns="92189" bIns="460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034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899034"/>
            <a:ext cx="3067374" cy="468792"/>
          </a:xfrm>
          <a:prstGeom prst="rect">
            <a:avLst/>
          </a:prstGeom>
        </p:spPr>
        <p:txBody>
          <a:bodyPr vert="horz" lIns="92189" tIns="46095" rIns="92189" bIns="46095" rtlCol="0" anchor="b"/>
          <a:lstStyle>
            <a:lvl1pPr algn="r">
              <a:defRPr sz="1200"/>
            </a:lvl1pPr>
          </a:lstStyle>
          <a:p>
            <a:fld id="{B71D68F2-B548-4D0C-9490-9F8A9399A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2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 lateral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1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Fisheye</a:t>
            </a:r>
            <a:r>
              <a:rPr lang="en-US" baseline="0" dirty="0" smtClean="0"/>
              <a:t> 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97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Combining</a:t>
            </a:r>
            <a:r>
              <a:rPr lang="en-US" baseline="0" dirty="0" smtClean="0"/>
              <a:t> 2 terms = usually use “o” as combining vowel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7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 y/o Gelding – R tarsus</a:t>
            </a:r>
          </a:p>
          <a:p>
            <a:endParaRPr lang="en-US" dirty="0" smtClean="0"/>
          </a:p>
          <a:p>
            <a:r>
              <a:rPr lang="en-US" dirty="0" smtClean="0"/>
              <a:t>Dorsolateral Palmaromedial oblique (DLMPO)</a:t>
            </a:r>
          </a:p>
          <a:p>
            <a:r>
              <a:rPr lang="en-US" dirty="0" smtClean="0"/>
              <a:t>Dorsomedial palmarolateral oblique (DMPLO)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3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Clockwise from upper right:</a:t>
            </a:r>
          </a:p>
          <a:p>
            <a:r>
              <a:rPr lang="en-US" dirty="0" smtClean="0"/>
              <a:t>R mediolateral femur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 craniocaudal elbow</a:t>
            </a:r>
          </a:p>
          <a:p>
            <a:r>
              <a:rPr lang="en-US" dirty="0" smtClean="0"/>
              <a:t>L caudocranial stifle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3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Kangaroo with </a:t>
            </a:r>
            <a:r>
              <a:rPr lang="en-US" dirty="0" err="1" smtClean="0"/>
              <a:t>tib</a:t>
            </a:r>
            <a:r>
              <a:rPr lang="en-US" dirty="0" smtClean="0"/>
              <a:t>/fib fracture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D68F2-B548-4D0C-9490-9F8A9399AAB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4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A2915-55AD-4A16-A446-669A89C0CA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F2C76-FA6C-4D19-9D62-13BF689170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AF5A0-9655-4255-A58D-A9969D77C5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6C302-657E-4C34-B344-5E8922562C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6800-4F12-48B4-AF07-1AC2E7BFA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F067E-1A7B-4947-BF61-0FD38E9291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3AFA6-33AF-429A-BDC7-4B9CBE9AAF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DE6279-A804-4506-AA4A-88F6CBD5EE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34" y="337236"/>
            <a:ext cx="7772400" cy="1447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Radiographic Positioning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Lavin: Chapter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2F05C-D84F-482A-80A9-223D37490DE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17827"/>
            <a:ext cx="4662985" cy="40781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7162800" cy="537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Abdominal Radiograph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62800" cy="468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3581400" cy="471830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u="sng" dirty="0" smtClean="0"/>
              <a:t>Mediolateral (ML)</a:t>
            </a:r>
            <a:r>
              <a:rPr lang="en-US" dirty="0" smtClean="0"/>
              <a:t>: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X-ray beam enters through medial aspect and exits on the lateral side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744" y="512164"/>
            <a:ext cx="8229600" cy="990600"/>
          </a:xfrm>
        </p:spPr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61999"/>
            <a:ext cx="3275523" cy="3920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29387" y="474761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ML Femur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15488"/>
            <a:ext cx="4038600" cy="30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949" y="1524000"/>
            <a:ext cx="3276600" cy="471830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Lateromedial (LM</a:t>
            </a:r>
            <a:r>
              <a:rPr lang="en-US" u="sng" dirty="0" smtClean="0"/>
              <a:t>)</a:t>
            </a:r>
          </a:p>
          <a:p>
            <a:r>
              <a:rPr lang="en-US" dirty="0" smtClean="0"/>
              <a:t>More </a:t>
            </a:r>
            <a:r>
              <a:rPr lang="en-US" dirty="0"/>
              <a:t>common in large animal </a:t>
            </a:r>
            <a:r>
              <a:rPr lang="en-US" dirty="0" smtClean="0"/>
              <a:t>radiography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4568" y="570820"/>
            <a:ext cx="2730863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366522"/>
            <a:ext cx="8229600" cy="990600"/>
          </a:xfrm>
        </p:spPr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438400"/>
            <a:ext cx="2150265" cy="414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48000" cy="4876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 smtClean="0"/>
              <a:t>Proximal:</a:t>
            </a:r>
          </a:p>
          <a:p>
            <a:pPr>
              <a:defRPr/>
            </a:pPr>
            <a:r>
              <a:rPr lang="en-US" dirty="0" smtClean="0"/>
              <a:t>Nearer to the point of origin of a structure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u="sng" dirty="0" smtClean="0"/>
              <a:t>Distal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smtClean="0"/>
              <a:t>Away from the point of origin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4962"/>
            <a:ext cx="5217540" cy="3910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55959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L Lateromedial R/U</a:t>
            </a:r>
            <a:endParaRPr lang="en-US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Proximal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300" y="4419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Distal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86400" y="2318266"/>
            <a:ext cx="12954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91225" y="4604266"/>
            <a:ext cx="129540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Positional Terminology: Distal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7869424" cy="34711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429000" y="6324600"/>
            <a:ext cx="19050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29000" y="2667000"/>
            <a:ext cx="2209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22044"/>
            <a:ext cx="4114800" cy="37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426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smtClean="0"/>
              <a:t>Recumbent:</a:t>
            </a:r>
          </a:p>
          <a:p>
            <a:r>
              <a:rPr lang="en-US" dirty="0" smtClean="0"/>
              <a:t>The animal is lying down when the radiograph is made.</a:t>
            </a:r>
          </a:p>
          <a:p>
            <a:r>
              <a:rPr lang="en-US" dirty="0" smtClean="0"/>
              <a:t>Most radiographs of the dog and cat are in </a:t>
            </a:r>
            <a:r>
              <a:rPr lang="en-US" dirty="0"/>
              <a:t>a</a:t>
            </a:r>
            <a:r>
              <a:rPr lang="en-US" dirty="0" smtClean="0"/>
              <a:t> recumbent position.</a:t>
            </a:r>
          </a:p>
          <a:p>
            <a:r>
              <a:rPr lang="en-US" dirty="0" smtClean="0"/>
              <a:t>This position should be presumed unless otherwise stated on the radiograph.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u="sng" dirty="0" smtClean="0"/>
              <a:t>Rostral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dirty="0" smtClean="0"/>
              <a:t>arts of the head positioned toward the nares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657600"/>
            <a:ext cx="3333750" cy="2219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3432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Positional Terminology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791200" y="3276600"/>
            <a:ext cx="13716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Huh?!?!?</a:t>
            </a:r>
            <a:endParaRPr lang="en-US" dirty="0"/>
          </a:p>
        </p:txBody>
      </p:sp>
      <p:pic>
        <p:nvPicPr>
          <p:cNvPr id="2050" name="Picture 2" descr="F:\Pictures Backup Feb 17 2013\VTI\Bizarro 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015" y="914400"/>
            <a:ext cx="3581400" cy="53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7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u="sng" dirty="0" smtClean="0"/>
              <a:t>Superior and Inferior:</a:t>
            </a:r>
          </a:p>
          <a:p>
            <a:pPr>
              <a:defRPr/>
            </a:pPr>
            <a:r>
              <a:rPr lang="en-US" dirty="0" smtClean="0"/>
              <a:t>Used to describe the upper and lower dental arcades</a:t>
            </a:r>
          </a:p>
          <a:p>
            <a:pPr>
              <a:defRPr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495368"/>
            <a:ext cx="4185634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4" y="685800"/>
            <a:ext cx="3379747" cy="376841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42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5017"/>
            <a:ext cx="8229600" cy="990600"/>
          </a:xfrm>
        </p:spPr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80143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Understand the proper anatomical positioning terminology used in veterinary radiography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Understand common rules for radiographic positioning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Describe patient preparation and positioning aids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Understand the normal required radiographic views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List positioning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489" y="532849"/>
            <a:ext cx="2933700" cy="255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9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04800" y="561833"/>
            <a:ext cx="7315200" cy="2667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Anatomic Directional Planes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7" y="1219200"/>
            <a:ext cx="76200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Oblique View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593" y="1828800"/>
            <a:ext cx="432720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3581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u="sng" dirty="0" smtClean="0">
                <a:latin typeface="+mn-lt"/>
              </a:rPr>
              <a:t>Oblique</a:t>
            </a:r>
            <a:r>
              <a:rPr lang="en-US" sz="2800" dirty="0" smtClean="0">
                <a:latin typeface="+mn-lt"/>
              </a:rPr>
              <a:t>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Central ray passes obliquely (not parallel to one of the 3 major axes)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Patient </a:t>
            </a:r>
            <a:r>
              <a:rPr lang="en-US" sz="2400" dirty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rotated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Angulation varies</a:t>
            </a: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Eliminates superimposition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Naming: Hyphen </a:t>
            </a:r>
            <a:r>
              <a:rPr lang="en-US" sz="2400" dirty="0">
                <a:latin typeface="+mn-lt"/>
              </a:rPr>
              <a:t>usually separates entry from exit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64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?!?!?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553200" cy="4914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747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Abbreviations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8162" y="1524000"/>
            <a:ext cx="761523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Left (</a:t>
            </a:r>
            <a:r>
              <a:rPr lang="en-US" sz="3200" dirty="0" smtClean="0">
                <a:latin typeface="+mn-lt"/>
              </a:rPr>
              <a:t>L/Le)		Right (R/Rt)</a:t>
            </a:r>
          </a:p>
          <a:p>
            <a:endParaRPr lang="en-US" sz="32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Dorsal (D)		Ventral (V)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Lateral (L)		Medial (M)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Cranial (Cr)		Caudal (Ca)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Palmar (Pa)		Plantar (Pl)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Distal (Di)			Proximal (Pr)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Rostral (R)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+mn-lt"/>
              </a:rPr>
              <a:t>Oblique (O)</a:t>
            </a:r>
          </a:p>
          <a:p>
            <a:endParaRPr lang="en-US" sz="32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 		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3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Rules of Positioning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505200"/>
          </a:xfrm>
        </p:spPr>
        <p:txBody>
          <a:bodyPr/>
          <a:lstStyle/>
          <a:p>
            <a:r>
              <a:rPr lang="en-US" dirty="0" smtClean="0"/>
              <a:t>Named according to beam entry and exit point</a:t>
            </a:r>
          </a:p>
          <a:p>
            <a:r>
              <a:rPr lang="en-US" dirty="0" smtClean="0"/>
              <a:t>Lateral recumbency – Label the side patient is lying on</a:t>
            </a:r>
          </a:p>
          <a:p>
            <a:r>
              <a:rPr lang="en-US" dirty="0" smtClean="0"/>
              <a:t>The terms right and left are </a:t>
            </a:r>
            <a:r>
              <a:rPr lang="en-US" u="sng" dirty="0" smtClean="0"/>
              <a:t>not </a:t>
            </a:r>
            <a:r>
              <a:rPr lang="en-US" dirty="0" smtClean="0"/>
              <a:t>combined with others</a:t>
            </a:r>
          </a:p>
          <a:p>
            <a:pPr lvl="1"/>
            <a:r>
              <a:rPr lang="en-US" sz="2200" dirty="0" smtClean="0"/>
              <a:t>Precede combined terms</a:t>
            </a:r>
          </a:p>
          <a:p>
            <a:r>
              <a:rPr lang="en-US" dirty="0" smtClean="0"/>
              <a:t>On head, trunk, neck, and tail – Rostral, cranial, and caudal go first in combined terms</a:t>
            </a:r>
          </a:p>
          <a:p>
            <a:r>
              <a:rPr lang="en-US" dirty="0" smtClean="0"/>
              <a:t>Terms “medial” and “lateral” always come second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098" name="Picture 2" descr="https://evolve.elsevier.com/objects/elr/Lavin/radiography5e/IC/jpg/labeled/Chapter17/017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35" y="533400"/>
            <a:ext cx="50936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5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599" y="1600200"/>
            <a:ext cx="6224195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Abbreviated term designates the </a:t>
            </a:r>
            <a:r>
              <a:rPr lang="en-US" u="sng" dirty="0" smtClean="0"/>
              <a:t>direction</a:t>
            </a:r>
            <a:r>
              <a:rPr lang="en-US" dirty="0" smtClean="0"/>
              <a:t> of the x-ray beam – entry/exit</a:t>
            </a:r>
          </a:p>
          <a:p>
            <a:pPr eaLnBrk="1" hangingPunct="1">
              <a:defRPr/>
            </a:pPr>
            <a:r>
              <a:rPr lang="en-US" dirty="0" smtClean="0"/>
              <a:t>First letter states where the x-ray beam enters the body, the second designates where it exits.  </a:t>
            </a:r>
          </a:p>
          <a:p>
            <a:pPr lvl="2">
              <a:defRPr/>
            </a:pPr>
            <a:r>
              <a:rPr lang="en-US" sz="2000" dirty="0" smtClean="0"/>
              <a:t>V/D – enters ventrally and exits dorsally</a:t>
            </a:r>
          </a:p>
          <a:p>
            <a:pPr lvl="2">
              <a:defRPr/>
            </a:pPr>
            <a:r>
              <a:rPr lang="en-US" sz="2000" dirty="0" smtClean="0"/>
              <a:t>CRCd – enters cranial aspect of front or back leg above carpus/tarsus and exits caudal</a:t>
            </a:r>
          </a:p>
          <a:p>
            <a:pPr lvl="2">
              <a:defRPr/>
            </a:pPr>
            <a:r>
              <a:rPr lang="en-US" sz="2000" dirty="0" smtClean="0"/>
              <a:t>DMPaLO- Dorsomedial Palmarolateral Oblique</a:t>
            </a:r>
          </a:p>
          <a:p>
            <a:pPr lvl="3">
              <a:defRPr/>
            </a:pPr>
            <a:r>
              <a:rPr lang="en-US" sz="2000" dirty="0" smtClean="0"/>
              <a:t>Indicates that carpus is rotated and the central x-ray enters the dorsal/medial surface and exits the palmar/lateral surface</a:t>
            </a:r>
            <a:r>
              <a:rPr lang="en-US" sz="1800" dirty="0" smtClean="0"/>
              <a:t> </a:t>
            </a:r>
          </a:p>
        </p:txBody>
      </p:sp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Abbreviations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19200"/>
            <a:ext cx="2334410" cy="43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5400" dirty="0" smtClean="0"/>
              <a:t>Position?</a:t>
            </a:r>
            <a:endParaRPr lang="en-US" sz="5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5715000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Positions?</a:t>
            </a:r>
            <a:endParaRPr lang="en-US" sz="5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09" y="521368"/>
            <a:ext cx="3667091" cy="3452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1" y="1595311"/>
            <a:ext cx="3901211" cy="475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950" y="4196188"/>
            <a:ext cx="3495641" cy="22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33137" y="1676400"/>
            <a:ext cx="8394032" cy="39609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Refrain from overt physical restraint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Primary goal is to produce a good quality radiograph of the area being examined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Factors to consider: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Welfare of the patient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Restraint and immobilization of the patient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Minimal trauma to the area of interest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Lowest risk of radiation exposure for personnel</a:t>
            </a:r>
          </a:p>
        </p:txBody>
      </p:sp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3567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Basic Criteria of Positioning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7612" y="1447800"/>
            <a:ext cx="6704340" cy="452596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u="sng" dirty="0" smtClean="0"/>
              <a:t>Caudal</a:t>
            </a:r>
            <a:r>
              <a:rPr lang="en-US" dirty="0" smtClean="0"/>
              <a:t>: 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Towards the tail from any given point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Aspects of limbs above the carpal and tarsal joints that face the rear of the animal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3883167" cy="325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67612" y="34747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Limb Terminology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59" y="978102"/>
            <a:ext cx="1871341" cy="4901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033" y="609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CrCd Femur </a:t>
            </a:r>
            <a:endParaRPr lang="en-US" b="1" dirty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4267200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54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6" y="456478"/>
            <a:ext cx="3308684" cy="1600922"/>
          </a:xfrm>
        </p:spPr>
        <p:txBody>
          <a:bodyPr>
            <a:normAutofit/>
          </a:bodyPr>
          <a:lstStyle/>
          <a:p>
            <a:r>
              <a:rPr lang="en-US" dirty="0" smtClean="0"/>
              <a:t>Radiographic Restraint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3352800"/>
            <a:ext cx="4993408" cy="3308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4210050" cy="3149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60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5181600" cy="48768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Always remember your patient…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Radiography can be scary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Noises &amp; confusion can be frightening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The animal may be in </a:t>
            </a:r>
            <a:r>
              <a:rPr lang="en-US" sz="2400" dirty="0" smtClean="0"/>
              <a:t>pain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“Less is more” with cats</a:t>
            </a:r>
            <a:endParaRPr lang="en-US" sz="2400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Always remember your client…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This is someone’s baby, and it could be yours someday</a:t>
            </a:r>
          </a:p>
        </p:txBody>
      </p:sp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Patient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21895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09928"/>
            <a:ext cx="8265695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Handle in a slow, quiet, manner.</a:t>
            </a:r>
          </a:p>
          <a:p>
            <a:pPr eaLnBrk="1" hangingPunct="1">
              <a:defRPr/>
            </a:pPr>
            <a:r>
              <a:rPr lang="en-US" sz="3200" dirty="0" smtClean="0"/>
              <a:t>Use a calm, soft voice and reassure animals through touch. </a:t>
            </a:r>
          </a:p>
          <a:p>
            <a:pPr eaLnBrk="1" hangingPunct="1">
              <a:defRPr/>
            </a:pPr>
            <a:r>
              <a:rPr lang="en-US" sz="3200" dirty="0" smtClean="0"/>
              <a:t>Avoid quick, loud movements.</a:t>
            </a:r>
          </a:p>
          <a:p>
            <a:pPr eaLnBrk="1" hangingPunct="1">
              <a:defRPr/>
            </a:pPr>
            <a:r>
              <a:rPr lang="en-US" sz="3200" dirty="0" smtClean="0"/>
              <a:t>Avoid any severe restraint.</a:t>
            </a:r>
          </a:p>
          <a:p>
            <a:pPr eaLnBrk="1" hangingPunct="1">
              <a:defRPr/>
            </a:pPr>
            <a:r>
              <a:rPr lang="en-US" sz="3200" dirty="0" smtClean="0"/>
              <a:t>Minimize time spent on the back…</a:t>
            </a:r>
          </a:p>
          <a:p>
            <a:pPr eaLnBrk="1" hangingPunct="1">
              <a:defRPr/>
            </a:pPr>
            <a:r>
              <a:rPr lang="en-US" sz="3200" dirty="0" smtClean="0"/>
              <a:t>Put yourself in their shoes.</a:t>
            </a:r>
          </a:p>
        </p:txBody>
      </p:sp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to handle animals…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8077200" cy="53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May require sedation, general anesthesia, or positional devices</a:t>
            </a:r>
          </a:p>
          <a:p>
            <a:pPr eaLnBrk="1" hangingPunct="1">
              <a:defRPr/>
            </a:pPr>
            <a:r>
              <a:rPr lang="en-US" dirty="0" smtClean="0"/>
              <a:t>All essential anatomical regions should be included in the primary beam when taking x-rays</a:t>
            </a:r>
          </a:p>
          <a:p>
            <a:pPr eaLnBrk="1" hangingPunct="1">
              <a:defRPr/>
            </a:pPr>
            <a:r>
              <a:rPr lang="en-US" dirty="0" smtClean="0"/>
              <a:t>PRIMARY GOAL- to find the most comfortable position for the animal, so a diagnostic radiograph can be made</a:t>
            </a:r>
          </a:p>
        </p:txBody>
      </p:sp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Positioning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3429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12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3347"/>
            <a:ext cx="6437252" cy="6324600"/>
          </a:xfrm>
          <a:prstGeom prst="rect">
            <a:avLst/>
          </a:prstGeom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Positioning Aids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312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Items that can be used: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Gauze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Leashes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Compression 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Velcro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Clothes pins (cats)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Commercial </a:t>
            </a:r>
            <a:r>
              <a:rPr lang="en-US" sz="2400" dirty="0" err="1" smtClean="0">
                <a:latin typeface="+mn-lt"/>
              </a:rPr>
              <a:t>scruffers</a:t>
            </a:r>
            <a:r>
              <a:rPr lang="en-US" sz="2400" dirty="0" smtClean="0">
                <a:latin typeface="+mn-lt"/>
              </a:rPr>
              <a:t> (cats)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54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Prepare, prepare, prepare….</a:t>
            </a:r>
          </a:p>
          <a:p>
            <a:pPr>
              <a:defRPr/>
            </a:pPr>
            <a:r>
              <a:rPr lang="en-US" sz="3200" dirty="0" smtClean="0"/>
              <a:t>Prior to positioning animal, make sure:</a:t>
            </a:r>
          </a:p>
          <a:p>
            <a:pPr lvl="2">
              <a:defRPr/>
            </a:pPr>
            <a:r>
              <a:rPr lang="en-US" sz="2600" dirty="0" smtClean="0"/>
              <a:t>Correct patient is present</a:t>
            </a:r>
          </a:p>
          <a:p>
            <a:pPr lvl="2">
              <a:defRPr/>
            </a:pPr>
            <a:r>
              <a:rPr lang="en-US" sz="2600" dirty="0" smtClean="0"/>
              <a:t>Correct exposure settings are set</a:t>
            </a:r>
          </a:p>
          <a:p>
            <a:pPr lvl="2">
              <a:defRPr/>
            </a:pPr>
            <a:r>
              <a:rPr lang="en-US" sz="2600" dirty="0" smtClean="0"/>
              <a:t>All chemicals and processor are in working order</a:t>
            </a:r>
          </a:p>
          <a:p>
            <a:pPr lvl="2">
              <a:defRPr/>
            </a:pPr>
            <a:r>
              <a:rPr lang="en-US" sz="2600" dirty="0"/>
              <a:t>C</a:t>
            </a:r>
            <a:r>
              <a:rPr lang="en-US" sz="2600" dirty="0" smtClean="0"/>
              <a:t>assette is positioned appropriately</a:t>
            </a:r>
          </a:p>
          <a:p>
            <a:pPr lvl="2">
              <a:defRPr/>
            </a:pPr>
            <a:r>
              <a:rPr lang="en-US" sz="2600" dirty="0" smtClean="0"/>
              <a:t>Identifying markers are in place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PREPARATION!!!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436922" cy="5029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u="sng" dirty="0" smtClean="0"/>
              <a:t>Calipers:</a:t>
            </a:r>
          </a:p>
          <a:p>
            <a:pPr>
              <a:defRPr/>
            </a:pPr>
            <a:r>
              <a:rPr lang="en-US" dirty="0" smtClean="0"/>
              <a:t>Measuring device for anatomic area of interest</a:t>
            </a:r>
          </a:p>
          <a:p>
            <a:pPr>
              <a:defRPr/>
            </a:pPr>
            <a:r>
              <a:rPr lang="en-US" dirty="0" smtClean="0"/>
              <a:t>Measures area in </a:t>
            </a:r>
            <a:r>
              <a:rPr lang="en-US" b="1" u="sng" dirty="0" smtClean="0"/>
              <a:t>centimeters</a:t>
            </a:r>
          </a:p>
          <a:p>
            <a:pPr>
              <a:defRPr/>
            </a:pPr>
            <a:r>
              <a:rPr lang="en-US" dirty="0" smtClean="0"/>
              <a:t>Measure at thickest spot and/or average several measurements</a:t>
            </a:r>
          </a:p>
          <a:p>
            <a:pPr>
              <a:defRPr/>
            </a:pPr>
            <a:r>
              <a:rPr lang="en-US" dirty="0" smtClean="0"/>
              <a:t>Measure in position for radiograph</a:t>
            </a:r>
          </a:p>
          <a:p>
            <a:pPr>
              <a:defRPr/>
            </a:pPr>
            <a:r>
              <a:rPr lang="en-US" dirty="0" smtClean="0"/>
              <a:t>Check log for previous measurement, if possible</a:t>
            </a:r>
          </a:p>
          <a:p>
            <a:pPr>
              <a:defRPr/>
            </a:pPr>
            <a:r>
              <a:rPr lang="en-US" dirty="0" smtClean="0"/>
              <a:t>Always return them where they belong</a:t>
            </a:r>
          </a:p>
        </p:txBody>
      </p:sp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4695" y="5334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Measurement</a:t>
            </a:r>
          </a:p>
        </p:txBody>
      </p:sp>
      <p:pic>
        <p:nvPicPr>
          <p:cNvPr id="5123" name="Picture 3" descr="F:\Pictures Backup Feb 17 2013\VTI\Measur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27" y="1524000"/>
            <a:ext cx="2828773" cy="4038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876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/>
              <a:t>Radiograph is a 2-D picture of a 3-D structure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Norm: two views at right angles to one another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Helps to visualize structures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/>
              <a:t>Area of interest is closest to film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Minimizes distortion and magnification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dirty="0" smtClean="0"/>
              <a:t>Comparison of 2 structures</a:t>
            </a:r>
          </a:p>
          <a:p>
            <a:pPr lvl="1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To compare to other area to see if there are any pathological changes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Required Views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Used for taking more than 1 image on a cassette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Or taking comparison views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Use lead gloves (usually) to: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dirty="0" smtClean="0"/>
              <a:t>Cover “non-used” portions of cassette to take first view, then systematically uncover for subsequent and cover previously imaged sections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Not practical when using grid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Split as many times as necessary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/>
              <a:t>The 2 views need to be in the same direction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Splitting the Cassette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0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Cranial:</a:t>
            </a:r>
          </a:p>
          <a:p>
            <a:pPr>
              <a:spcAft>
                <a:spcPts val="600"/>
              </a:spcAft>
            </a:pPr>
            <a:r>
              <a:rPr lang="en-US" sz="2200" dirty="0" smtClean="0"/>
              <a:t>Parts of the neck, trunk, and tail positioned toward the head from any given point </a:t>
            </a:r>
          </a:p>
          <a:p>
            <a:r>
              <a:rPr lang="en-US" sz="2200" dirty="0" smtClean="0"/>
              <a:t>Aspects of the limb above the carpal and tarsal joints that face toward the head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Limb Terminology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84392"/>
            <a:ext cx="3886200" cy="25940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75" y="1709928"/>
            <a:ext cx="2429519" cy="4002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45347" y="5890933"/>
            <a:ext cx="1300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CrCd RU</a:t>
            </a:r>
            <a:endParaRPr lang="en-US" b="1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4241186"/>
            <a:ext cx="0" cy="1471332"/>
          </a:xfrm>
          <a:prstGeom prst="straightConnector1">
            <a:avLst/>
          </a:prstGeom>
          <a:ln w="38100">
            <a:solidFill>
              <a:schemeClr val="tx1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Splitting the Cassette</a:t>
            </a:r>
          </a:p>
        </p:txBody>
      </p:sp>
      <p:pic>
        <p:nvPicPr>
          <p:cNvPr id="3076" name="Picture 4" descr="https://evolve.elsevier.com/objects/elr/Lavin/radiography5e/IC/jpg/labeled/Chapter17/017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32500" cy="47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0789" y="1641348"/>
            <a:ext cx="4038600" cy="471830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Very important!</a:t>
            </a:r>
          </a:p>
          <a:p>
            <a:pPr eaLnBrk="1" hangingPunct="1">
              <a:defRPr/>
            </a:pPr>
            <a:r>
              <a:rPr lang="en-US" dirty="0" smtClean="0"/>
              <a:t>Decreases scatter and increases contrast.</a:t>
            </a:r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Collimation, Collimation, Collimation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37949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4" y="347563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31370" y="15240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Center primary beam over thickest area</a:t>
            </a:r>
            <a:endParaRPr lang="en-US" sz="2800" b="1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/>
              <a:t>Specific anatomy must be included for each anatomic area: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sng" dirty="0" smtClean="0"/>
              <a:t>Long bones </a:t>
            </a:r>
            <a:r>
              <a:rPr lang="en-US" sz="2400" dirty="0" smtClean="0"/>
              <a:t>- Include shaft of the bone, and joints above &amp; below</a:t>
            </a:r>
          </a:p>
          <a:p>
            <a:pPr lvl="2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u="sng" dirty="0" smtClean="0"/>
              <a:t>Joints</a:t>
            </a:r>
            <a:r>
              <a:rPr lang="en-US" sz="2400" dirty="0" smtClean="0"/>
              <a:t> – Center beam over the joint space, and include about 1/3 of long bones proximal &amp; distal</a:t>
            </a:r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5275" y="29060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Positioning Guidelines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73" y="4373319"/>
            <a:ext cx="5206004" cy="206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Clean &amp; dry hair coat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Remove splints, bandages, collars, leashes,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Chemical restraint is preferred but not always allowed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No matter how well behaved and calm an animal seems, always expect the worst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700" dirty="0" smtClean="0"/>
              <a:t>Use of positioning devices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Sandbags, foam blocks, wood blocks, trough, tape, gauze, rope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Positioning devices should not be placed directly above or below area of interest – not completely radiolucent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Patient Preparation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056128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Proper labeling of a radiograph is mandatory for legal and practical reasons.</a:t>
            </a:r>
          </a:p>
          <a:p>
            <a:pPr eaLnBrk="1" hangingPunct="1">
              <a:defRPr/>
            </a:pPr>
            <a:r>
              <a:rPr lang="en-US" sz="2800" dirty="0" smtClean="0"/>
              <a:t>Should include:</a:t>
            </a:r>
          </a:p>
          <a:p>
            <a:pPr lvl="2">
              <a:defRPr/>
            </a:pPr>
            <a:r>
              <a:rPr lang="en-US" sz="2200" dirty="0" smtClean="0"/>
              <a:t>Appropriate patient identification</a:t>
            </a:r>
          </a:p>
          <a:p>
            <a:pPr lvl="2">
              <a:defRPr/>
            </a:pPr>
            <a:r>
              <a:rPr lang="en-US" sz="2200" dirty="0" smtClean="0"/>
              <a:t>Appropriate markers (R )  (L) and view</a:t>
            </a:r>
          </a:p>
          <a:p>
            <a:pPr lvl="2">
              <a:defRPr/>
            </a:pPr>
            <a:r>
              <a:rPr lang="en-US" sz="2200" dirty="0"/>
              <a:t>M</a:t>
            </a:r>
            <a:r>
              <a:rPr lang="en-US" sz="2200" dirty="0" smtClean="0"/>
              <a:t>ark side that is closest to cassette </a:t>
            </a:r>
          </a:p>
          <a:p>
            <a:pPr lvl="2">
              <a:defRPr/>
            </a:pPr>
            <a:r>
              <a:rPr lang="en-US" sz="2200" dirty="0" smtClean="0"/>
              <a:t>Lateral projections of the leg should have the marker placed cranially to the leg.</a:t>
            </a:r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Film Identification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5847" y="825500"/>
            <a:ext cx="2336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990600"/>
          </a:xfrm>
        </p:spPr>
        <p:txBody>
          <a:bodyPr/>
          <a:lstStyle/>
          <a:p>
            <a:r>
              <a:rPr lang="en-US" dirty="0" smtClean="0"/>
              <a:t>Radiographic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Image labeled &amp; legible?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Positional markers present?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Good contrast &amp; density?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Properly centered on cassette?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Properly collimated?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Correct positioning without rotation?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Evidence of human exposure?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Film properly developed?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Artifacts present?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Image diagnostic?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Repeat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382300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011" y="762000"/>
            <a:ext cx="7010400" cy="56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57212"/>
            <a:ext cx="3429000" cy="2455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3814" y="1602894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u="sng" dirty="0" smtClean="0"/>
              <a:t>Dorsal</a:t>
            </a:r>
            <a:r>
              <a:rPr lang="en-US" dirty="0" smtClean="0"/>
              <a:t>: </a:t>
            </a:r>
          </a:p>
          <a:p>
            <a:r>
              <a:rPr lang="en-US" sz="2400" dirty="0" smtClean="0"/>
              <a:t>Upper aspect of the head, neck, trunk, and tail </a:t>
            </a:r>
          </a:p>
          <a:p>
            <a:r>
              <a:rPr lang="en-US" sz="2400" dirty="0" smtClean="0"/>
              <a:t>Toward the upper aspect of the animal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spects of the legs from the carpus and tarsus joints distally that face toward the head.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Positional Terminology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DC891-A59E-488E-85B9-0FC4359A4E1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06214"/>
            <a:ext cx="4419600" cy="248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0" y="618558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Dorsal Recumbency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53916"/>
            <a:ext cx="1676400" cy="102769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79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4966461" cy="393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28718-E068-4536-B9C4-FBB5E07B6D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71500" y="6096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/>
              <a:t>Dorsal Aspect: Metacarpals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62328"/>
            <a:ext cx="205462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737" y="1894070"/>
            <a:ext cx="3381863" cy="2971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Directional Terminology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648200"/>
            <a:ext cx="2590800" cy="1943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640347"/>
            <a:ext cx="2057400" cy="176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8131" y="523594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DPa L Foot</a:t>
            </a:r>
            <a:endParaRPr lang="en-US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1936" y="1588503"/>
            <a:ext cx="3352800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u="sng" dirty="0" smtClean="0"/>
              <a:t>Palmar: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>Used instead of caudal when describing the </a:t>
            </a:r>
            <a:r>
              <a:rPr lang="en-US" u="sng" dirty="0" smtClean="0"/>
              <a:t>forelimb</a:t>
            </a:r>
            <a:r>
              <a:rPr lang="en-US" dirty="0" smtClean="0"/>
              <a:t> from the carpal joint distally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u="sng" dirty="0" smtClean="0"/>
              <a:t>Plantar</a:t>
            </a:r>
            <a:r>
              <a:rPr lang="en-US" dirty="0"/>
              <a:t>:</a:t>
            </a:r>
            <a:endParaRPr lang="en-US" dirty="0" smtClean="0"/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Used instead of caudal when describing the </a:t>
            </a:r>
            <a:r>
              <a:rPr lang="en-US" u="sng" dirty="0" smtClean="0"/>
              <a:t>hind limb </a:t>
            </a:r>
            <a:r>
              <a:rPr lang="en-US" dirty="0" smtClean="0"/>
              <a:t>from the tarsal joint distally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447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Ventral:</a:t>
            </a:r>
            <a:endParaRPr lang="en-US" dirty="0" smtClean="0"/>
          </a:p>
          <a:p>
            <a:r>
              <a:rPr lang="en-US" dirty="0" smtClean="0"/>
              <a:t>Lower aspect of the head, neck, trunk, and tail</a:t>
            </a:r>
          </a:p>
          <a:p>
            <a:r>
              <a:rPr lang="en-US" dirty="0" smtClean="0"/>
              <a:t>Also: towards the lower aspect of the animal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Positional Terminology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2" y="3657600"/>
            <a:ext cx="3505200" cy="27620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Ventral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2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947" y="1501721"/>
            <a:ext cx="4857013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Lateral:</a:t>
            </a:r>
          </a:p>
          <a:p>
            <a:r>
              <a:rPr lang="en-US" sz="2800" dirty="0" smtClean="0"/>
              <a:t>From one side to the other</a:t>
            </a:r>
          </a:p>
          <a:p>
            <a:r>
              <a:rPr lang="en-US" sz="2800" dirty="0" smtClean="0"/>
              <a:t>Directional marker indicates side closest to cassette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86" y="447005"/>
            <a:ext cx="8229600" cy="9906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Positional Terminology</a:t>
            </a:r>
            <a:endParaRPr lang="en-US" sz="39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4446" y="762000"/>
            <a:ext cx="3557531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21EC9-584F-4304-8C4A-91F5839146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0"/>
            <a:ext cx="5062538" cy="2792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206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R Lateral Thoracolumbar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58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5634</TotalTime>
  <Words>1327</Words>
  <Application>Microsoft Office PowerPoint</Application>
  <PresentationFormat>On-screen Show (4:3)</PresentationFormat>
  <Paragraphs>281</Paragraphs>
  <Slides>46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Clarity</vt:lpstr>
      <vt:lpstr>Radiographic Positioning </vt:lpstr>
      <vt:lpstr>Learning Objectives</vt:lpstr>
      <vt:lpstr>PowerPoint Presentation</vt:lpstr>
      <vt:lpstr>Limb Terminology</vt:lpstr>
      <vt:lpstr>Positional Terminology</vt:lpstr>
      <vt:lpstr>PowerPoint Presentation</vt:lpstr>
      <vt:lpstr>Directional Terminology</vt:lpstr>
      <vt:lpstr>Positional Terminology</vt:lpstr>
      <vt:lpstr>Positional Terminology</vt:lpstr>
      <vt:lpstr>PowerPoint Presentation</vt:lpstr>
      <vt:lpstr>Lateral Abdominal Radiograph</vt:lpstr>
      <vt:lpstr>Directional Terminology</vt:lpstr>
      <vt:lpstr>Directional Terminology</vt:lpstr>
      <vt:lpstr>Directional Terminology</vt:lpstr>
      <vt:lpstr>Positional Terminology: Distal</vt:lpstr>
      <vt:lpstr>Terminology</vt:lpstr>
      <vt:lpstr>Positional Terminology</vt:lpstr>
      <vt:lpstr>Huh?!?!?</vt:lpstr>
      <vt:lpstr>Terminology</vt:lpstr>
      <vt:lpstr>PowerPoint Presentation</vt:lpstr>
      <vt:lpstr>Oblique View</vt:lpstr>
      <vt:lpstr>Random ?!?!?</vt:lpstr>
      <vt:lpstr>Abbreviations</vt:lpstr>
      <vt:lpstr>Rules of Positioning</vt:lpstr>
      <vt:lpstr>Abbreviations</vt:lpstr>
      <vt:lpstr>PowerPoint Presentation</vt:lpstr>
      <vt:lpstr>Position?</vt:lpstr>
      <vt:lpstr>Positions?</vt:lpstr>
      <vt:lpstr>Basic Criteria of Positioning</vt:lpstr>
      <vt:lpstr>Radiographic Restraint</vt:lpstr>
      <vt:lpstr>Patient factors</vt:lpstr>
      <vt:lpstr>How to handle animals…</vt:lpstr>
      <vt:lpstr>PowerPoint Presentation</vt:lpstr>
      <vt:lpstr>General Positioning</vt:lpstr>
      <vt:lpstr>Positioning Aids</vt:lpstr>
      <vt:lpstr>PREPARATION!!!</vt:lpstr>
      <vt:lpstr>Measurement</vt:lpstr>
      <vt:lpstr>Required Views</vt:lpstr>
      <vt:lpstr>Splitting the Cassette</vt:lpstr>
      <vt:lpstr>Splitting the Cassette</vt:lpstr>
      <vt:lpstr>Collimation, Collimation, Collimation</vt:lpstr>
      <vt:lpstr>Positioning Guidelines</vt:lpstr>
      <vt:lpstr>Patient Preparation</vt:lpstr>
      <vt:lpstr>Film Identification</vt:lpstr>
      <vt:lpstr>Radiographic Checklist</vt:lpstr>
      <vt:lpstr>PowerPoint Presentation</vt:lpstr>
    </vt:vector>
  </TitlesOfParts>
  <Company>Stone Briar Farms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Radiology</dc:title>
  <dc:creator>Wilkerson</dc:creator>
  <cp:lastModifiedBy>Catherine Huff</cp:lastModifiedBy>
  <cp:revision>387</cp:revision>
  <cp:lastPrinted>2014-01-21T03:08:49Z</cp:lastPrinted>
  <dcterms:created xsi:type="dcterms:W3CDTF">2009-08-27T18:05:03Z</dcterms:created>
  <dcterms:modified xsi:type="dcterms:W3CDTF">2016-01-29T13:05:28Z</dcterms:modified>
</cp:coreProperties>
</file>