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49"/>
  </p:notesMasterIdLst>
  <p:handoutMasterIdLst>
    <p:handoutMasterId r:id="rId50"/>
  </p:handoutMasterIdLst>
  <p:sldIdLst>
    <p:sldId id="256" r:id="rId2"/>
    <p:sldId id="377" r:id="rId3"/>
    <p:sldId id="376" r:id="rId4"/>
    <p:sldId id="378" r:id="rId5"/>
    <p:sldId id="379" r:id="rId6"/>
    <p:sldId id="380" r:id="rId7"/>
    <p:sldId id="381" r:id="rId8"/>
    <p:sldId id="382" r:id="rId9"/>
    <p:sldId id="383" r:id="rId10"/>
    <p:sldId id="375" r:id="rId11"/>
    <p:sldId id="340" r:id="rId12"/>
    <p:sldId id="370" r:id="rId13"/>
    <p:sldId id="265" r:id="rId14"/>
    <p:sldId id="342" r:id="rId15"/>
    <p:sldId id="343" r:id="rId16"/>
    <p:sldId id="344" r:id="rId17"/>
    <p:sldId id="386" r:id="rId18"/>
    <p:sldId id="389" r:id="rId19"/>
    <p:sldId id="387" r:id="rId20"/>
    <p:sldId id="345" r:id="rId21"/>
    <p:sldId id="351" r:id="rId22"/>
    <p:sldId id="388" r:id="rId23"/>
    <p:sldId id="350" r:id="rId24"/>
    <p:sldId id="390" r:id="rId25"/>
    <p:sldId id="282" r:id="rId26"/>
    <p:sldId id="393" r:id="rId27"/>
    <p:sldId id="391" r:id="rId28"/>
    <p:sldId id="283" r:id="rId29"/>
    <p:sldId id="394" r:id="rId30"/>
    <p:sldId id="395" r:id="rId31"/>
    <p:sldId id="296" r:id="rId32"/>
    <p:sldId id="396" r:id="rId33"/>
    <p:sldId id="299" r:id="rId34"/>
    <p:sldId id="356" r:id="rId35"/>
    <p:sldId id="364" r:id="rId36"/>
    <p:sldId id="365" r:id="rId37"/>
    <p:sldId id="366" r:id="rId38"/>
    <p:sldId id="367" r:id="rId39"/>
    <p:sldId id="397" r:id="rId40"/>
    <p:sldId id="372" r:id="rId41"/>
    <p:sldId id="398" r:id="rId42"/>
    <p:sldId id="368" r:id="rId43"/>
    <p:sldId id="399" r:id="rId44"/>
    <p:sldId id="306" r:id="rId45"/>
    <p:sldId id="321" r:id="rId46"/>
    <p:sldId id="322" r:id="rId47"/>
    <p:sldId id="401" r:id="rId48"/>
  </p:sldIdLst>
  <p:sldSz cx="9144000" cy="6858000" type="screen4x3"/>
  <p:notesSz cx="70770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56" autoAdjust="0"/>
    <p:restoredTop sz="84919" autoAdjust="0"/>
  </p:normalViewPr>
  <p:slideViewPr>
    <p:cSldViewPr>
      <p:cViewPr varScale="1">
        <p:scale>
          <a:sx n="62" d="100"/>
          <a:sy n="62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-1950" y="-72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5D3D1E0D-B7D7-440A-8EBE-27B6CD211CA4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DC3E7FD3-5B02-48C9-AF1D-D113283D9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64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4DD3A19B-08BF-42D3-B9BF-7FE51D8D36F4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7" tIns="46109" rIns="92217" bIns="461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51117"/>
            <a:ext cx="5660378" cy="4215922"/>
          </a:xfrm>
          <a:prstGeom prst="rect">
            <a:avLst/>
          </a:prstGeom>
        </p:spPr>
        <p:txBody>
          <a:bodyPr vert="horz" lIns="92217" tIns="46109" rIns="92217" bIns="461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B71D68F2-B548-4D0C-9490-9F8A9399A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1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2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7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08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caudocranial? Closer to cassette</a:t>
            </a:r>
          </a:p>
          <a:p>
            <a:endParaRPr lang="en-US" dirty="0" smtClean="0"/>
          </a:p>
          <a:p>
            <a:r>
              <a:rPr lang="en-US" dirty="0" smtClean="0"/>
              <a:t>Distal to humerus – CrCa becomes preferable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27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Notice: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T-shape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Non-manual restraint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Central ray at area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Careful collimation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43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Avoid superimposition of structures over shoulder.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over-rotate - - Shoulder may lift off cassette.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72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shoulder rad but farther dorsal &amp; includes whole scapula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27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51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Over-rotation move scapula oblique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09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48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1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Beam in/Beam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04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of the views where CrCa is an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76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Post-Sx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66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Use tape or paddle to hyperextend - Do not extend carpus beyond normal range of motion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35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Weird about view?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8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Dorsopalmar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the back, plantar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6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DV vs VD – Can’t</a:t>
            </a:r>
            <a:r>
              <a:rPr lang="en-US" baseline="0" dirty="0" smtClean="0"/>
              <a:t> usually tell by looking at radiograph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 views always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4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Mediolateral Carpus &amp; Lateromedial Foreleg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1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Caudocranial stifle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8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72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Sternal - Scapula/</a:t>
            </a:r>
            <a:r>
              <a:rPr lang="en-US" dirty="0" err="1" smtClean="0"/>
              <a:t>Humerus</a:t>
            </a:r>
            <a:r>
              <a:rPr lang="en-US" dirty="0" smtClean="0"/>
              <a:t>/RU/Carpus/Metacarpals/Phalanges</a:t>
            </a:r>
          </a:p>
          <a:p>
            <a:endParaRPr lang="en-US" dirty="0" smtClean="0"/>
          </a:p>
          <a:p>
            <a:r>
              <a:rPr lang="en-US" dirty="0" smtClean="0"/>
              <a:t>Contralateral – opposite side of a point of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7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2F05C-D84F-482A-80A9-223D37490D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A2915-55AD-4A16-A446-669A89C0CA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F2C76-FA6C-4D19-9D62-13BF689170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AF5A0-9655-4255-A58D-A9969D77C5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6C302-657E-4C34-B344-5E8922562C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F067E-1A7B-4947-BF61-0FD38E9291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3AFA6-33AF-429A-BDC7-4B9CBE9AAF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DE6279-A804-4506-AA4A-88F6CBD5EE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077200" cy="14478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Small Animal Forelimb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2F05C-D84F-482A-80A9-223D37490DE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" name="Picture 2" descr="C:\Users\Karen\Pictures\VTI Alt\catb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49363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47472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Abbreviations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4800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Left (</a:t>
            </a:r>
            <a:r>
              <a:rPr lang="en-US" sz="2400" dirty="0" smtClean="0">
                <a:latin typeface="+mn-lt"/>
              </a:rPr>
              <a:t>L/Le)		Right (R/Rt)</a:t>
            </a:r>
          </a:p>
          <a:p>
            <a:endParaRPr lang="en-US" sz="2400" dirty="0" smtClean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Dorsal (D)		Ventral (V)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Lateral (L)		Medial (M)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Cranial (Cr)		Caudal (Ca)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Palmar (Pa)		Plantar (Pl)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Distal (Di)		Proximal (Pr)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Rostral (R)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Oblique (O) 		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2491263"/>
            <a:ext cx="2667000" cy="2400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Left &amp; right always stand alone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Medial &amp; lateral always come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Beam entry/beam exit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2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to the paw!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Content Placeholder 4" descr="http://blog.earthbath.com/wp-content/uploads/2012/01/PA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4572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41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Objectives: Small Animal Forelimb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 common concerns associated with radiographing the small animal forelimb</a:t>
            </a:r>
          </a:p>
          <a:p>
            <a:r>
              <a:rPr lang="en-US" dirty="0" smtClean="0"/>
              <a:t>Safely and appropriately position a patient for various common forelimb positions.</a:t>
            </a:r>
          </a:p>
          <a:p>
            <a:pPr lvl="2"/>
            <a:r>
              <a:rPr lang="en-US" dirty="0" smtClean="0"/>
              <a:t>Know where to measure &amp; center the beam</a:t>
            </a:r>
          </a:p>
          <a:p>
            <a:pPr lvl="2"/>
            <a:r>
              <a:rPr lang="en-US" dirty="0" smtClean="0"/>
              <a:t>Include appropriate borders</a:t>
            </a:r>
          </a:p>
          <a:p>
            <a:pPr lvl="2"/>
            <a:r>
              <a:rPr lang="en-US" dirty="0" smtClean="0"/>
              <a:t>Position properly</a:t>
            </a:r>
          </a:p>
          <a:p>
            <a:pPr lvl="2"/>
            <a:r>
              <a:rPr lang="en-US" dirty="0" smtClean="0"/>
              <a:t>Use non-manual restraint where possible</a:t>
            </a:r>
          </a:p>
          <a:p>
            <a:r>
              <a:rPr lang="en-US" dirty="0" smtClean="0"/>
              <a:t>Understand alternative views</a:t>
            </a:r>
          </a:p>
          <a:p>
            <a:r>
              <a:rPr lang="en-US" dirty="0" smtClean="0"/>
              <a:t>Distinguish &amp; identify normal forelimb anatomy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091237" cy="80772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Anatomy Review: Forelimb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514600" y="2895599"/>
            <a:ext cx="1447800" cy="3428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Picture 3" descr="C:\Users\Karen\Pictures\VTI Alt\skeleton-d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5336"/>
            <a:ext cx="6690826" cy="4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4600" y="2819401"/>
            <a:ext cx="1447800" cy="35051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3AFA6-33AF-429A-BDC7-4B9CBE9AAF1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236709" cy="4876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Sternal Recumbency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Used for: Distal Forelimbs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122" name="Picture 2" descr="C:\Users\Karen\Pictures\VTI Alt\Sternal Recumben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2362200"/>
            <a:ext cx="4122408" cy="289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37100" y="1600200"/>
            <a:ext cx="4114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2600" dirty="0" smtClean="0"/>
              <a:t>Dorsal Recumbency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3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200" dirty="0" smtClean="0"/>
              <a:t>Used for: Contralateral view of scapula, shoulder, and humerus</a:t>
            </a:r>
            <a:endParaRPr lang="en-US" sz="2200" dirty="0"/>
          </a:p>
        </p:txBody>
      </p:sp>
      <p:pic>
        <p:nvPicPr>
          <p:cNvPr id="5123" name="Picture 3" descr="C:\Users\Karen\Pictures\VTI Alt\Dorsal recumbenc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06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603"/>
            <a:ext cx="8229600" cy="990600"/>
          </a:xfrm>
        </p:spPr>
        <p:txBody>
          <a:bodyPr/>
          <a:lstStyle/>
          <a:p>
            <a:r>
              <a:rPr lang="en-US" dirty="0" smtClean="0"/>
              <a:t>Radiographic Concerns: Forelimb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u="sng" dirty="0" smtClean="0"/>
              <a:t>Field of view</a:t>
            </a:r>
            <a:r>
              <a:rPr lang="en-US" sz="2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Long bones – Include proximal &amp; distal joints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Joints – Include 1/3 of the bones proximal &amp; distal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Most projections via tabletop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Collimate tightly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Can split image: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Point toes the same direction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Collimate &amp; shield other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1309277"/>
            <a:ext cx="2600325" cy="465950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83705" y="610310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R Mediolateral Carpus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5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Radiographic Concerns: Forelimb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191000" cy="4876800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on-manual </a:t>
            </a:r>
            <a:r>
              <a:rPr lang="en-US" dirty="0"/>
              <a:t>restraint </a:t>
            </a:r>
            <a:r>
              <a:rPr lang="en-US" dirty="0" smtClean="0"/>
              <a:t>(where possible)</a:t>
            </a:r>
            <a:endParaRPr lang="en-US" dirty="0"/>
          </a:p>
          <a:p>
            <a:r>
              <a:rPr lang="en-US" dirty="0"/>
              <a:t>Place </a:t>
            </a:r>
            <a:r>
              <a:rPr lang="en-US" u="sng" dirty="0"/>
              <a:t>label</a:t>
            </a:r>
            <a:r>
              <a:rPr lang="en-US" dirty="0"/>
              <a:t> at:</a:t>
            </a:r>
          </a:p>
          <a:p>
            <a:pPr lvl="1"/>
            <a:r>
              <a:rPr lang="en-US" sz="2200" dirty="0"/>
              <a:t>Lateral view - Dorsal or cranial aspect</a:t>
            </a:r>
          </a:p>
          <a:p>
            <a:pPr lvl="1"/>
            <a:r>
              <a:rPr lang="en-US" sz="2200" dirty="0"/>
              <a:t>Other views – Lateral </a:t>
            </a:r>
            <a:r>
              <a:rPr lang="en-US" sz="2200" dirty="0" smtClean="0"/>
              <a:t>aspect</a:t>
            </a:r>
          </a:p>
          <a:p>
            <a:r>
              <a:rPr lang="en-US" dirty="0" smtClean="0"/>
              <a:t>Keep bone parallel to cassette and beam perpendicular</a:t>
            </a:r>
          </a:p>
          <a:p>
            <a:r>
              <a:rPr lang="en-US" dirty="0" smtClean="0"/>
              <a:t>Increase exposure factors if </a:t>
            </a:r>
            <a:r>
              <a:rPr lang="en-US" dirty="0"/>
              <a:t>s</a:t>
            </a:r>
            <a:r>
              <a:rPr lang="en-US" dirty="0" smtClean="0"/>
              <a:t>plints/casts in place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29" y="2057400"/>
            <a:ext cx="4062216" cy="3133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533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R Mediolateral Tarsus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99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Forelimb: Radiographic Anatomy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717949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Shoulder Joint – Mediolateral &amp; CaCr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Scapula – Mediolateral &amp; CaCr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Humerus – Mediolateral, CaCr, and CrCa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Elbow – Mediolateral, CrCa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Radius/Ulna – Mediolateral, CrCa</a:t>
            </a:r>
            <a:endParaRPr lang="en-US" sz="3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Foot – Mediolateral, DPa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81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Shoulder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3236495" cy="566142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894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4814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Shoulder Joint (Mediolateral </a:t>
            </a:r>
            <a:r>
              <a:rPr lang="en-US" dirty="0" smtClean="0"/>
              <a:t>View</a:t>
            </a:r>
            <a:r>
              <a:rPr lang="en-US" dirty="0"/>
              <a:t>)</a:t>
            </a:r>
          </a:p>
        </p:txBody>
      </p:sp>
      <p:pic>
        <p:nvPicPr>
          <p:cNvPr id="7170" name="Picture 2" descr="C:\Users\Karen\Pictures\VTI Alt\Lateral Shou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1"/>
            <a:ext cx="606375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ren\Pictures\VTI Alt\mediolateral shoulder 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62" y="2743200"/>
            <a:ext cx="3336452" cy="382266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09928"/>
            <a:ext cx="5630779" cy="441392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Kennel Card Rainbow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Shoulder Joint (Mediolateral View)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4800600" cy="4953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Area of interest closest to cassette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Extend affected leg cranially &amp; ventrally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Opposite leg pulled out of way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Arch head &amp; neck dorsally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Hind limbs in natural position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Don’t over-rotate thorax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Head &amp; limbs make a “T”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Borders: Proximal 1/3 of humerus &amp; scapula</a:t>
            </a:r>
          </a:p>
        </p:txBody>
      </p:sp>
      <p:pic>
        <p:nvPicPr>
          <p:cNvPr id="4" name="Picture 3" descr="C:\Users\Karen\Pictures\VTI Alt\mediolateral shoulder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336452" cy="382266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Scapula (Mediolateral View)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218" name="Picture 2" descr="C:\Users\Karen\Pictures\VTI Alt\mediolateral scapula positi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3978"/>
            <a:ext cx="5420857" cy="31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aren\Pictures\VTI Alt\mediolateral scapula radio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267200"/>
            <a:ext cx="3505200" cy="22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01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*Positioning is identical to humerus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29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Shoulder &amp; Scapula (Caudocranial View</a:t>
            </a:r>
            <a:r>
              <a:rPr lang="en-US" dirty="0"/>
              <a:t>)</a:t>
            </a:r>
            <a:endParaRPr lang="en-US" dirty="0" smtClean="0"/>
          </a:p>
        </p:txBody>
      </p:sp>
      <p:pic>
        <p:nvPicPr>
          <p:cNvPr id="8194" name="Picture 2" descr="C:\Users\Karen\Pictures\VTI Alt\caudocranial shoulder pos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63701"/>
            <a:ext cx="371883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aren\Pictures\VTI Alt\caudocranial shoulder 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731016"/>
            <a:ext cx="3047999" cy="470184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6100" y="6232807"/>
            <a:ext cx="3901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(Same positioning for humerus)</a:t>
            </a:r>
            <a:endParaRPr lang="en-US"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Shoulder &amp; Scapula (Caudocranial View)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610600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Use modified abdomen technique chart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Bone chart produces images too dark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Positioning: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True VD with head lateral to affected limb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Extend both forelimbs cranially with humerus parallel to cassette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Body &amp; ribs should fall away from scapula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Spine of scapula perpendicular to table</a:t>
            </a: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Avoid over-rotation of humerus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If possible, get </a:t>
            </a:r>
            <a:r>
              <a:rPr lang="en-US" dirty="0"/>
              <a:t>comparison view of both </a:t>
            </a:r>
            <a:r>
              <a:rPr lang="en-US" dirty="0" smtClean="0"/>
              <a:t>shoulders 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Sedation </a:t>
            </a:r>
            <a:r>
              <a:rPr lang="en-US" dirty="0"/>
              <a:t>is sometimes necessary </a:t>
            </a:r>
            <a:r>
              <a:rPr lang="en-US" dirty="0" smtClean="0"/>
              <a:t>for full </a:t>
            </a:r>
            <a:r>
              <a:rPr lang="en-US" dirty="0"/>
              <a:t>extension.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Borders – Proximal third of humerus &amp; distal third of scapula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Humerus (Mediolateral View)</a:t>
            </a:r>
          </a:p>
        </p:txBody>
      </p:sp>
      <p:pic>
        <p:nvPicPr>
          <p:cNvPr id="10243" name="Picture 3" descr="C:\Users\Karen\Pictures\VTI Alt\Mediolateral humerus positi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4598832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aren\Pictures\VTI Alt\Mediolateral humerus radio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200400" cy="383053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1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*Positioning is identical to scapula</a:t>
            </a:r>
            <a:endParaRPr lang="en-US" b="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Humerus (Mediolateral View)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76400"/>
            <a:ext cx="5029200" cy="4038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Lateral recumbency with affected leg down</a:t>
            </a:r>
          </a:p>
          <a:p>
            <a:pPr eaLnBrk="1" hangingPunct="1">
              <a:defRPr/>
            </a:pPr>
            <a:r>
              <a:rPr lang="en-US" dirty="0" smtClean="0"/>
              <a:t>Affected leg is extended forward</a:t>
            </a:r>
          </a:p>
          <a:p>
            <a:pPr lvl="1">
              <a:defRPr/>
            </a:pPr>
            <a:r>
              <a:rPr lang="en-US" dirty="0" smtClean="0"/>
              <a:t>Opposite leg drawn back</a:t>
            </a:r>
          </a:p>
          <a:p>
            <a:pPr eaLnBrk="1" hangingPunct="1">
              <a:defRPr/>
            </a:pPr>
            <a:r>
              <a:rPr lang="en-US" dirty="0" smtClean="0"/>
              <a:t>Head and neck extended dorsally.</a:t>
            </a:r>
          </a:p>
          <a:p>
            <a:pPr eaLnBrk="1" hangingPunct="1">
              <a:defRPr/>
            </a:pPr>
            <a:r>
              <a:rPr lang="en-US" dirty="0" smtClean="0"/>
              <a:t>Larger dogs may need 2 views</a:t>
            </a:r>
          </a:p>
          <a:p>
            <a:pPr lvl="1">
              <a:defRPr/>
            </a:pPr>
            <a:r>
              <a:rPr lang="en-US" dirty="0"/>
              <a:t>E</a:t>
            </a:r>
            <a:r>
              <a:rPr lang="en-US" dirty="0" smtClean="0"/>
              <a:t>lbow/shoulder may differ in density</a:t>
            </a:r>
          </a:p>
          <a:p>
            <a:pPr>
              <a:defRPr/>
            </a:pPr>
            <a:r>
              <a:rPr lang="en-US" dirty="0" smtClean="0"/>
              <a:t>Center ray at mid-shaft</a:t>
            </a:r>
          </a:p>
          <a:p>
            <a:pPr>
              <a:defRPr/>
            </a:pPr>
            <a:r>
              <a:rPr lang="en-US" dirty="0" smtClean="0"/>
              <a:t>Borders – 1/3 bone proximal to shoulder &amp; distal to elbow</a:t>
            </a:r>
          </a:p>
        </p:txBody>
      </p:sp>
      <p:pic>
        <p:nvPicPr>
          <p:cNvPr id="4" name="Picture 4" descr="C:\Users\Karen\Pictures\VTI Alt\Mediolateral humerus radio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200400" cy="383053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7472"/>
            <a:ext cx="8229600" cy="990600"/>
          </a:xfrm>
        </p:spPr>
        <p:txBody>
          <a:bodyPr/>
          <a:lstStyle/>
          <a:p>
            <a:r>
              <a:rPr lang="en-US" dirty="0" smtClean="0"/>
              <a:t>Humerus (Caudocranial View)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6149175" cy="2451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770504"/>
            <a:ext cx="1960859" cy="57731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011" y="5094471"/>
            <a:ext cx="645798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Same positioning as for shoulder/scapula</a:t>
            </a:r>
            <a:endParaRPr lang="en-US" sz="2000" dirty="0" smtClean="0">
              <a:latin typeface="+mn-lt"/>
            </a:endParaRP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Be </a:t>
            </a:r>
            <a:r>
              <a:rPr lang="en-US" sz="2000" dirty="0">
                <a:latin typeface="+mn-lt"/>
              </a:rPr>
              <a:t>aware of distortion since </a:t>
            </a:r>
            <a:r>
              <a:rPr lang="en-US" sz="2000" dirty="0" smtClean="0">
                <a:latin typeface="+mn-lt"/>
              </a:rPr>
              <a:t>forearm </a:t>
            </a:r>
            <a:r>
              <a:rPr lang="en-US" sz="2000" dirty="0">
                <a:latin typeface="+mn-lt"/>
              </a:rPr>
              <a:t>is away from cassette</a:t>
            </a:r>
          </a:p>
        </p:txBody>
      </p:sp>
    </p:spTree>
    <p:extLst>
      <p:ext uri="{BB962C8B-B14F-4D97-AF65-F5344CB8AC3E}">
        <p14:creationId xmlns:p14="http://schemas.microsoft.com/office/powerpoint/2010/main" val="36801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aren\Pictures\VTI Alt\craniocaudal humerus positi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308600" cy="25146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2084" y="419100"/>
            <a:ext cx="68580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Humerus (Craniocaudal View)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17142"/>
            <a:ext cx="4840705" cy="26200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Humerus (Craniocaudal View)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600200"/>
            <a:ext cx="53340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dirty="0" smtClean="0"/>
              <a:t>Craniocaudal –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 smtClean="0"/>
              <a:t>Use when extension above head cannot be achieved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 smtClean="0"/>
              <a:t>Dorsal recumbency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 smtClean="0"/>
              <a:t>Head &amp; neck straight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 smtClean="0"/>
              <a:t>Extend unaffected limb cranially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 smtClean="0"/>
              <a:t>Flex affected limb &amp; pull caudally</a:t>
            </a:r>
          </a:p>
          <a:p>
            <a:pPr lvl="2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 smtClean="0"/>
              <a:t>Slightly abduct from thorax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 smtClean="0"/>
              <a:t>Humerus is more nearly parallel but still away from cassette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 smtClean="0"/>
              <a:t>Position area of interest last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86000"/>
            <a:ext cx="3048000" cy="2997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8486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Elbow (Mediolateral Extended View)</a:t>
            </a:r>
          </a:p>
        </p:txBody>
      </p:sp>
      <p:pic>
        <p:nvPicPr>
          <p:cNvPr id="13314" name="Picture 2" descr="C:\Users\Karen\Pictures\VTI Alt\mediolateral elbow posi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34407"/>
            <a:ext cx="7471611" cy="31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90500" y="4556793"/>
            <a:ext cx="81915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Move </a:t>
            </a:r>
            <a:r>
              <a:rPr lang="en-US" sz="2000" dirty="0">
                <a:latin typeface="+mn-lt"/>
              </a:rPr>
              <a:t>head &amp; neck dorsally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Extend </a:t>
            </a:r>
            <a:r>
              <a:rPr lang="en-US" sz="2000" dirty="0" smtClean="0">
                <a:latin typeface="+mn-lt"/>
              </a:rPr>
              <a:t>other limb </a:t>
            </a:r>
            <a:r>
              <a:rPr lang="en-US" sz="2000" dirty="0">
                <a:latin typeface="+mn-lt"/>
              </a:rPr>
              <a:t>caudally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Affected elbow </a:t>
            </a:r>
            <a:r>
              <a:rPr lang="en-US" sz="2000" dirty="0">
                <a:latin typeface="+mn-lt"/>
              </a:rPr>
              <a:t>joint is in 120-degree extended </a:t>
            </a:r>
            <a:r>
              <a:rPr lang="en-US" sz="2000" dirty="0" smtClean="0">
                <a:latin typeface="+mn-lt"/>
              </a:rPr>
              <a:t>position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Maintain symmetry </a:t>
            </a:r>
            <a:r>
              <a:rPr lang="en-US" sz="2000" dirty="0">
                <a:latin typeface="+mn-lt"/>
              </a:rPr>
              <a:t>of structures with small foam pad under </a:t>
            </a:r>
            <a:r>
              <a:rPr lang="en-US" sz="2000" dirty="0" smtClean="0">
                <a:latin typeface="+mn-lt"/>
              </a:rPr>
              <a:t>distal </a:t>
            </a:r>
            <a:r>
              <a:rPr lang="en-US" sz="2000" dirty="0">
                <a:latin typeface="+mn-lt"/>
              </a:rPr>
              <a:t>region of affected limb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1226803"/>
            <a:ext cx="4419600" cy="31165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Canine Lateral Elb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1447800"/>
            <a:ext cx="3303269" cy="25908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21965"/>
            <a:ext cx="5981700" cy="990600"/>
          </a:xfrm>
        </p:spPr>
        <p:txBody>
          <a:bodyPr/>
          <a:lstStyle/>
          <a:p>
            <a:r>
              <a:rPr lang="en-US" dirty="0" smtClean="0"/>
              <a:t>Let’s Review… Positioning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1447800"/>
            <a:ext cx="1633845" cy="4279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9072" y="5951970"/>
            <a:ext cx="177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CrCd Femur </a:t>
            </a:r>
            <a:endParaRPr lang="en-US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2590800" cy="4268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62500" y="595197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CrCd Radius/Ulna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20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990600"/>
          </a:xfrm>
        </p:spPr>
        <p:txBody>
          <a:bodyPr/>
          <a:lstStyle/>
          <a:p>
            <a:r>
              <a:rPr lang="en-US" dirty="0" smtClean="0"/>
              <a:t>Elbow (CrCa View)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4338" name="Picture 2" descr="C:\Users\Karen\Pictures\VTI Alt\craniocaudal elbow positioning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11968"/>
            <a:ext cx="4495800" cy="283751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Karen\Pictures\VTI Alt\craniocaudal elbow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95" y="1511968"/>
            <a:ext cx="2579884" cy="370270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1779" y="5780782"/>
            <a:ext cx="3216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 Same positioning for other CrCa views (with different borders)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6400" y="4648200"/>
            <a:ext cx="5522495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Foam pad under unaffected limb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Pull head away from affected limb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Center ray on center of humeral condyles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Borders – 1/3 of bone proximal &amp; distal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Symmetry is essential</a:t>
            </a:r>
          </a:p>
        </p:txBody>
      </p:sp>
    </p:spTree>
    <p:extLst>
      <p:ext uri="{BB962C8B-B14F-4D97-AF65-F5344CB8AC3E}">
        <p14:creationId xmlns:p14="http://schemas.microsoft.com/office/powerpoint/2010/main" val="4164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69" y="38100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Radius &amp; Ulna (Mediolateral View)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82042"/>
            <a:ext cx="6019800" cy="48768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Same as for extended elbow view (with different borders)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Place foam under the humerus &amp; cranial thorax to maintain alignment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Make sure cassette is large enough to include correct borders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Measure at mid-shaft to minimize over-exposure</a:t>
            </a:r>
          </a:p>
          <a:p>
            <a:pPr lvl="1">
              <a:defRPr/>
            </a:pPr>
            <a:endParaRPr lang="en-US" sz="2800" dirty="0"/>
          </a:p>
        </p:txBody>
      </p:sp>
      <p:pic>
        <p:nvPicPr>
          <p:cNvPr id="15362" name="Picture 2" descr="C:\Users\Karen\Pictures\VTI Alt\mediolateral radius ulna 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1669"/>
            <a:ext cx="2129521" cy="542901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Radius &amp; Ulna (CrCa View)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828800"/>
            <a:ext cx="5410200" cy="48768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800" dirty="0" smtClean="0"/>
              <a:t>Positioning as for CrCd elbow view (with different borders)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Measure at mid-shaft of bone</a:t>
            </a:r>
          </a:p>
        </p:txBody>
      </p:sp>
      <p:pic>
        <p:nvPicPr>
          <p:cNvPr id="15363" name="Picture 3" descr="C:\Users\Karen\Pictures\VTI Alt\craniocaudal radius ulna 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52" y="1836821"/>
            <a:ext cx="2867648" cy="47244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of the Radius/Ulna (Ouch!)</a:t>
            </a:r>
            <a:endParaRPr lang="en-US" dirty="0"/>
          </a:p>
        </p:txBody>
      </p:sp>
      <p:pic>
        <p:nvPicPr>
          <p:cNvPr id="16386" name="Picture 2" descr="C:\Users\Karen\Pictures\VTI Alt\RU Fracture unfixed 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905000"/>
            <a:ext cx="5850641" cy="178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aren\Pictures\VTI Alt\RU fracture fixed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5933739" cy="178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of the Radius/Ulna (Ouch!)</a:t>
            </a:r>
            <a:endParaRPr lang="en-US" dirty="0"/>
          </a:p>
        </p:txBody>
      </p:sp>
      <p:pic>
        <p:nvPicPr>
          <p:cNvPr id="5" name="Picture 2" descr="http://www.idexx.com/pubwebresources/images/en_us/smallanimal/digital/gif/drcanineoblatdigi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05593"/>
            <a:ext cx="4396423" cy="2775361"/>
          </a:xfrm>
          <a:prstGeom prst="rect">
            <a:avLst/>
          </a:prstGeom>
          <a:noFill/>
        </p:spPr>
      </p:pic>
      <p:pic>
        <p:nvPicPr>
          <p:cNvPr id="6" name="Picture 2" descr="http://hstrial-westsuburbana.intuitwebsites.com/files/QuickSiteImages/RadialUln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400"/>
            <a:ext cx="4114800" cy="33265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Teddy</a:t>
            </a:r>
            <a:endParaRPr lang="en-US" dirty="0"/>
          </a:p>
        </p:txBody>
      </p:sp>
      <p:pic>
        <p:nvPicPr>
          <p:cNvPr id="63490" name="Picture 2" descr="http://atthevets.files.wordpress.com/2012/01/dsc09752.jpg?w=300&amp;h=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676400"/>
            <a:ext cx="5994400" cy="4495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Teddy took a dive off the couch…</a:t>
            </a:r>
            <a:endParaRPr lang="en-US" dirty="0"/>
          </a:p>
        </p:txBody>
      </p:sp>
      <p:pic>
        <p:nvPicPr>
          <p:cNvPr id="60418" name="Picture 2" descr="http://atthevets.files.wordpress.com/2012/01/dsc09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019800" cy="45161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Teddy’s leg after repair… See the fracture?</a:t>
            </a:r>
            <a:endParaRPr lang="en-US" sz="3600" dirty="0"/>
          </a:p>
        </p:txBody>
      </p:sp>
      <p:pic>
        <p:nvPicPr>
          <p:cNvPr id="61442" name="Picture 2" descr="http://atthevets.files.wordpress.com/2012/01/dsc097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195858" cy="4648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8229600" cy="990600"/>
          </a:xfrm>
        </p:spPr>
        <p:txBody>
          <a:bodyPr/>
          <a:lstStyle/>
          <a:p>
            <a:r>
              <a:rPr lang="en-US" dirty="0" smtClean="0"/>
              <a:t>Teddy says “Thank you!”</a:t>
            </a:r>
            <a:endParaRPr lang="en-US" dirty="0"/>
          </a:p>
        </p:txBody>
      </p:sp>
      <p:pic>
        <p:nvPicPr>
          <p:cNvPr id="62466" name="Picture 2" descr="http://atthevets.files.wordpress.com/2012/01/dsc097702.jpg?w=225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581400" cy="4775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Carpus (Mediolateral Hyperflexed View)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8434" name="Picture 2" descr="C:\Users\Karen\Pictures\VTI Alt\Hyperflexed mediolateral carpus posi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5" y="1981200"/>
            <a:ext cx="7019925" cy="3743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Review… Positioning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5503333" cy="3095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5621893"/>
            <a:ext cx="253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Dorsal Recumbency</a:t>
            </a:r>
            <a:endParaRPr lang="en-US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2161637" cy="46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ren\Pictures\VTI Alt\hyperflexed mediolateral carpus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17192"/>
            <a:ext cx="5202859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Carpus (Mediolateral Hyperflexed View)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709928"/>
            <a:ext cx="4849504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Lateral recumbency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Hyperflex</a:t>
            </a:r>
            <a:r>
              <a:rPr lang="en-US" dirty="0" smtClean="0"/>
              <a:t> carpus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Helps evaluate carpal </a:t>
            </a:r>
          </a:p>
          <a:p>
            <a:pPr marL="548640" lvl="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/>
              <a:t>joint laxity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Borders – Proximal third of metacarpus to distal third of radius/ulna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5410200"/>
            <a:ext cx="5334000" cy="969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16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Foot (Mediolateral View)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7411" name="Picture 3" descr="C:\Users\Karen\Pictures\VTI Alt\mediolateral carpus 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838200"/>
            <a:ext cx="2514600" cy="450589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Karen\Pictures\VTI Alt\mediolateral carpus positi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7844"/>
            <a:ext cx="4331368" cy="275779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228600" y="4724400"/>
            <a:ext cx="86868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Separate digits with tape (cotton isn’t as effective)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Measure &amp; center primary beam at site of interest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Borders – Proximal 1/3 metacarpus to distal 1/3 R/U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Cassette can be split – point toes in same direction</a:t>
            </a:r>
          </a:p>
        </p:txBody>
      </p:sp>
    </p:spTree>
    <p:extLst>
      <p:ext uri="{BB962C8B-B14F-4D97-AF65-F5344CB8AC3E}">
        <p14:creationId xmlns:p14="http://schemas.microsoft.com/office/powerpoint/2010/main" val="32019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aecrockford.com/wp-content/uploads/2010/02/metacarpal-fractur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726541" cy="3971926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smtClean="0"/>
              <a:t>Foot (Lateral Flexed View)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Foot (Dorsopalmar View)</a:t>
            </a:r>
          </a:p>
        </p:txBody>
      </p:sp>
      <p:pic>
        <p:nvPicPr>
          <p:cNvPr id="20482" name="Picture 2" descr="C:\Users\Karen\Pictures\VTI Alt\dorsopalmar view foot positi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3" y="1447800"/>
            <a:ext cx="4114799" cy="22866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Karen\Pictures\VTI Alt\dorsopalmar view foot diagr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01642"/>
            <a:ext cx="2895600" cy="254449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Karen\Pictures\VTI Alt\dorsopalmar view foot r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2743712" cy="477557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Foot (Dorsopalmar View)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Sternal recumbency</a:t>
            </a:r>
          </a:p>
          <a:p>
            <a:pPr eaLnBrk="1" hangingPunct="1">
              <a:defRPr/>
            </a:pPr>
            <a:r>
              <a:rPr lang="en-US" dirty="0" smtClean="0"/>
              <a:t>Move head laterally</a:t>
            </a:r>
          </a:p>
          <a:p>
            <a:pPr eaLnBrk="1" hangingPunct="1">
              <a:defRPr/>
            </a:pPr>
            <a:r>
              <a:rPr lang="en-US" dirty="0" smtClean="0"/>
              <a:t>Extend both forelimbs &amp; secure affected limb proximally</a:t>
            </a:r>
          </a:p>
          <a:p>
            <a:pPr>
              <a:defRPr/>
            </a:pPr>
            <a:r>
              <a:rPr lang="en-US" dirty="0" smtClean="0"/>
              <a:t>Place carpus flat </a:t>
            </a:r>
            <a:r>
              <a:rPr lang="en-US" dirty="0"/>
              <a:t>on cassette</a:t>
            </a:r>
          </a:p>
          <a:p>
            <a:pPr eaLnBrk="1" hangingPunct="1">
              <a:defRPr/>
            </a:pPr>
            <a:r>
              <a:rPr lang="en-US" dirty="0" smtClean="0"/>
              <a:t>Abduct the elbow slightly to straighten carpus</a:t>
            </a:r>
          </a:p>
          <a:p>
            <a:pPr eaLnBrk="1" hangingPunct="1">
              <a:defRPr/>
            </a:pPr>
            <a:r>
              <a:rPr lang="en-US" dirty="0" smtClean="0"/>
              <a:t>Foam pad under elbow to prevent rotation.</a:t>
            </a:r>
          </a:p>
          <a:p>
            <a:pPr eaLnBrk="1" hangingPunct="1">
              <a:defRPr/>
            </a:pPr>
            <a:r>
              <a:rPr lang="en-US" dirty="0" smtClean="0"/>
              <a:t>Oblique views may be necessary with some injuries.</a:t>
            </a:r>
          </a:p>
          <a:p>
            <a:pPr eaLnBrk="1" hangingPunct="1">
              <a:defRPr/>
            </a:pPr>
            <a:r>
              <a:rPr lang="en-US" dirty="0" smtClean="0"/>
              <a:t>Flexed or stressed views may be useful in detecting joint instability.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Um…?</a:t>
            </a:r>
            <a:endParaRPr lang="en-US" dirty="0"/>
          </a:p>
        </p:txBody>
      </p:sp>
      <p:pic>
        <p:nvPicPr>
          <p:cNvPr id="78850" name="Picture 2" descr="http://blogs.sandiegozoo.org/wp-content/uploads/2011/01/x-ray-f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183896" cy="4343400"/>
          </a:xfrm>
          <a:prstGeom prst="rect">
            <a:avLst/>
          </a:prstGeom>
          <a:noFill/>
        </p:spPr>
      </p:pic>
      <p:pic>
        <p:nvPicPr>
          <p:cNvPr id="78852" name="Picture 4" descr="http://www.soundeklin.com/files/images/products/markv-elephant-fo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267200" cy="426720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Oh… Of course. </a:t>
            </a:r>
            <a:endParaRPr lang="en-US" dirty="0"/>
          </a:p>
        </p:txBody>
      </p:sp>
      <p:pic>
        <p:nvPicPr>
          <p:cNvPr id="79874" name="Picture 2" descr="http://t3.gstatic.com/images?q=tbn:ANd9GcTvHTFo76twPGwxKb8-gng-jym5HgKW6-0yJbP7L7c4fjKxvQmCWJsfZX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3657600" cy="2743200"/>
          </a:xfrm>
          <a:prstGeom prst="rect">
            <a:avLst/>
          </a:prstGeom>
          <a:noFill/>
        </p:spPr>
      </p:pic>
      <p:pic>
        <p:nvPicPr>
          <p:cNvPr id="79876" name="Picture 4" descr="http://blogs.discovermagazine.com/notrocketscience/files/2011/12/Elephant_t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57290"/>
            <a:ext cx="4467225" cy="249585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4042"/>
            <a:ext cx="8229600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u="sng" dirty="0" smtClean="0"/>
              <a:t>Today</a:t>
            </a:r>
            <a:r>
              <a:rPr lang="en-US" dirty="0" smtClean="0"/>
              <a:t>: SA Forelimb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Labs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Roll at 10am</a:t>
            </a:r>
          </a:p>
          <a:p>
            <a:pPr>
              <a:spcBef>
                <a:spcPts val="0"/>
              </a:spcBef>
            </a:pPr>
            <a:r>
              <a:rPr lang="en-US" u="sng" dirty="0" smtClean="0"/>
              <a:t>Tuesday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Labs – No lecture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Work on homework – Forelimb Chart</a:t>
            </a:r>
          </a:p>
          <a:p>
            <a:pPr>
              <a:spcBef>
                <a:spcPts val="0"/>
              </a:spcBef>
            </a:pPr>
            <a:r>
              <a:rPr lang="en-US" u="sng" dirty="0" smtClean="0"/>
              <a:t>Wednesday</a:t>
            </a:r>
            <a:r>
              <a:rPr lang="en-US" dirty="0" smtClean="0"/>
              <a:t> – SA Pelvic Limb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Forelimb homework due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Lavin: Chapter 21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Reminder: Test #3 on Friday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Chapters 9, </a:t>
            </a:r>
            <a:r>
              <a:rPr lang="en-US" strike="dblStrike" dirty="0"/>
              <a:t>10</a:t>
            </a:r>
            <a:r>
              <a:rPr lang="en-US" dirty="0"/>
              <a:t>, 16, 17, 20, 21</a:t>
            </a:r>
          </a:p>
          <a:p>
            <a:pPr lvl="1">
              <a:spcBef>
                <a:spcPts val="0"/>
              </a:spcBef>
            </a:pPr>
            <a:r>
              <a:rPr lang="en-US" dirty="0"/>
              <a:t>Artifacts &amp; Film Evaluation Lectures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400" u="sng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Let’s Review… Ventral &amp; Dorsal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5895975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22" y="3657600"/>
            <a:ext cx="6380246" cy="24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828799"/>
            <a:ext cx="2438400" cy="4700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5385547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Let’s Review… Medial &amp; Lateral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0480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u="sng" dirty="0" smtClean="0"/>
              <a:t>Proximal:</a:t>
            </a:r>
          </a:p>
          <a:p>
            <a:pPr>
              <a:defRPr/>
            </a:pPr>
            <a:r>
              <a:rPr lang="en-US" dirty="0" smtClean="0"/>
              <a:t>Nearer to the point of origin of a structure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u="sng" dirty="0" smtClean="0"/>
              <a:t>Distal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smtClean="0"/>
              <a:t>Away from the point of origin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Terminology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4962"/>
            <a:ext cx="5217540" cy="3910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559593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L Lateromedial R/U</a:t>
            </a:r>
            <a:endParaRPr lang="en-US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13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Proximal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33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Distal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86400" y="2318266"/>
            <a:ext cx="12954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91225" y="4604266"/>
            <a:ext cx="129540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7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04800" y="561833"/>
            <a:ext cx="7315200" cy="2667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Anatomic Directional Planes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7" y="1219200"/>
            <a:ext cx="76200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95275" y="1873998"/>
            <a:ext cx="4316830" cy="3124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Measure &amp; center over thickest area</a:t>
            </a:r>
            <a:endParaRPr lang="en-US" sz="2800" b="1" dirty="0" smtClean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Anatomy to include: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u="sng" dirty="0" smtClean="0"/>
              <a:t>Long bones </a:t>
            </a:r>
            <a:r>
              <a:rPr lang="en-US" sz="2400" dirty="0" smtClean="0"/>
              <a:t>- Shaft &amp; joints proximal &amp; distal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u="sng" dirty="0" smtClean="0"/>
              <a:t>Joints</a:t>
            </a:r>
            <a:r>
              <a:rPr lang="en-US" sz="2400" dirty="0" smtClean="0"/>
              <a:t> – Center over joint space, and include 1/3 of bones proximal &amp; distal</a:t>
            </a:r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5275" y="29060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Positioning Guidelines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50" y="1371600"/>
            <a:ext cx="3388503" cy="4128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5590994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CaCr Stifle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6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4810</TotalTime>
  <Words>1248</Words>
  <Application>Microsoft Office PowerPoint</Application>
  <PresentationFormat>On-screen Show (4:3)</PresentationFormat>
  <Paragraphs>316</Paragraphs>
  <Slides>47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Clarity</vt:lpstr>
      <vt:lpstr>Small Animal Forelimb </vt:lpstr>
      <vt:lpstr>Kennel Card Rainbow</vt:lpstr>
      <vt:lpstr>Let’s Review… Positioning</vt:lpstr>
      <vt:lpstr>Let’s Review… Positioning</vt:lpstr>
      <vt:lpstr>Let’s Review… Ventral &amp; Dorsal</vt:lpstr>
      <vt:lpstr>Let’s Review… Medial &amp; Lateral</vt:lpstr>
      <vt:lpstr>Directional Terminology</vt:lpstr>
      <vt:lpstr>PowerPoint Presentation</vt:lpstr>
      <vt:lpstr>Positioning Guidelines</vt:lpstr>
      <vt:lpstr>Abbreviations</vt:lpstr>
      <vt:lpstr>Speak to the paw!</vt:lpstr>
      <vt:lpstr>Objectives: Small Animal Forelimb</vt:lpstr>
      <vt:lpstr>Anatomy Review: Forelimb</vt:lpstr>
      <vt:lpstr>Terminology Review</vt:lpstr>
      <vt:lpstr>Radiographic Concerns: Forelimb</vt:lpstr>
      <vt:lpstr>Radiographic Concerns: Forelimb (cont.)</vt:lpstr>
      <vt:lpstr>The Forelimb: Radiographic Anatomy</vt:lpstr>
      <vt:lpstr>The Shoulder</vt:lpstr>
      <vt:lpstr>Shoulder Joint (Mediolateral View)</vt:lpstr>
      <vt:lpstr>Shoulder Joint (Mediolateral View)</vt:lpstr>
      <vt:lpstr>Scapula (Mediolateral View)</vt:lpstr>
      <vt:lpstr>Shoulder &amp; Scapula (Caudocranial View)</vt:lpstr>
      <vt:lpstr>Shoulder &amp; Scapula (Caudocranial View)</vt:lpstr>
      <vt:lpstr>Humerus (Mediolateral View)</vt:lpstr>
      <vt:lpstr>Humerus (Mediolateral View)</vt:lpstr>
      <vt:lpstr>Humerus (Caudocranial View)</vt:lpstr>
      <vt:lpstr>PowerPoint Presentation</vt:lpstr>
      <vt:lpstr>Humerus (Craniocaudal View)</vt:lpstr>
      <vt:lpstr>Elbow (Mediolateral Extended View)</vt:lpstr>
      <vt:lpstr>Elbow (CrCa View)</vt:lpstr>
      <vt:lpstr>Radius &amp; Ulna (Mediolateral View)</vt:lpstr>
      <vt:lpstr>Radius &amp; Ulna (CrCa View)</vt:lpstr>
      <vt:lpstr>Fracture of the Radius/Ulna (Ouch!)</vt:lpstr>
      <vt:lpstr>Fracture of the Radius/Ulna (Ouch!)</vt:lpstr>
      <vt:lpstr>Teddy</vt:lpstr>
      <vt:lpstr>Teddy took a dive off the couch…</vt:lpstr>
      <vt:lpstr>Teddy’s leg after repair… See the fracture?</vt:lpstr>
      <vt:lpstr>Teddy says “Thank you!”</vt:lpstr>
      <vt:lpstr>Carpus (Mediolateral Hyperflexed View)</vt:lpstr>
      <vt:lpstr>Carpus (Mediolateral Hyperflexed View)</vt:lpstr>
      <vt:lpstr>Foot (Mediolateral View)</vt:lpstr>
      <vt:lpstr>PowerPoint Presentation</vt:lpstr>
      <vt:lpstr>Foot (Dorsopalmar View)</vt:lpstr>
      <vt:lpstr>Foot (Dorsopalmar View)</vt:lpstr>
      <vt:lpstr>Um…?</vt:lpstr>
      <vt:lpstr>Oh… Of course. </vt:lpstr>
      <vt:lpstr>Next Steps…</vt:lpstr>
    </vt:vector>
  </TitlesOfParts>
  <Company>Stone Briar Farms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Radiology</dc:title>
  <dc:creator>Wilkerson</dc:creator>
  <cp:lastModifiedBy>Catherine Huff</cp:lastModifiedBy>
  <cp:revision>242</cp:revision>
  <cp:lastPrinted>2013-09-04T02:52:38Z</cp:lastPrinted>
  <dcterms:created xsi:type="dcterms:W3CDTF">2009-08-27T18:05:03Z</dcterms:created>
  <dcterms:modified xsi:type="dcterms:W3CDTF">2016-01-29T13:07:19Z</dcterms:modified>
</cp:coreProperties>
</file>