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51"/>
  </p:notesMasterIdLst>
  <p:handoutMasterIdLst>
    <p:handoutMasterId r:id="rId52"/>
  </p:handoutMasterIdLst>
  <p:sldIdLst>
    <p:sldId id="256" r:id="rId2"/>
    <p:sldId id="478" r:id="rId3"/>
    <p:sldId id="479" r:id="rId4"/>
    <p:sldId id="480" r:id="rId5"/>
    <p:sldId id="482" r:id="rId6"/>
    <p:sldId id="483" r:id="rId7"/>
    <p:sldId id="481" r:id="rId8"/>
    <p:sldId id="449" r:id="rId9"/>
    <p:sldId id="450" r:id="rId10"/>
    <p:sldId id="451" r:id="rId11"/>
    <p:sldId id="374" r:id="rId12"/>
    <p:sldId id="452" r:id="rId13"/>
    <p:sldId id="453" r:id="rId14"/>
    <p:sldId id="476" r:id="rId15"/>
    <p:sldId id="489" r:id="rId16"/>
    <p:sldId id="454" r:id="rId17"/>
    <p:sldId id="455" r:id="rId18"/>
    <p:sldId id="464" r:id="rId19"/>
    <p:sldId id="488" r:id="rId20"/>
    <p:sldId id="477" r:id="rId21"/>
    <p:sldId id="456" r:id="rId22"/>
    <p:sldId id="458" r:id="rId23"/>
    <p:sldId id="390" r:id="rId24"/>
    <p:sldId id="485" r:id="rId25"/>
    <p:sldId id="486" r:id="rId26"/>
    <p:sldId id="393" r:id="rId27"/>
    <p:sldId id="460" r:id="rId28"/>
    <p:sldId id="378" r:id="rId29"/>
    <p:sldId id="462" r:id="rId30"/>
    <p:sldId id="463" r:id="rId31"/>
    <p:sldId id="466" r:id="rId32"/>
    <p:sldId id="396" r:id="rId33"/>
    <p:sldId id="397" r:id="rId34"/>
    <p:sldId id="467" r:id="rId35"/>
    <p:sldId id="468" r:id="rId36"/>
    <p:sldId id="469" r:id="rId37"/>
    <p:sldId id="471" r:id="rId38"/>
    <p:sldId id="412" r:id="rId39"/>
    <p:sldId id="490" r:id="rId40"/>
    <p:sldId id="470" r:id="rId41"/>
    <p:sldId id="472" r:id="rId42"/>
    <p:sldId id="473" r:id="rId43"/>
    <p:sldId id="474" r:id="rId44"/>
    <p:sldId id="418" r:id="rId45"/>
    <p:sldId id="423" r:id="rId46"/>
    <p:sldId id="428" r:id="rId47"/>
    <p:sldId id="438" r:id="rId48"/>
    <p:sldId id="484" r:id="rId49"/>
    <p:sldId id="487" r:id="rId50"/>
  </p:sldIdLst>
  <p:sldSz cx="9144000" cy="6858000" type="screen4x3"/>
  <p:notesSz cx="70770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9" autoAdjust="0"/>
    <p:restoredTop sz="80610" autoAdjust="0"/>
  </p:normalViewPr>
  <p:slideViewPr>
    <p:cSldViewPr>
      <p:cViewPr>
        <p:scale>
          <a:sx n="60" d="100"/>
          <a:sy n="60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90" d="100"/>
          <a:sy n="90" d="100"/>
        </p:scale>
        <p:origin x="-1950" y="-72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5D3D1E0D-B7D7-440A-8EBE-27B6CD211CA4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DC3E7FD3-5B02-48C9-AF1D-D113283D9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64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4DD3A19B-08BF-42D3-B9BF-7FE51D8D36F4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7" tIns="46109" rIns="92217" bIns="461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451117"/>
            <a:ext cx="5660378" cy="4215922"/>
          </a:xfrm>
          <a:prstGeom prst="rect">
            <a:avLst/>
          </a:prstGeom>
        </p:spPr>
        <p:txBody>
          <a:bodyPr vert="horz" lIns="92217" tIns="46109" rIns="92217" bIns="461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B71D68F2-B548-4D0C-9490-9F8A9399A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1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2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CrCd</a:t>
            </a:r>
            <a:r>
              <a:rPr lang="en-US" dirty="0" smtClean="0"/>
              <a:t> </a:t>
            </a:r>
            <a:r>
              <a:rPr lang="en-US" dirty="0" err="1" smtClean="0"/>
              <a:t>Tib</a:t>
            </a:r>
            <a:r>
              <a:rPr lang="en-US" dirty="0" smtClean="0"/>
              <a:t>/Fib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32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52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24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for on pelvic radiograph?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82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67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95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Partial or full displacement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82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Trough &amp; use of tape</a:t>
            </a:r>
          </a:p>
          <a:p>
            <a:r>
              <a:rPr lang="en-US" dirty="0" smtClean="0"/>
              <a:t>Nose to 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88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Support with a cord or rope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Use sandbags as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98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use of foam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92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7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3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1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R ML shoulder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82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CrCd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Humerus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0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Usual view?</a:t>
            </a:r>
          </a:p>
          <a:p>
            <a:r>
              <a:rPr lang="en-US" dirty="0" smtClean="0"/>
              <a:t>Collimation</a:t>
            </a:r>
          </a:p>
          <a:p>
            <a:r>
              <a:rPr lang="en-US" dirty="0" smtClean="0"/>
              <a:t>Measure</a:t>
            </a:r>
            <a:r>
              <a:rPr lang="en-US" baseline="0" dirty="0" smtClean="0"/>
              <a:t> at?</a:t>
            </a:r>
          </a:p>
          <a:p>
            <a:r>
              <a:rPr lang="en-US" baseline="0" dirty="0" smtClean="0"/>
              <a:t>Beam center?</a:t>
            </a:r>
          </a:p>
          <a:p>
            <a:r>
              <a:rPr lang="en-US" baseline="0" dirty="0" smtClean="0"/>
              <a:t>Borders?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Metacarpals</a:t>
            </a:r>
          </a:p>
          <a:p>
            <a:r>
              <a:rPr lang="en-US" dirty="0" smtClean="0"/>
              <a:t>Shoulder</a:t>
            </a:r>
          </a:p>
          <a:p>
            <a:r>
              <a:rPr lang="en-US" dirty="0" smtClean="0"/>
              <a:t>R/U</a:t>
            </a:r>
          </a:p>
          <a:p>
            <a:r>
              <a:rPr lang="en-US" dirty="0" err="1" smtClean="0"/>
              <a:t>Humerus</a:t>
            </a:r>
            <a:endParaRPr lang="en-US" dirty="0" smtClean="0"/>
          </a:p>
          <a:p>
            <a:r>
              <a:rPr lang="en-US" dirty="0" smtClean="0"/>
              <a:t>Foot/phalanges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0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8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2F05C-D84F-482A-80A9-223D37490D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A2915-55AD-4A16-A446-669A89C0CA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F2C76-FA6C-4D19-9D62-13BF689170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AF5A0-9655-4255-A58D-A9969D77C5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6C302-657E-4C34-B344-5E8922562C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F067E-1A7B-4947-BF61-0FD38E9291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3AFA6-33AF-429A-BDC7-4B9CBE9AAF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DE6279-A804-4506-AA4A-88F6CBD5EE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077200" cy="14478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Small Animal Pelvis &amp; Pelvic Limb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Lavin: Chapter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2F05C-D84F-482A-80A9-223D37490DE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 descr="What heat stroke looks like: 4 IV fluids, supp O2, continuous ECG monitoring. Poor prognosis, not cheap, and totally preventable. Very sa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2971800" cy="44725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Indications for Hind Limb Radiography</a:t>
            </a:r>
            <a:endParaRPr lang="en-US" sz="32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7848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Limbs</a:t>
            </a:r>
            <a:r>
              <a:rPr lang="en-US" sz="2400" dirty="0" smtClean="0"/>
              <a:t> –</a:t>
            </a:r>
            <a:r>
              <a:rPr lang="en-US" dirty="0" smtClean="0"/>
              <a:t> </a:t>
            </a:r>
            <a:r>
              <a:rPr lang="en-US" sz="2000" dirty="0" smtClean="0"/>
              <a:t>Fractures, pain, or lameness</a:t>
            </a:r>
          </a:p>
          <a:p>
            <a:pPr marL="0" indent="0">
              <a:buNone/>
            </a:pPr>
            <a:r>
              <a:rPr lang="en-US" sz="2400" u="sng" dirty="0" smtClean="0"/>
              <a:t>Pelvis</a:t>
            </a:r>
            <a:r>
              <a:rPr lang="en-US" sz="2400" dirty="0" smtClean="0"/>
              <a:t> – D</a:t>
            </a:r>
            <a:r>
              <a:rPr lang="en-US" sz="2000" dirty="0" smtClean="0"/>
              <a:t>ysplastic or degenerative changes</a:t>
            </a:r>
          </a:p>
          <a:p>
            <a:pPr marL="0" indent="0">
              <a:buNone/>
            </a:pPr>
            <a:r>
              <a:rPr lang="en-US" sz="2400" u="sng" dirty="0" smtClean="0"/>
              <a:t>Both</a:t>
            </a:r>
            <a:r>
              <a:rPr lang="en-US" sz="2400" dirty="0" smtClean="0"/>
              <a:t> – </a:t>
            </a:r>
          </a:p>
          <a:p>
            <a:pPr lvl="1"/>
            <a:r>
              <a:rPr lang="en-US" sz="2000" dirty="0" smtClean="0"/>
              <a:t>Joint-associated neoplasia</a:t>
            </a:r>
          </a:p>
          <a:p>
            <a:pPr lvl="1"/>
            <a:r>
              <a:rPr lang="en-US" sz="2000" dirty="0" smtClean="0"/>
              <a:t>Arthritis</a:t>
            </a:r>
          </a:p>
          <a:p>
            <a:pPr lvl="1"/>
            <a:endParaRPr lang="en-US" sz="2400" u="sng" dirty="0" smtClean="0"/>
          </a:p>
          <a:p>
            <a:endParaRPr lang="en-US" sz="2800" dirty="0"/>
          </a:p>
        </p:txBody>
      </p:sp>
      <p:pic>
        <p:nvPicPr>
          <p:cNvPr id="11266" name="Picture 2" descr="C:\Users\Karen\Pictures\VTI Alt\feline pelvic radio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07714"/>
            <a:ext cx="5630626" cy="271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Hind Limb: General Considerations</a:t>
            </a:r>
            <a:endParaRPr lang="en-US" sz="32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447800"/>
            <a:ext cx="4046621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u="sng" dirty="0" smtClean="0"/>
              <a:t>Anatomy (Pelvis)</a:t>
            </a:r>
            <a:r>
              <a:rPr lang="en-US" sz="2400" dirty="0" smtClean="0"/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Half of femoral head should be in the acetabulum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Femoral heads should be rounded and smooth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Femoral neck should be smooth with no remodeling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u="sng" dirty="0" smtClean="0"/>
              <a:t>Views (2)</a:t>
            </a:r>
            <a:r>
              <a:rPr lang="en-US" sz="2400" dirty="0" smtClean="0"/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Dorsal recumbency for pelvis (V/D) and femur (CrCa)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Sternal recumbency for distal hind limb (CdCr)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08" y="1905000"/>
            <a:ext cx="4257192" cy="33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Hind Limb Radiography: General Considerations</a:t>
            </a:r>
            <a:endParaRPr lang="en-US" sz="32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328367"/>
            <a:ext cx="83820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u="sng" dirty="0" smtClean="0"/>
              <a:t>Field of View</a:t>
            </a:r>
            <a:r>
              <a:rPr lang="en-US" sz="2400" dirty="0" smtClean="0"/>
              <a:t>: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Long bones &amp; joints – Same borders as always</a:t>
            </a:r>
          </a:p>
          <a:p>
            <a:pPr>
              <a:spcBef>
                <a:spcPts val="0"/>
              </a:spcBef>
            </a:pPr>
            <a:r>
              <a:rPr lang="en-US" sz="2400" u="sng" dirty="0" smtClean="0"/>
              <a:t>Radiographic</a:t>
            </a:r>
            <a:r>
              <a:rPr lang="en-US" sz="24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Slightly lower kVp and higher mAs are desirable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Grid usually needed for pelvis</a:t>
            </a:r>
          </a:p>
          <a:p>
            <a:pPr>
              <a:spcBef>
                <a:spcPts val="0"/>
              </a:spcBef>
            </a:pPr>
            <a:r>
              <a:rPr lang="en-US" sz="2400" u="sng" dirty="0" smtClean="0"/>
              <a:t>Patient</a:t>
            </a:r>
            <a:r>
              <a:rPr lang="en-US" sz="2400" dirty="0" smtClean="0"/>
              <a:t>: Sedation is often helpful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81400"/>
            <a:ext cx="4191000" cy="29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32" y="304720"/>
            <a:ext cx="83820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Hind Limb Terminology</a:t>
            </a:r>
            <a:endParaRPr lang="en-US" sz="32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7848600" cy="4876800"/>
          </a:xfrm>
        </p:spPr>
        <p:txBody>
          <a:bodyPr/>
          <a:lstStyle/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2290" name="Picture 2" descr="C:\Users\Karen\Pictures\VTI Alt\canine dorsal hind limb termin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2051"/>
            <a:ext cx="7753064" cy="21006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8779" y="1169227"/>
            <a:ext cx="51129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Dorsal recumbency: Used for proximal hind end</a:t>
            </a:r>
            <a:endParaRPr lang="en-US" dirty="0">
              <a:latin typeface="+mn-lt"/>
            </a:endParaRPr>
          </a:p>
        </p:txBody>
      </p:sp>
      <p:pic>
        <p:nvPicPr>
          <p:cNvPr id="12291" name="Picture 3" descr="C:\Users\Karen\Pictures\VTI Alt\Canine sternal hind limb terminolo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44" y="4540187"/>
            <a:ext cx="6881813" cy="21909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3750" y="4179143"/>
            <a:ext cx="487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Sternal recumbency: Used for distal rear limbs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4724400" cy="515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594815"/>
            <a:ext cx="48768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/>
              <a:t>Ouch!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Pelvic Anatomy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42" name="Picture 2" descr="C:\Users\Karen\Pictures\VTI Alt\Ventral view canine pelv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547884"/>
            <a:ext cx="6516967" cy="480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The Pelvis: Standard Positions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3314" name="Picture 2" descr="C:\Users\Karen\Pictures\VTI Alt\Canine ventrodorsal hip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95400"/>
            <a:ext cx="2286000" cy="34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Karen\Pictures\VTI Alt\Canine lateral hip 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61" y="1143000"/>
            <a:ext cx="4316357" cy="320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465619"/>
            <a:ext cx="1905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Ventrodorsal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8139" y="3699505"/>
            <a:ext cx="10949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Lateral</a:t>
            </a:r>
            <a:endParaRPr lang="en-US" sz="2000" b="1" dirty="0">
              <a:latin typeface="+mn-lt"/>
            </a:endParaRPr>
          </a:p>
        </p:txBody>
      </p:sp>
      <p:pic>
        <p:nvPicPr>
          <p:cNvPr id="13316" name="Picture 4" descr="C:\Users\Karen\Pictures\VTI Alt\Canine ventrodorsal frog-leg r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11" y="3899560"/>
            <a:ext cx="34671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00600" y="6124163"/>
            <a:ext cx="2667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Ventrodorsal Frog-Leg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9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 smtClean="0"/>
              <a:t>Hip Dysplasia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524000"/>
            <a:ext cx="44958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 smtClean="0"/>
              <a:t>V/D Hip (Extended)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Normal view to evaluate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Use Frog-Leg if too painful</a:t>
            </a:r>
          </a:p>
          <a:p>
            <a:r>
              <a:rPr lang="en-US" sz="2200" dirty="0" smtClean="0"/>
              <a:t>Hip dysplasia – </a:t>
            </a:r>
          </a:p>
          <a:p>
            <a:pPr lvl="1"/>
            <a:r>
              <a:rPr lang="en-US" sz="2000" u="sng" dirty="0" smtClean="0"/>
              <a:t>Definition</a:t>
            </a:r>
            <a:r>
              <a:rPr lang="en-US" sz="2000" dirty="0" smtClean="0"/>
              <a:t>: Abnormal development of the femoral joint, resulting in a lack of conformity between the acetabulum &amp; femoral head</a:t>
            </a:r>
          </a:p>
          <a:p>
            <a:pPr lvl="1"/>
            <a:r>
              <a:rPr lang="en-US" sz="2000" dirty="0" smtClean="0"/>
              <a:t>Manifests as hip joint laxity that leads to osteoarthritis</a:t>
            </a:r>
          </a:p>
          <a:p>
            <a:pPr lvl="1"/>
            <a:r>
              <a:rPr lang="en-US" sz="2000" dirty="0" smtClean="0"/>
              <a:t>The most common inherited disease in dogs</a:t>
            </a:r>
          </a:p>
          <a:p>
            <a:pPr lvl="1"/>
            <a:r>
              <a:rPr lang="en-US" sz="2000" dirty="0" smtClean="0"/>
              <a:t>Evaluation at 24 months</a:t>
            </a:r>
          </a:p>
        </p:txBody>
      </p:sp>
      <p:pic>
        <p:nvPicPr>
          <p:cNvPr id="14338" name="Picture 2" descr="C:\Users\Karen\Pictures\VTI Alt\Bilateral Hip Dyspla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0861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4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Hip Dysplasia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7848600" cy="47183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Evaluation via the OFA (Orthopedic Foundation for Animals)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7 categories within normal, borderline, and dysplastic</a:t>
            </a:r>
          </a:p>
          <a:p>
            <a:r>
              <a:rPr lang="en-US" sz="2000" u="sng" dirty="0" smtClean="0"/>
              <a:t>PennHIP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Radiographic screening method that quantifies hip joint laxity</a:t>
            </a:r>
          </a:p>
          <a:p>
            <a:pPr lvl="1"/>
            <a:r>
              <a:rPr lang="en-US" sz="2000" dirty="0" smtClean="0"/>
              <a:t>Compares dogs within standards for the breed</a:t>
            </a:r>
          </a:p>
          <a:p>
            <a:pPr lvl="1"/>
            <a:r>
              <a:rPr lang="en-US" sz="2000" dirty="0" smtClean="0"/>
              <a:t>Radiographer must be certified to perform</a:t>
            </a:r>
          </a:p>
          <a:p>
            <a:pPr lvl="1"/>
            <a:r>
              <a:rPr lang="en-US" sz="2000" dirty="0" smtClean="0"/>
              <a:t>3 standard radiographs and the use of special equipment</a:t>
            </a:r>
          </a:p>
          <a:p>
            <a:pPr lvl="1"/>
            <a:r>
              <a:rPr lang="en-US" sz="2000" dirty="0" smtClean="0"/>
              <a:t>Measures laxity &amp; includes a distraction index (DI)</a:t>
            </a:r>
          </a:p>
          <a:p>
            <a:pPr lvl="2"/>
            <a:r>
              <a:rPr lang="en-US" sz="1800" dirty="0" smtClean="0"/>
              <a:t>DI closer to zero = less laxity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Hip Dysplasia: Radiographic Signs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9928"/>
            <a:ext cx="3744866" cy="4796971"/>
          </a:xfrm>
        </p:spPr>
      </p:pic>
      <p:sp>
        <p:nvSpPr>
          <p:cNvPr id="9" name="TextBox 8"/>
          <p:cNvSpPr txBox="1"/>
          <p:nvPr/>
        </p:nvSpPr>
        <p:spPr>
          <a:xfrm>
            <a:off x="4495800" y="19050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Increased joint space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Shallow acetabulum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Femoral head flattening/ deformity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Subluxation or luxation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Secondary degenerative bone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Changes to angle of femoral neck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37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747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Forelimb Review: </a:t>
            </a:r>
            <a:r>
              <a:rPr lang="en-US" dirty="0" err="1" smtClean="0"/>
              <a:t>Caudocranial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114800" cy="4707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2286000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Use this position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Shoulder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Scapula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n-lt"/>
              </a:rPr>
              <a:t>Humurus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20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Pelvis: PennHIP Comparison</a:t>
            </a:r>
          </a:p>
        </p:txBody>
      </p:sp>
      <p:pic>
        <p:nvPicPr>
          <p:cNvPr id="16386" name="Picture 2" descr="C:\Users\Karen\Pictures\VTI Alt\Pelvis Penn-Hip good 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1905000"/>
            <a:ext cx="3702771" cy="3733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Karen\Pictures\VTI Alt\Pelvis Penn-Hip marked laxity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35" y="2247900"/>
            <a:ext cx="4382627" cy="304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7104" y="580114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Considered “Good”</a:t>
            </a:r>
            <a:endParaRPr lang="en-US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5467487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Considered “Marked Laxity”</a:t>
            </a:r>
            <a:endParaRPr lang="en-US" b="1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Pelvis – Ventrodorsal Extended-Hip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Standard for hip dysplasia evaluation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Requires symmetry &amp; precision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Sedation is generally required (OFA certification).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Positioning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Dorsal </a:t>
            </a:r>
            <a:r>
              <a:rPr lang="en-US" dirty="0" err="1" smtClean="0"/>
              <a:t>recumbency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Rotate femurs inward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Lower limbs until resistance is felt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Pad under tarsus so parallel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Whole body should be in straight line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Other considerations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Muscle relaxation is helpful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2" descr="C:\Users\Karen\Pictures\VTI Alt\Penn-Hip good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09046"/>
            <a:ext cx="2362200" cy="33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4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Pelvis: V/D Hip (Extended Positioning)</a:t>
            </a:r>
          </a:p>
        </p:txBody>
      </p:sp>
      <p:pic>
        <p:nvPicPr>
          <p:cNvPr id="13315" name="Picture 2" descr="H:\Radiology 08\PENN HIP\procedure of penn hip\real pic exten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752600"/>
            <a:ext cx="3834964" cy="4065061"/>
          </a:xfrm>
          <a:noFill/>
        </p:spPr>
      </p:pic>
      <p:pic>
        <p:nvPicPr>
          <p:cNvPr id="15362" name="Picture 2" descr="C:\Users\Karen\Pictures\VTI Alt\Penn-Hip good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200400" cy="45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Canine vs. Feline</a:t>
            </a:r>
            <a:endParaRPr lang="en-US" dirty="0"/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914400" y="1699042"/>
            <a:ext cx="3441271" cy="4629624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943" y="1673642"/>
            <a:ext cx="2971800" cy="4825497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678543"/>
            <a:ext cx="48768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/>
              <a:t>Acetabular Fracture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71" y="601355"/>
            <a:ext cx="2540699" cy="62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81637"/>
            <a:ext cx="4114800" cy="5594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positioning: Pelvis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38400"/>
            <a:ext cx="4682066" cy="33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678543"/>
            <a:ext cx="48768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/>
              <a:t>Acetabular Fracture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31" y="685800"/>
            <a:ext cx="4169569" cy="5992701"/>
          </a:xfrm>
        </p:spPr>
      </p:pic>
    </p:spTree>
    <p:extLst>
      <p:ext uri="{BB962C8B-B14F-4D97-AF65-F5344CB8AC3E}">
        <p14:creationId xmlns:p14="http://schemas.microsoft.com/office/powerpoint/2010/main" val="27588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4191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Pelvis – Lateral View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3886200" cy="3048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u="sng" dirty="0" smtClean="0"/>
              <a:t>Positioning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orelimbs cranial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Foam wedge between hind limbs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“Scissor” hind limbs with limb closest to cassette cranial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Uppermost femur should be parallel to table – Use pad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4343400"/>
            <a:ext cx="2764240" cy="2366002"/>
          </a:xfrm>
          <a:prstGeom prst="rect">
            <a:avLst/>
          </a:prstGeom>
        </p:spPr>
      </p:pic>
      <p:pic>
        <p:nvPicPr>
          <p:cNvPr id="18434" name="Picture 2" descr="C:\Users\Karen\Pictures\VTI Alt\Canine lateral hip 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80030"/>
            <a:ext cx="3733800" cy="350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81800" cy="458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What are we looking at?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4876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Pelvis – V/D Frog-Leg View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0386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Used when extended-hip view is too painful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Suitable for pelvic trauma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Trough can be used for cranial end of body, but pelvis should be on table/cassette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H</a:t>
            </a:r>
            <a:r>
              <a:rPr lang="en-US" sz="2200" dirty="0" smtClean="0"/>
              <a:t>ind limbs flexed normally – usually 45 degrees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L</a:t>
            </a:r>
            <a:r>
              <a:rPr lang="en-US" sz="2200" dirty="0" smtClean="0"/>
              <a:t>imbs symmetrical</a:t>
            </a:r>
          </a:p>
        </p:txBody>
      </p:sp>
      <p:pic>
        <p:nvPicPr>
          <p:cNvPr id="19458" name="Picture 2" descr="C:\Users\Karen\Pictures\VTI Alt\Canine Frog-L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87280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Karen\Pictures\VTI Alt\Canine Frog-leg r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6313"/>
            <a:ext cx="3003204" cy="241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Forelimb Review: </a:t>
            </a:r>
            <a:r>
              <a:rPr lang="en-US" sz="3600" dirty="0" err="1" smtClean="0"/>
              <a:t>Craniocaudal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5880" y="22860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Use this position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n-lt"/>
              </a:rPr>
              <a:t>Humerus</a:t>
            </a:r>
            <a:endParaRPr lang="en-US" sz="28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Elbow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Radius/Ulna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Carpus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82929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34" y="1585415"/>
            <a:ext cx="839019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594815"/>
            <a:ext cx="48768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/>
              <a:t>Ouch!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019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Femur – Standard Views</a:t>
            </a:r>
          </a:p>
        </p:txBody>
      </p:sp>
      <p:pic>
        <p:nvPicPr>
          <p:cNvPr id="20482" name="Picture 2" descr="C:\Users\Karen\Pictures\VTI Alt\Mediolateral femur 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3543008" cy="40384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Karen\Pictures\VTI Alt\Craniocaudal femur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796399"/>
            <a:ext cx="1912870" cy="5010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7704" y="6001176"/>
            <a:ext cx="1828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Mediolateral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4031" y="6030313"/>
            <a:ext cx="19162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Craniocaudal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Femur: Mediolateral View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37357"/>
            <a:ext cx="48768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Positioning:</a:t>
            </a:r>
          </a:p>
          <a:p>
            <a:pPr lvl="1" eaLnBrk="1" hangingPunct="1"/>
            <a:r>
              <a:rPr lang="en-US" sz="2400" dirty="0" smtClean="0"/>
              <a:t>Flex unaffected limb &amp; pull back</a:t>
            </a:r>
          </a:p>
          <a:p>
            <a:pPr lvl="1"/>
            <a:r>
              <a:rPr lang="en-US" sz="2400" dirty="0" smtClean="0"/>
              <a:t>Extend affected limb &amp; secure</a:t>
            </a:r>
          </a:p>
          <a:p>
            <a:pPr lvl="1"/>
            <a:r>
              <a:rPr lang="en-US" sz="2400" dirty="0" smtClean="0"/>
              <a:t>Ensure full limb is in view</a:t>
            </a:r>
          </a:p>
          <a:p>
            <a:pPr lvl="1"/>
            <a:r>
              <a:rPr lang="en-US" sz="2400" dirty="0" smtClean="0"/>
              <a:t>Differences in thickness may require 2 views</a:t>
            </a:r>
          </a:p>
          <a:p>
            <a:pPr lvl="1"/>
            <a:r>
              <a:rPr lang="en-US" sz="2400" dirty="0" smtClean="0"/>
              <a:t>Femoral head towards cathode</a:t>
            </a:r>
          </a:p>
          <a:p>
            <a:pPr lvl="1"/>
            <a:r>
              <a:rPr lang="en-US" sz="2400" dirty="0" smtClean="0"/>
              <a:t>Secure other body parts first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33728"/>
            <a:ext cx="3384012" cy="41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188" y="533400"/>
            <a:ext cx="4499212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Femur: Mediolateral View</a:t>
            </a:r>
          </a:p>
        </p:txBody>
      </p:sp>
      <p:pic>
        <p:nvPicPr>
          <p:cNvPr id="4" name="Picture 3" descr="C:\Users\Karen\Pictures\VTI Alt\Canine mediolateral femur 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0" y="2573755"/>
            <a:ext cx="4195763" cy="395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Karen\Pictures\VTI Alt\Canine mediolateral positio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269316" cy="32800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218" y="4572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Femur: Craniocaudal View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3810000" cy="3048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u="sng" dirty="0" smtClean="0"/>
              <a:t>Positioning</a:t>
            </a:r>
            <a:r>
              <a:rPr lang="en-US" sz="2800" dirty="0" smtClean="0"/>
              <a:t>:</a:t>
            </a:r>
          </a:p>
          <a:p>
            <a:pPr lvl="1"/>
            <a:r>
              <a:rPr lang="en-US" dirty="0" smtClean="0"/>
              <a:t>Use a trough, if possible</a:t>
            </a:r>
          </a:p>
          <a:p>
            <a:pPr lvl="1"/>
            <a:r>
              <a:rPr lang="en-US" dirty="0" smtClean="0"/>
              <a:t>Rotate both femurs inward</a:t>
            </a:r>
          </a:p>
          <a:p>
            <a:pPr lvl="1"/>
            <a:r>
              <a:rPr lang="en-US" dirty="0" smtClean="0"/>
              <a:t>Tape femurs proximal to stifle</a:t>
            </a:r>
          </a:p>
          <a:p>
            <a:pPr lvl="1"/>
            <a:r>
              <a:rPr lang="en-US" dirty="0" smtClean="0"/>
              <a:t>Complete extension</a:t>
            </a:r>
          </a:p>
          <a:p>
            <a:pPr lvl="1"/>
            <a:r>
              <a:rPr lang="en-US" dirty="0" smtClean="0"/>
              <a:t>Measure femur only</a:t>
            </a:r>
          </a:p>
        </p:txBody>
      </p:sp>
      <p:pic>
        <p:nvPicPr>
          <p:cNvPr id="22530" name="Picture 2" descr="C:\Users\Karen\Pictures\VTI Alt\Craniocaudal femur 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61916"/>
            <a:ext cx="3682585" cy="41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Karen\Pictures\VTI Alt\Craniocaudal femur positio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31583"/>
            <a:ext cx="4245769" cy="249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019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Stifle – Standard Views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9549" y="5872485"/>
            <a:ext cx="1581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Mediolateral</a:t>
            </a:r>
            <a:endParaRPr lang="en-US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8472" y="5872485"/>
            <a:ext cx="26522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Caudocranial </a:t>
            </a:r>
          </a:p>
          <a:p>
            <a:pPr algn="ctr"/>
            <a:r>
              <a:rPr lang="en-US" b="1" dirty="0" smtClean="0">
                <a:latin typeface="+mn-lt"/>
              </a:rPr>
              <a:t>(Sternal recumbency)</a:t>
            </a:r>
            <a:endParaRPr lang="en-US" b="1" dirty="0">
              <a:latin typeface="+mn-lt"/>
            </a:endParaRPr>
          </a:p>
        </p:txBody>
      </p:sp>
      <p:pic>
        <p:nvPicPr>
          <p:cNvPr id="23554" name="Picture 2" descr="C:\Users\Karen\Pictures\VTI Alt\Mediolateral stif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47306"/>
            <a:ext cx="4038600" cy="37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Karen\Pictures\VTI Alt\Caudocranial stif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9687"/>
            <a:ext cx="3350761" cy="40830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410160"/>
            <a:ext cx="44958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Stifle: Mediolateral View</a:t>
            </a:r>
          </a:p>
        </p:txBody>
      </p:sp>
      <p:pic>
        <p:nvPicPr>
          <p:cNvPr id="24579" name="Picture 3" descr="C:\Users\Karen\Pictures\VTI Alt\Mediolateral stifle positi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87272"/>
            <a:ext cx="4216117" cy="297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Karen\Pictures\VTI Alt\Mediolateral stifle 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5599606" cy="2871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662" y="1926841"/>
            <a:ext cx="350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Positioning is similar to femur radiograph…</a:t>
            </a:r>
            <a:endParaRPr lang="en-US" sz="2400" b="1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56667"/>
            <a:ext cx="7543800" cy="5112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457200"/>
            <a:ext cx="5943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smtClean="0"/>
              <a:t>Stifle: Mediolateral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Ouch…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838200"/>
            <a:ext cx="4800600" cy="5517105"/>
          </a:xfr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Ouch…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62000"/>
            <a:ext cx="4121721" cy="56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Forelimb Review: </a:t>
            </a:r>
            <a:r>
              <a:rPr lang="en-US" sz="3200" dirty="0" err="1" smtClean="0"/>
              <a:t>Mediolateral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060743"/>
            <a:ext cx="4249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Use this position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All forelimb views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88908"/>
            <a:ext cx="2980401" cy="2216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6" y="3809999"/>
            <a:ext cx="3402221" cy="2785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20932"/>
            <a:ext cx="2895600" cy="24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4191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Stifle: Caudocranial View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4038600" cy="518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u="sng" dirty="0" smtClean="0"/>
              <a:t>Positioning</a:t>
            </a:r>
            <a:r>
              <a:rPr lang="en-US" sz="2800" dirty="0" smtClean="0"/>
              <a:t>:</a:t>
            </a:r>
          </a:p>
          <a:p>
            <a:pPr lvl="1" eaLnBrk="1" hangingPunct="1"/>
            <a:r>
              <a:rPr lang="en-US" sz="2400" dirty="0" smtClean="0"/>
              <a:t>Sternal </a:t>
            </a:r>
            <a:r>
              <a:rPr lang="en-US" sz="2400" dirty="0" err="1" smtClean="0"/>
              <a:t>recumbency</a:t>
            </a:r>
            <a:endParaRPr lang="en-US" sz="2200" b="1" dirty="0" smtClean="0">
              <a:solidFill>
                <a:srgbClr val="008000"/>
              </a:solidFill>
            </a:endParaRPr>
          </a:p>
          <a:p>
            <a:pPr lvl="1" eaLnBrk="1" hangingPunct="1"/>
            <a:r>
              <a:rPr lang="en-US" sz="2400" dirty="0"/>
              <a:t>U</a:t>
            </a:r>
            <a:r>
              <a:rPr lang="en-US" sz="2400" dirty="0" smtClean="0"/>
              <a:t>naffected limb flexed near body</a:t>
            </a:r>
          </a:p>
          <a:p>
            <a:pPr lvl="1" eaLnBrk="1" hangingPunct="1"/>
            <a:r>
              <a:rPr lang="en-US" sz="2400" dirty="0" smtClean="0"/>
              <a:t>Affected limb rests on patella</a:t>
            </a:r>
          </a:p>
          <a:p>
            <a:pPr lvl="2"/>
            <a:r>
              <a:rPr lang="en-US" sz="2200" dirty="0" smtClean="0"/>
              <a:t>Raising unaffected limb may help</a:t>
            </a:r>
          </a:p>
        </p:txBody>
      </p:sp>
      <p:pic>
        <p:nvPicPr>
          <p:cNvPr id="25603" name="Picture 3" descr="C:\Users\Karen\Pictures\VTI Alt\caudocranial stifle 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078047" cy="497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0198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Tibia &amp; Fibula – Standard Views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1581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Mediolateral</a:t>
            </a:r>
            <a:endParaRPr lang="en-US" b="1" dirty="0">
              <a:latin typeface="+mn-lt"/>
            </a:endParaRPr>
          </a:p>
        </p:txBody>
      </p:sp>
      <p:pic>
        <p:nvPicPr>
          <p:cNvPr id="26627" name="Picture 3" descr="C:\Users\Karen\Pictures\VTI Alt\Mediolateral tib fib 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05486"/>
            <a:ext cx="1491045" cy="50768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Karen\Pictures\VTI Alt\Caudocranial tib fib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3447"/>
            <a:ext cx="1933653" cy="504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93892" y="5867400"/>
            <a:ext cx="265221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Caudocranial </a:t>
            </a:r>
          </a:p>
          <a:p>
            <a:pPr algn="ctr"/>
            <a:r>
              <a:rPr lang="en-US" sz="1600" b="1" dirty="0" smtClean="0">
                <a:latin typeface="+mn-lt"/>
              </a:rPr>
              <a:t>(Sternal recumbency)</a:t>
            </a:r>
            <a:endParaRPr lang="en-US" sz="1600" b="1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5410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Tibia &amp; Fibula – Mediolateral View</a:t>
            </a:r>
          </a:p>
        </p:txBody>
      </p:sp>
      <p:pic>
        <p:nvPicPr>
          <p:cNvPr id="27650" name="Picture 2" descr="C:\Users\Karen\Pictures\VTI Alt\Mediolateral tb fib 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3900861" cy="380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Karen\Pictures\VTI Alt\Mediolateral tib fib positio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199"/>
            <a:ext cx="4250372" cy="35524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6248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Tibia &amp; Fibula – Caudocranial View</a:t>
            </a:r>
          </a:p>
        </p:txBody>
      </p:sp>
      <p:pic>
        <p:nvPicPr>
          <p:cNvPr id="28676" name="Picture 4" descr="C:\Users\Karen\Pictures\VTI Alt\Caudocranial tib fib positi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5738813" cy="33087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Karen\Pictures\VTI Alt\Caudocranial tib fib 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33600"/>
            <a:ext cx="4112209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69128"/>
            <a:ext cx="2743200" cy="5204832"/>
          </a:xfrm>
          <a:prstGeom prst="rect">
            <a:avLst/>
          </a:prstGeom>
          <a:noFill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505200" cy="488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533400"/>
            <a:ext cx="62484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>Tibia &amp; Fibula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92" y="1600200"/>
            <a:ext cx="714375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609600"/>
            <a:ext cx="6019800" cy="990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/>
              <a:t>Tarsus &amp; Foot – Mediolateral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5" name="Picture 2" descr="C:\Users\Karen\Pictures\VTI Alt\Mediolateral tarsus 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4971"/>
            <a:ext cx="3352800" cy="258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57" y="2058271"/>
            <a:ext cx="6434532" cy="375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609600"/>
            <a:ext cx="60198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 smtClean="0"/>
              <a:t>Tarsus &amp; Foot – </a:t>
            </a:r>
            <a:r>
              <a:rPr lang="en-US" sz="3400" dirty="0" err="1" smtClean="0"/>
              <a:t>Plantarodorsal</a:t>
            </a:r>
            <a:endParaRPr lang="en-US" sz="3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5" name="Picture 3" descr="C:\Users\Karen\Pictures\VTI Alt\Plantarodorsal foot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2943225" cy="56587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3429000" cy="51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609600"/>
            <a:ext cx="6019800" cy="990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/>
              <a:t>Phalanges – Plantarodorsal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Reminder: Before you hit the exposure button…</a:t>
            </a:r>
            <a:endParaRPr lang="en-US" sz="32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47800"/>
            <a:ext cx="7848600" cy="4876800"/>
          </a:xfrm>
        </p:spPr>
        <p:txBody>
          <a:bodyPr/>
          <a:lstStyle/>
          <a:p>
            <a:pPr marL="274320" lvl="1" indent="0">
              <a:buNone/>
            </a:pPr>
            <a:r>
              <a:rPr lang="en-US" sz="2800" u="sng" dirty="0" smtClean="0"/>
              <a:t>Mental checklist</a:t>
            </a:r>
            <a:r>
              <a:rPr lang="en-US" sz="2800" dirty="0" smtClean="0"/>
              <a:t>:</a:t>
            </a:r>
          </a:p>
          <a:p>
            <a:pPr lvl="2"/>
            <a:r>
              <a:rPr lang="en-US" sz="2400" dirty="0" smtClean="0"/>
              <a:t>Settings correct</a:t>
            </a:r>
          </a:p>
          <a:p>
            <a:pPr lvl="2"/>
            <a:r>
              <a:rPr lang="en-US" sz="2400" dirty="0" smtClean="0"/>
              <a:t>Cassette/machine/grid in position</a:t>
            </a:r>
          </a:p>
          <a:p>
            <a:pPr lvl="2"/>
            <a:r>
              <a:rPr lang="en-US" sz="2400" dirty="0" smtClean="0"/>
              <a:t>Markers &amp; ID</a:t>
            </a:r>
          </a:p>
          <a:p>
            <a:pPr lvl="2"/>
            <a:r>
              <a:rPr lang="en-US" sz="2400" dirty="0" smtClean="0"/>
              <a:t>Correct body part &amp; view</a:t>
            </a:r>
          </a:p>
          <a:p>
            <a:pPr lvl="2"/>
            <a:r>
              <a:rPr lang="en-US" sz="2400" dirty="0" smtClean="0"/>
              <a:t>Proper centering</a:t>
            </a:r>
          </a:p>
          <a:p>
            <a:pPr lvl="2"/>
            <a:r>
              <a:rPr lang="en-US" sz="2400" dirty="0" smtClean="0"/>
              <a:t>Borders correct &amp; collimated</a:t>
            </a:r>
          </a:p>
          <a:p>
            <a:pPr lvl="2"/>
            <a:r>
              <a:rPr lang="en-US" sz="2400" dirty="0" smtClean="0"/>
              <a:t>Patient prepared/positioned/restrained</a:t>
            </a:r>
          </a:p>
          <a:p>
            <a:pPr lvl="2"/>
            <a:r>
              <a:rPr lang="en-US" sz="2400" dirty="0" smtClean="0"/>
              <a:t>Proper parts perpendicular &amp; parallel</a:t>
            </a:r>
            <a:endParaRPr lang="en-US" sz="2400" dirty="0"/>
          </a:p>
        </p:txBody>
      </p:sp>
      <p:pic>
        <p:nvPicPr>
          <p:cNvPr id="17410" name="Picture 2" descr="C:\Users\Karen\Pictures\VTI Alt\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286000" cy="209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4042"/>
            <a:ext cx="8229600" cy="487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u="sng" dirty="0" smtClean="0"/>
              <a:t>Today</a:t>
            </a:r>
            <a:r>
              <a:rPr lang="en-US" dirty="0" smtClean="0"/>
              <a:t>: Pelvic Limb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Forelimb homework due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Day 1 labs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Roll @ 10am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Lavin: Chapter 21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Friday: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Day 2 labs (pelvic limb)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Monday: Test #3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Chapters 9, </a:t>
            </a:r>
            <a:r>
              <a:rPr lang="en-US" strike="dblStrike" dirty="0"/>
              <a:t>10</a:t>
            </a:r>
            <a:r>
              <a:rPr lang="en-US" dirty="0"/>
              <a:t>, 16, 17, 20, 21</a:t>
            </a:r>
          </a:p>
          <a:p>
            <a:pPr lvl="1">
              <a:spcBef>
                <a:spcPts val="0"/>
              </a:spcBef>
            </a:pPr>
            <a:r>
              <a:rPr lang="en-US" dirty="0"/>
              <a:t>Artifacts &amp; Film Evaluation </a:t>
            </a:r>
            <a:r>
              <a:rPr lang="en-US" dirty="0" smtClean="0"/>
              <a:t>Lectures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Lecture: Dental #1 (Lavin Chapter, CTVT 1110-1116)</a:t>
            </a:r>
            <a:endParaRPr lang="en-US" dirty="0"/>
          </a:p>
          <a:p>
            <a:pPr marL="274320" lvl="1" indent="0">
              <a:spcBef>
                <a:spcPts val="0"/>
              </a:spcBef>
              <a:buNone/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2400" u="sng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4814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we radiographing?</a:t>
            </a:r>
            <a:endParaRPr lang="en-US" dirty="0"/>
          </a:p>
        </p:txBody>
      </p:sp>
      <p:pic>
        <p:nvPicPr>
          <p:cNvPr id="7170" name="Picture 2" descr="C:\Users\Karen\Pictures\VTI Alt\Lateral Shou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855316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aren\Pictures\VTI Alt\craniocaudal humerus positio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6" y="1981200"/>
            <a:ext cx="8133224" cy="385258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533400"/>
            <a:ext cx="664521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me…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2" descr="C:\Users\Karen\Pictures\VTI Alt\Sternal Recumben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6705600" cy="470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3037" y="685800"/>
            <a:ext cx="5715000" cy="80772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Skeletal Anatomy Review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514600" y="2895599"/>
            <a:ext cx="1447800" cy="3428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9" name="Picture 3" descr="C:\Users\Karen\Pictures\VTI Alt\skeleton-d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5336"/>
            <a:ext cx="6690826" cy="4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2895598"/>
            <a:ext cx="2880826" cy="3428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3AFA6-33AF-429A-BDC7-4B9CBE9AAF1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Objectives: Pelvis &amp; Hind Limb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Know general considerations for pelvis/hind limb radiography</a:t>
            </a:r>
          </a:p>
          <a:p>
            <a:r>
              <a:rPr lang="en-US" dirty="0" smtClean="0"/>
              <a:t>Safely position patient for various views</a:t>
            </a:r>
          </a:p>
          <a:p>
            <a:r>
              <a:rPr lang="en-US" dirty="0" smtClean="0"/>
              <a:t>Show an understanding of:</a:t>
            </a:r>
          </a:p>
          <a:p>
            <a:pPr lvl="2"/>
            <a:r>
              <a:rPr lang="en-US" dirty="0" smtClean="0"/>
              <a:t>Where to measure &amp; center of primary beam</a:t>
            </a:r>
          </a:p>
          <a:p>
            <a:pPr lvl="2"/>
            <a:r>
              <a:rPr lang="en-US" dirty="0" smtClean="0"/>
              <a:t>Radiographic borders</a:t>
            </a:r>
          </a:p>
          <a:p>
            <a:pPr lvl="2"/>
            <a:r>
              <a:rPr lang="en-US" dirty="0" smtClean="0"/>
              <a:t>Patient positioning</a:t>
            </a:r>
          </a:p>
          <a:p>
            <a:pPr lvl="2"/>
            <a:r>
              <a:rPr lang="en-US" dirty="0" smtClean="0"/>
              <a:t>Use of non-manual restraint</a:t>
            </a:r>
          </a:p>
          <a:p>
            <a:r>
              <a:rPr lang="en-US" dirty="0" smtClean="0"/>
              <a:t>Understand alternative views &amp; their uses</a:t>
            </a:r>
          </a:p>
          <a:p>
            <a:r>
              <a:rPr lang="en-US" dirty="0" smtClean="0"/>
              <a:t>Distinguish &amp; identify normal pelvis/hind limb anatomy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4553</TotalTime>
  <Words>995</Words>
  <Application>Microsoft Office PowerPoint</Application>
  <PresentationFormat>On-screen Show (4:3)</PresentationFormat>
  <Paragraphs>280</Paragraphs>
  <Slides>49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Clarity</vt:lpstr>
      <vt:lpstr>Small Animal Pelvis &amp; Pelvic Limb </vt:lpstr>
      <vt:lpstr>Forelimb Review: Caudocranial</vt:lpstr>
      <vt:lpstr>Forelimb Review: Craniocaudal</vt:lpstr>
      <vt:lpstr>Forelimb Review: Mediolateral</vt:lpstr>
      <vt:lpstr>What are we radiographing?</vt:lpstr>
      <vt:lpstr>PowerPoint Presentation</vt:lpstr>
      <vt:lpstr>Show me…</vt:lpstr>
      <vt:lpstr>Skeletal Anatomy Review</vt:lpstr>
      <vt:lpstr>Objectives: Pelvis &amp; Hind Limb</vt:lpstr>
      <vt:lpstr>Indications for Hind Limb Radiography</vt:lpstr>
      <vt:lpstr>Hind Limb: General Considerations</vt:lpstr>
      <vt:lpstr>Hind Limb Radiography: General Considerations</vt:lpstr>
      <vt:lpstr>Hind Limb Terminology</vt:lpstr>
      <vt:lpstr>PowerPoint Presentation</vt:lpstr>
      <vt:lpstr>Review: Pelvic Anatomy</vt:lpstr>
      <vt:lpstr>The Pelvis: Standard Positions</vt:lpstr>
      <vt:lpstr>Hip Dysplasia</vt:lpstr>
      <vt:lpstr>Evaluation of Hip Dysplasia</vt:lpstr>
      <vt:lpstr>Hip Dysplasia: Radiographic Signs</vt:lpstr>
      <vt:lpstr>Pelvis: PennHIP Comparison</vt:lpstr>
      <vt:lpstr>Pelvis – Ventrodorsal Extended-Hip</vt:lpstr>
      <vt:lpstr>Pelvis: V/D Hip (Extended Positioning)</vt:lpstr>
      <vt:lpstr>Canine vs. Feline</vt:lpstr>
      <vt:lpstr>PowerPoint Presentation</vt:lpstr>
      <vt:lpstr>Poor positioning: Pelvis</vt:lpstr>
      <vt:lpstr>PowerPoint Presentation</vt:lpstr>
      <vt:lpstr>Pelvis – Lateral View</vt:lpstr>
      <vt:lpstr>What are we looking at?</vt:lpstr>
      <vt:lpstr>Pelvis – V/D Frog-Leg View</vt:lpstr>
      <vt:lpstr>PowerPoint Presentation</vt:lpstr>
      <vt:lpstr>Femur – Standard Views</vt:lpstr>
      <vt:lpstr>Femur: Mediolateral View</vt:lpstr>
      <vt:lpstr>Femur: Mediolateral View</vt:lpstr>
      <vt:lpstr>Femur: Craniocaudal View</vt:lpstr>
      <vt:lpstr>Stifle – Standard Views</vt:lpstr>
      <vt:lpstr>Stifle: Mediolateral View</vt:lpstr>
      <vt:lpstr>PowerPoint Presentation</vt:lpstr>
      <vt:lpstr>Ouch…</vt:lpstr>
      <vt:lpstr>Ouch…</vt:lpstr>
      <vt:lpstr>Stifle: Caudocranial View</vt:lpstr>
      <vt:lpstr>Tibia &amp; Fibula – Standard Views</vt:lpstr>
      <vt:lpstr>Tibia &amp; Fibula – Mediolateral View</vt:lpstr>
      <vt:lpstr>Tibia &amp; Fibula – Caudocranial View</vt:lpstr>
      <vt:lpstr>PowerPoint Presentation</vt:lpstr>
      <vt:lpstr>PowerPoint Presentation</vt:lpstr>
      <vt:lpstr>PowerPoint Presentation</vt:lpstr>
      <vt:lpstr>PowerPoint Presentation</vt:lpstr>
      <vt:lpstr>Reminder: Before you hit the exposure button…</vt:lpstr>
      <vt:lpstr>Next Steps…</vt:lpstr>
    </vt:vector>
  </TitlesOfParts>
  <Company>Stone Briar Farms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Radiology</dc:title>
  <dc:creator>Wilkerson</dc:creator>
  <cp:lastModifiedBy>Catherine Huff</cp:lastModifiedBy>
  <cp:revision>272</cp:revision>
  <cp:lastPrinted>2013-09-04T02:52:38Z</cp:lastPrinted>
  <dcterms:created xsi:type="dcterms:W3CDTF">2009-08-27T18:05:03Z</dcterms:created>
  <dcterms:modified xsi:type="dcterms:W3CDTF">2016-01-29T13:07:52Z</dcterms:modified>
</cp:coreProperties>
</file>