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Lst>
  <p:notesMasterIdLst>
    <p:notesMasterId r:id="rId45"/>
  </p:notesMasterIdLst>
  <p:handoutMasterIdLst>
    <p:handoutMasterId r:id="rId46"/>
  </p:handoutMasterIdLst>
  <p:sldIdLst>
    <p:sldId id="747" r:id="rId2"/>
    <p:sldId id="256" r:id="rId3"/>
    <p:sldId id="749" r:id="rId4"/>
    <p:sldId id="708" r:id="rId5"/>
    <p:sldId id="709" r:id="rId6"/>
    <p:sldId id="710" r:id="rId7"/>
    <p:sldId id="711" r:id="rId8"/>
    <p:sldId id="712" r:id="rId9"/>
    <p:sldId id="756" r:id="rId10"/>
    <p:sldId id="758" r:id="rId11"/>
    <p:sldId id="759" r:id="rId12"/>
    <p:sldId id="713" r:id="rId13"/>
    <p:sldId id="723" r:id="rId14"/>
    <p:sldId id="724" r:id="rId15"/>
    <p:sldId id="725" r:id="rId16"/>
    <p:sldId id="722" r:id="rId17"/>
    <p:sldId id="760" r:id="rId18"/>
    <p:sldId id="726" r:id="rId19"/>
    <p:sldId id="762" r:id="rId20"/>
    <p:sldId id="746" r:id="rId21"/>
    <p:sldId id="728" r:id="rId22"/>
    <p:sldId id="729" r:id="rId23"/>
    <p:sldId id="730" r:id="rId24"/>
    <p:sldId id="727" r:id="rId25"/>
    <p:sldId id="732" r:id="rId26"/>
    <p:sldId id="733" r:id="rId27"/>
    <p:sldId id="757" r:id="rId28"/>
    <p:sldId id="714" r:id="rId29"/>
    <p:sldId id="761" r:id="rId30"/>
    <p:sldId id="715" r:id="rId31"/>
    <p:sldId id="734" r:id="rId32"/>
    <p:sldId id="716" r:id="rId33"/>
    <p:sldId id="717" r:id="rId34"/>
    <p:sldId id="718" r:id="rId35"/>
    <p:sldId id="719" r:id="rId36"/>
    <p:sldId id="720" r:id="rId37"/>
    <p:sldId id="721" r:id="rId38"/>
    <p:sldId id="735" r:id="rId39"/>
    <p:sldId id="736" r:id="rId40"/>
    <p:sldId id="737" r:id="rId41"/>
    <p:sldId id="738" r:id="rId42"/>
    <p:sldId id="739" r:id="rId43"/>
    <p:sldId id="740" r:id="rId44"/>
  </p:sldIdLst>
  <p:sldSz cx="9144000" cy="6858000" type="screen4x3"/>
  <p:notesSz cx="7077075" cy="9369425"/>
  <p:defaultTextStyle>
    <a:defPPr>
      <a:defRPr lang="en-US"/>
    </a:defPPr>
    <a:lvl1pPr algn="l" rtl="0" eaLnBrk="0" fontAlgn="base" hangingPunct="0">
      <a:spcBef>
        <a:spcPct val="0"/>
      </a:spcBef>
      <a:spcAft>
        <a:spcPct val="0"/>
      </a:spcAft>
      <a:defRPr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kern="1200">
        <a:solidFill>
          <a:schemeClr val="tx1"/>
        </a:solidFill>
        <a:latin typeface="Arial Black" pitchFamily="34" charset="0"/>
        <a:ea typeface="+mn-ea"/>
        <a:cs typeface="+mn-cs"/>
      </a:defRPr>
    </a:lvl5pPr>
    <a:lvl6pPr marL="2286000" algn="l" defTabSz="914400" rtl="0" eaLnBrk="1" latinLnBrk="0" hangingPunct="1">
      <a:defRPr kern="1200">
        <a:solidFill>
          <a:schemeClr val="tx1"/>
        </a:solidFill>
        <a:latin typeface="Arial Black" pitchFamily="34" charset="0"/>
        <a:ea typeface="+mn-ea"/>
        <a:cs typeface="+mn-cs"/>
      </a:defRPr>
    </a:lvl6pPr>
    <a:lvl7pPr marL="2743200" algn="l" defTabSz="914400" rtl="0" eaLnBrk="1" latinLnBrk="0" hangingPunct="1">
      <a:defRPr kern="1200">
        <a:solidFill>
          <a:schemeClr val="tx1"/>
        </a:solidFill>
        <a:latin typeface="Arial Black" pitchFamily="34" charset="0"/>
        <a:ea typeface="+mn-ea"/>
        <a:cs typeface="+mn-cs"/>
      </a:defRPr>
    </a:lvl7pPr>
    <a:lvl8pPr marL="3200400" algn="l" defTabSz="914400" rtl="0" eaLnBrk="1" latinLnBrk="0" hangingPunct="1">
      <a:defRPr kern="1200">
        <a:solidFill>
          <a:schemeClr val="tx1"/>
        </a:solidFill>
        <a:latin typeface="Arial Black" pitchFamily="34" charset="0"/>
        <a:ea typeface="+mn-ea"/>
        <a:cs typeface="+mn-cs"/>
      </a:defRPr>
    </a:lvl8pPr>
    <a:lvl9pPr marL="3657600" algn="l" defTabSz="914400" rtl="0" eaLnBrk="1" latinLnBrk="0" hangingPunct="1">
      <a:defRPr kern="1200">
        <a:solidFill>
          <a:schemeClr val="tx1"/>
        </a:solidFill>
        <a:latin typeface="Arial Black" pitchFamily="34" charset="0"/>
        <a:ea typeface="+mn-ea"/>
        <a:cs typeface="+mn-cs"/>
      </a:defRPr>
    </a:lvl9pPr>
  </p:defaultTextStyle>
  <p:extLst>
    <p:ext uri="{521415D9-36F7-43E2-AB2F-B90AF26B5E84}">
      <p14:sectionLst xmlns:p14="http://schemas.microsoft.com/office/powerpoint/2010/main">
        <p14:section name="Default Section" id="{63FAE138-6B79-4897-A026-E44C090C54FA}">
          <p14:sldIdLst>
            <p14:sldId id="747"/>
            <p14:sldId id="256"/>
            <p14:sldId id="749"/>
            <p14:sldId id="708"/>
            <p14:sldId id="709"/>
            <p14:sldId id="710"/>
            <p14:sldId id="711"/>
            <p14:sldId id="712"/>
            <p14:sldId id="756"/>
            <p14:sldId id="758"/>
            <p14:sldId id="759"/>
            <p14:sldId id="713"/>
            <p14:sldId id="723"/>
            <p14:sldId id="724"/>
            <p14:sldId id="725"/>
            <p14:sldId id="722"/>
            <p14:sldId id="760"/>
            <p14:sldId id="726"/>
            <p14:sldId id="762"/>
            <p14:sldId id="746"/>
            <p14:sldId id="728"/>
            <p14:sldId id="729"/>
            <p14:sldId id="730"/>
            <p14:sldId id="727"/>
            <p14:sldId id="732"/>
            <p14:sldId id="733"/>
            <p14:sldId id="757"/>
            <p14:sldId id="714"/>
            <p14:sldId id="761"/>
            <p14:sldId id="715"/>
            <p14:sldId id="734"/>
            <p14:sldId id="716"/>
            <p14:sldId id="717"/>
            <p14:sldId id="718"/>
            <p14:sldId id="719"/>
            <p14:sldId id="720"/>
            <p14:sldId id="721"/>
            <p14:sldId id="735"/>
            <p14:sldId id="736"/>
            <p14:sldId id="737"/>
            <p14:sldId id="738"/>
            <p14:sldId id="739"/>
            <p14:sldId id="740"/>
          </p14:sldIdLst>
        </p14:section>
        <p14:section name="Untitled Section" id="{C51515A3-63EC-48EC-A583-504CAE64E1A6}">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51">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4CC0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9236" autoAdjust="0"/>
    <p:restoredTop sz="85278" autoAdjust="0"/>
  </p:normalViewPr>
  <p:slideViewPr>
    <p:cSldViewPr>
      <p:cViewPr varScale="1">
        <p:scale>
          <a:sx n="62" d="100"/>
          <a:sy n="62" d="100"/>
        </p:scale>
        <p:origin x="-1362" y="-90"/>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notesViewPr>
    <p:cSldViewPr>
      <p:cViewPr varScale="1">
        <p:scale>
          <a:sx n="55" d="100"/>
          <a:sy n="55" d="100"/>
        </p:scale>
        <p:origin x="2844" y="90"/>
      </p:cViewPr>
      <p:guideLst>
        <p:guide orient="horz" pos="2951"/>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374" cy="468792"/>
          </a:xfrm>
          <a:prstGeom prst="rect">
            <a:avLst/>
          </a:prstGeom>
        </p:spPr>
        <p:txBody>
          <a:bodyPr vert="horz" lIns="92217" tIns="46109" rIns="92217" bIns="46109" rtlCol="0"/>
          <a:lstStyle>
            <a:lvl1pPr algn="l">
              <a:defRPr sz="1200"/>
            </a:lvl1pPr>
          </a:lstStyle>
          <a:p>
            <a:endParaRPr lang="en-US" dirty="0"/>
          </a:p>
        </p:txBody>
      </p:sp>
      <p:sp>
        <p:nvSpPr>
          <p:cNvPr id="3" name="Date Placeholder 2"/>
          <p:cNvSpPr>
            <a:spLocks noGrp="1"/>
          </p:cNvSpPr>
          <p:nvPr>
            <p:ph type="dt" sz="quarter" idx="1"/>
          </p:nvPr>
        </p:nvSpPr>
        <p:spPr>
          <a:xfrm>
            <a:off x="4008100" y="0"/>
            <a:ext cx="3067374" cy="468792"/>
          </a:xfrm>
          <a:prstGeom prst="rect">
            <a:avLst/>
          </a:prstGeom>
        </p:spPr>
        <p:txBody>
          <a:bodyPr vert="horz" lIns="92217" tIns="46109" rIns="92217" bIns="46109" rtlCol="0"/>
          <a:lstStyle>
            <a:lvl1pPr algn="r">
              <a:defRPr sz="1200"/>
            </a:lvl1pPr>
          </a:lstStyle>
          <a:p>
            <a:fld id="{5D3D1E0D-B7D7-440A-8EBE-27B6CD211CA4}" type="datetimeFigureOut">
              <a:rPr lang="en-US" smtClean="0"/>
              <a:t>2/10/2016</a:t>
            </a:fld>
            <a:endParaRPr lang="en-US" dirty="0"/>
          </a:p>
        </p:txBody>
      </p:sp>
      <p:sp>
        <p:nvSpPr>
          <p:cNvPr id="4" name="Footer Placeholder 3"/>
          <p:cNvSpPr>
            <a:spLocks noGrp="1"/>
          </p:cNvSpPr>
          <p:nvPr>
            <p:ph type="ftr" sz="quarter" idx="2"/>
          </p:nvPr>
        </p:nvSpPr>
        <p:spPr>
          <a:xfrm>
            <a:off x="0" y="8899034"/>
            <a:ext cx="3067374" cy="468792"/>
          </a:xfrm>
          <a:prstGeom prst="rect">
            <a:avLst/>
          </a:prstGeom>
        </p:spPr>
        <p:txBody>
          <a:bodyPr vert="horz" lIns="92217" tIns="46109" rIns="92217" bIns="46109"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100" y="8899034"/>
            <a:ext cx="3067374" cy="468792"/>
          </a:xfrm>
          <a:prstGeom prst="rect">
            <a:avLst/>
          </a:prstGeom>
        </p:spPr>
        <p:txBody>
          <a:bodyPr vert="horz" lIns="92217" tIns="46109" rIns="92217" bIns="46109" rtlCol="0" anchor="b"/>
          <a:lstStyle>
            <a:lvl1pPr algn="r">
              <a:defRPr sz="1200"/>
            </a:lvl1pPr>
          </a:lstStyle>
          <a:p>
            <a:fld id="{DC3E7FD3-5B02-48C9-AF1D-D113283D9640}" type="slidenum">
              <a:rPr lang="en-US" smtClean="0"/>
              <a:t>‹#›</a:t>
            </a:fld>
            <a:endParaRPr lang="en-US" dirty="0"/>
          </a:p>
        </p:txBody>
      </p:sp>
    </p:spTree>
    <p:extLst>
      <p:ext uri="{BB962C8B-B14F-4D97-AF65-F5344CB8AC3E}">
        <p14:creationId xmlns:p14="http://schemas.microsoft.com/office/powerpoint/2010/main" val="14225648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374" cy="468792"/>
          </a:xfrm>
          <a:prstGeom prst="rect">
            <a:avLst/>
          </a:prstGeom>
        </p:spPr>
        <p:txBody>
          <a:bodyPr vert="horz" lIns="92217" tIns="46109" rIns="92217" bIns="46109" rtlCol="0"/>
          <a:lstStyle>
            <a:lvl1pPr algn="l">
              <a:defRPr sz="1200"/>
            </a:lvl1pPr>
          </a:lstStyle>
          <a:p>
            <a:endParaRPr lang="en-US" dirty="0"/>
          </a:p>
        </p:txBody>
      </p:sp>
      <p:sp>
        <p:nvSpPr>
          <p:cNvPr id="3" name="Date Placeholder 2"/>
          <p:cNvSpPr>
            <a:spLocks noGrp="1"/>
          </p:cNvSpPr>
          <p:nvPr>
            <p:ph type="dt" idx="1"/>
          </p:nvPr>
        </p:nvSpPr>
        <p:spPr>
          <a:xfrm>
            <a:off x="4008100" y="0"/>
            <a:ext cx="3067374" cy="468792"/>
          </a:xfrm>
          <a:prstGeom prst="rect">
            <a:avLst/>
          </a:prstGeom>
        </p:spPr>
        <p:txBody>
          <a:bodyPr vert="horz" lIns="92217" tIns="46109" rIns="92217" bIns="46109" rtlCol="0"/>
          <a:lstStyle>
            <a:lvl1pPr algn="r">
              <a:defRPr sz="1200"/>
            </a:lvl1pPr>
          </a:lstStyle>
          <a:p>
            <a:fld id="{4DD3A19B-08BF-42D3-B9BF-7FE51D8D36F4}" type="datetimeFigureOut">
              <a:rPr lang="en-US" smtClean="0"/>
              <a:t>2/10/2016</a:t>
            </a:fld>
            <a:endParaRPr lang="en-US" dirty="0"/>
          </a:p>
        </p:txBody>
      </p:sp>
      <p:sp>
        <p:nvSpPr>
          <p:cNvPr id="4" name="Slide Image Placeholder 3"/>
          <p:cNvSpPr>
            <a:spLocks noGrp="1" noRot="1" noChangeAspect="1"/>
          </p:cNvSpPr>
          <p:nvPr>
            <p:ph type="sldImg" idx="2"/>
          </p:nvPr>
        </p:nvSpPr>
        <p:spPr>
          <a:xfrm>
            <a:off x="1195388" y="701675"/>
            <a:ext cx="4686300" cy="3514725"/>
          </a:xfrm>
          <a:prstGeom prst="rect">
            <a:avLst/>
          </a:prstGeom>
          <a:noFill/>
          <a:ln w="12700">
            <a:solidFill>
              <a:prstClr val="black"/>
            </a:solidFill>
          </a:ln>
        </p:spPr>
        <p:txBody>
          <a:bodyPr vert="horz" lIns="92217" tIns="46109" rIns="92217" bIns="46109" rtlCol="0" anchor="ctr"/>
          <a:lstStyle/>
          <a:p>
            <a:endParaRPr lang="en-US" dirty="0"/>
          </a:p>
        </p:txBody>
      </p:sp>
      <p:sp>
        <p:nvSpPr>
          <p:cNvPr id="5" name="Notes Placeholder 4"/>
          <p:cNvSpPr>
            <a:spLocks noGrp="1"/>
          </p:cNvSpPr>
          <p:nvPr>
            <p:ph type="body" sz="quarter" idx="3"/>
          </p:nvPr>
        </p:nvSpPr>
        <p:spPr>
          <a:xfrm>
            <a:off x="708349" y="4451117"/>
            <a:ext cx="5660378" cy="4215922"/>
          </a:xfrm>
          <a:prstGeom prst="rect">
            <a:avLst/>
          </a:prstGeom>
        </p:spPr>
        <p:txBody>
          <a:bodyPr vert="horz" lIns="92217" tIns="46109" rIns="92217" bIns="4610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9034"/>
            <a:ext cx="3067374" cy="468792"/>
          </a:xfrm>
          <a:prstGeom prst="rect">
            <a:avLst/>
          </a:prstGeom>
        </p:spPr>
        <p:txBody>
          <a:bodyPr vert="horz" lIns="92217" tIns="46109" rIns="92217" bIns="46109"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100" y="8899034"/>
            <a:ext cx="3067374" cy="468792"/>
          </a:xfrm>
          <a:prstGeom prst="rect">
            <a:avLst/>
          </a:prstGeom>
        </p:spPr>
        <p:txBody>
          <a:bodyPr vert="horz" lIns="92217" tIns="46109" rIns="92217" bIns="46109" rtlCol="0" anchor="b"/>
          <a:lstStyle>
            <a:lvl1pPr algn="r">
              <a:defRPr sz="1200"/>
            </a:lvl1pPr>
          </a:lstStyle>
          <a:p>
            <a:fld id="{B71D68F2-B548-4D0C-9490-9F8A9399AAB3}" type="slidenum">
              <a:rPr lang="en-US" smtClean="0"/>
              <a:t>‹#›</a:t>
            </a:fld>
            <a:endParaRPr lang="en-US" dirty="0"/>
          </a:p>
        </p:txBody>
      </p:sp>
    </p:spTree>
    <p:extLst>
      <p:ext uri="{BB962C8B-B14F-4D97-AF65-F5344CB8AC3E}">
        <p14:creationId xmlns:p14="http://schemas.microsoft.com/office/powerpoint/2010/main" val="3098817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D68F2-B548-4D0C-9490-9F8A9399AAB3}" type="slidenum">
              <a:rPr lang="en-US" smtClean="0"/>
              <a:t>1</a:t>
            </a:fld>
            <a:endParaRPr lang="en-US" dirty="0"/>
          </a:p>
        </p:txBody>
      </p:sp>
    </p:spTree>
    <p:extLst>
      <p:ext uri="{BB962C8B-B14F-4D97-AF65-F5344CB8AC3E}">
        <p14:creationId xmlns:p14="http://schemas.microsoft.com/office/powerpoint/2010/main" val="3492778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Includes tooth roots (outlined)</a:t>
            </a:r>
            <a:endParaRPr lang="en-US" dirty="0"/>
          </a:p>
        </p:txBody>
      </p:sp>
      <p:sp>
        <p:nvSpPr>
          <p:cNvPr id="4" name="Slide Number Placeholder 3"/>
          <p:cNvSpPr>
            <a:spLocks noGrp="1"/>
          </p:cNvSpPr>
          <p:nvPr>
            <p:ph type="sldNum" sz="quarter" idx="10"/>
          </p:nvPr>
        </p:nvSpPr>
        <p:spPr/>
        <p:txBody>
          <a:bodyPr/>
          <a:lstStyle/>
          <a:p>
            <a:fld id="{B71D68F2-B548-4D0C-9490-9F8A9399AAB3}" type="slidenum">
              <a:rPr lang="en-US" smtClean="0"/>
              <a:t>14</a:t>
            </a:fld>
            <a:endParaRPr lang="en-US" dirty="0"/>
          </a:p>
        </p:txBody>
      </p:sp>
    </p:spTree>
    <p:extLst>
      <p:ext uri="{BB962C8B-B14F-4D97-AF65-F5344CB8AC3E}">
        <p14:creationId xmlns:p14="http://schemas.microsoft.com/office/powerpoint/2010/main" val="1080425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D68F2-B548-4D0C-9490-9F8A9399AAB3}" type="slidenum">
              <a:rPr lang="en-US" smtClean="0"/>
              <a:t>15</a:t>
            </a:fld>
            <a:endParaRPr lang="en-US" dirty="0"/>
          </a:p>
        </p:txBody>
      </p:sp>
    </p:spTree>
    <p:extLst>
      <p:ext uri="{BB962C8B-B14F-4D97-AF65-F5344CB8AC3E}">
        <p14:creationId xmlns:p14="http://schemas.microsoft.com/office/powerpoint/2010/main" val="1080425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D68F2-B548-4D0C-9490-9F8A9399AAB3}" type="slidenum">
              <a:rPr lang="en-US" smtClean="0"/>
              <a:t>16</a:t>
            </a:fld>
            <a:endParaRPr lang="en-US" dirty="0"/>
          </a:p>
        </p:txBody>
      </p:sp>
    </p:spTree>
    <p:extLst>
      <p:ext uri="{BB962C8B-B14F-4D97-AF65-F5344CB8AC3E}">
        <p14:creationId xmlns:p14="http://schemas.microsoft.com/office/powerpoint/2010/main" val="4081702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Allows for viewing &amp; filing</a:t>
            </a:r>
            <a:endParaRPr lang="en-US" dirty="0"/>
          </a:p>
        </p:txBody>
      </p:sp>
      <p:sp>
        <p:nvSpPr>
          <p:cNvPr id="4" name="Slide Number Placeholder 3"/>
          <p:cNvSpPr>
            <a:spLocks noGrp="1"/>
          </p:cNvSpPr>
          <p:nvPr>
            <p:ph type="sldNum" sz="quarter" idx="10"/>
          </p:nvPr>
        </p:nvSpPr>
        <p:spPr/>
        <p:txBody>
          <a:bodyPr/>
          <a:lstStyle/>
          <a:p>
            <a:fld id="{B71D68F2-B548-4D0C-9490-9F8A9399AAB3}" type="slidenum">
              <a:rPr lang="en-US" smtClean="0"/>
              <a:t>17</a:t>
            </a:fld>
            <a:endParaRPr lang="en-US" dirty="0"/>
          </a:p>
        </p:txBody>
      </p:sp>
    </p:spTree>
    <p:extLst>
      <p:ext uri="{BB962C8B-B14F-4D97-AF65-F5344CB8AC3E}">
        <p14:creationId xmlns:p14="http://schemas.microsoft.com/office/powerpoint/2010/main" val="3804215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D68F2-B548-4D0C-9490-9F8A9399AAB3}" type="slidenum">
              <a:rPr lang="en-US" smtClean="0"/>
              <a:t>18</a:t>
            </a:fld>
            <a:endParaRPr lang="en-US" dirty="0"/>
          </a:p>
        </p:txBody>
      </p:sp>
    </p:spTree>
    <p:extLst>
      <p:ext uri="{BB962C8B-B14F-4D97-AF65-F5344CB8AC3E}">
        <p14:creationId xmlns:p14="http://schemas.microsoft.com/office/powerpoint/2010/main" val="1747854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convex dot</a:t>
            </a:r>
            <a:r>
              <a:rPr lang="en-US" baseline="0" dirty="0" smtClean="0"/>
              <a:t> at right</a:t>
            </a:r>
            <a:endParaRPr lang="en-US" dirty="0"/>
          </a:p>
        </p:txBody>
      </p:sp>
      <p:sp>
        <p:nvSpPr>
          <p:cNvPr id="4" name="Slide Number Placeholder 3"/>
          <p:cNvSpPr>
            <a:spLocks noGrp="1"/>
          </p:cNvSpPr>
          <p:nvPr>
            <p:ph type="sldNum" sz="quarter" idx="10"/>
          </p:nvPr>
        </p:nvSpPr>
        <p:spPr/>
        <p:txBody>
          <a:bodyPr/>
          <a:lstStyle/>
          <a:p>
            <a:fld id="{B71D68F2-B548-4D0C-9490-9F8A9399AAB3}" type="slidenum">
              <a:rPr lang="en-US" smtClean="0"/>
              <a:t>19</a:t>
            </a:fld>
            <a:endParaRPr lang="en-US" dirty="0"/>
          </a:p>
        </p:txBody>
      </p:sp>
    </p:spTree>
    <p:extLst>
      <p:ext uri="{BB962C8B-B14F-4D97-AF65-F5344CB8AC3E}">
        <p14:creationId xmlns:p14="http://schemas.microsoft.com/office/powerpoint/2010/main" val="165046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D68F2-B548-4D0C-9490-9F8A9399AAB3}" type="slidenum">
              <a:rPr lang="en-US" smtClean="0"/>
              <a:t>20</a:t>
            </a:fld>
            <a:endParaRPr lang="en-US" dirty="0"/>
          </a:p>
        </p:txBody>
      </p:sp>
    </p:spTree>
    <p:extLst>
      <p:ext uri="{BB962C8B-B14F-4D97-AF65-F5344CB8AC3E}">
        <p14:creationId xmlns:p14="http://schemas.microsoft.com/office/powerpoint/2010/main" val="642996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D68F2-B548-4D0C-9490-9F8A9399AAB3}" type="slidenum">
              <a:rPr lang="en-US" smtClean="0"/>
              <a:t>21</a:t>
            </a:fld>
            <a:endParaRPr lang="en-US" dirty="0"/>
          </a:p>
        </p:txBody>
      </p:sp>
    </p:spTree>
    <p:extLst>
      <p:ext uri="{BB962C8B-B14F-4D97-AF65-F5344CB8AC3E}">
        <p14:creationId xmlns:p14="http://schemas.microsoft.com/office/powerpoint/2010/main" val="1010782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D68F2-B548-4D0C-9490-9F8A9399AAB3}" type="slidenum">
              <a:rPr lang="en-US" smtClean="0"/>
              <a:t>22</a:t>
            </a:fld>
            <a:endParaRPr lang="en-US" dirty="0"/>
          </a:p>
        </p:txBody>
      </p:sp>
    </p:spTree>
    <p:extLst>
      <p:ext uri="{BB962C8B-B14F-4D97-AF65-F5344CB8AC3E}">
        <p14:creationId xmlns:p14="http://schemas.microsoft.com/office/powerpoint/2010/main" val="1920244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D68F2-B548-4D0C-9490-9F8A9399AAB3}" type="slidenum">
              <a:rPr lang="en-US" smtClean="0"/>
              <a:t>23</a:t>
            </a:fld>
            <a:endParaRPr lang="en-US" dirty="0"/>
          </a:p>
        </p:txBody>
      </p:sp>
    </p:spTree>
    <p:extLst>
      <p:ext uri="{BB962C8B-B14F-4D97-AF65-F5344CB8AC3E}">
        <p14:creationId xmlns:p14="http://schemas.microsoft.com/office/powerpoint/2010/main" val="2887540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D68F2-B548-4D0C-9490-9F8A9399AAB3}" type="slidenum">
              <a:rPr lang="en-US" smtClean="0"/>
              <a:t>2</a:t>
            </a:fld>
            <a:endParaRPr lang="en-US" dirty="0"/>
          </a:p>
        </p:txBody>
      </p:sp>
    </p:spTree>
    <p:extLst>
      <p:ext uri="{BB962C8B-B14F-4D97-AF65-F5344CB8AC3E}">
        <p14:creationId xmlns:p14="http://schemas.microsoft.com/office/powerpoint/2010/main" val="3306521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D68F2-B548-4D0C-9490-9F8A9399AAB3}" type="slidenum">
              <a:rPr lang="en-US" smtClean="0"/>
              <a:t>24</a:t>
            </a:fld>
            <a:endParaRPr lang="en-US" dirty="0"/>
          </a:p>
        </p:txBody>
      </p:sp>
    </p:spTree>
    <p:extLst>
      <p:ext uri="{BB962C8B-B14F-4D97-AF65-F5344CB8AC3E}">
        <p14:creationId xmlns:p14="http://schemas.microsoft.com/office/powerpoint/2010/main" val="16774231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Foreshortening – </a:t>
            </a:r>
          </a:p>
          <a:p>
            <a:pPr marL="628650" lvl="1" indent="-171450">
              <a:buFont typeface="Arial" panose="020B0604020202020204" pitchFamily="34" charset="0"/>
              <a:buChar char="•"/>
            </a:pPr>
            <a:r>
              <a:rPr lang="en-US" dirty="0" smtClean="0"/>
              <a:t>Central ray at right angle to film instead of bisecting angle</a:t>
            </a:r>
          </a:p>
          <a:p>
            <a:pPr marL="628650" lvl="1" indent="-171450">
              <a:buFont typeface="Arial" panose="020B0604020202020204" pitchFamily="34" charset="0"/>
              <a:buChar char="•"/>
            </a:pPr>
            <a:r>
              <a:rPr lang="en-US" dirty="0" smtClean="0"/>
              <a:t>Crown of root will overlap the root</a:t>
            </a:r>
            <a:endParaRPr lang="en-US" dirty="0"/>
          </a:p>
        </p:txBody>
      </p:sp>
      <p:sp>
        <p:nvSpPr>
          <p:cNvPr id="4" name="Slide Number Placeholder 3"/>
          <p:cNvSpPr>
            <a:spLocks noGrp="1"/>
          </p:cNvSpPr>
          <p:nvPr>
            <p:ph type="sldNum" sz="quarter" idx="10"/>
          </p:nvPr>
        </p:nvSpPr>
        <p:spPr/>
        <p:txBody>
          <a:bodyPr/>
          <a:lstStyle/>
          <a:p>
            <a:fld id="{B71D68F2-B548-4D0C-9490-9F8A9399AAB3}" type="slidenum">
              <a:rPr lang="en-US" smtClean="0"/>
              <a:t>25</a:t>
            </a:fld>
            <a:endParaRPr lang="en-US" dirty="0"/>
          </a:p>
        </p:txBody>
      </p:sp>
    </p:spTree>
    <p:extLst>
      <p:ext uri="{BB962C8B-B14F-4D97-AF65-F5344CB8AC3E}">
        <p14:creationId xmlns:p14="http://schemas.microsoft.com/office/powerpoint/2010/main" val="1336862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Elongation – </a:t>
            </a:r>
          </a:p>
          <a:p>
            <a:pPr marL="628650" lvl="1" indent="-171450">
              <a:buFont typeface="Arial" panose="020B0604020202020204" pitchFamily="34" charset="0"/>
              <a:buChar char="•"/>
            </a:pPr>
            <a:r>
              <a:rPr lang="en-US" dirty="0" smtClean="0"/>
              <a:t>Central ray is at a right angle to the long</a:t>
            </a:r>
            <a:r>
              <a:rPr lang="en-US" baseline="0" dirty="0" smtClean="0"/>
              <a:t> axis of the tooth instead of the bisecting angle</a:t>
            </a:r>
          </a:p>
          <a:p>
            <a:pPr marL="628650" lvl="1" indent="-171450">
              <a:buFont typeface="Arial" panose="020B0604020202020204" pitchFamily="34" charset="0"/>
              <a:buChar char="•"/>
            </a:pPr>
            <a:r>
              <a:rPr lang="en-US" baseline="0" dirty="0" smtClean="0"/>
              <a:t>Stretches tooth shadow or image</a:t>
            </a:r>
          </a:p>
          <a:p>
            <a:pPr marL="628650" lvl="1" indent="-171450">
              <a:buFont typeface="Arial" panose="020B0604020202020204" pitchFamily="34" charset="0"/>
              <a:buChar char="•"/>
            </a:pPr>
            <a:r>
              <a:rPr lang="en-US" baseline="0" dirty="0" smtClean="0"/>
              <a:t>May miss part of tooth</a:t>
            </a:r>
            <a:endParaRPr lang="en-US" dirty="0"/>
          </a:p>
        </p:txBody>
      </p:sp>
      <p:sp>
        <p:nvSpPr>
          <p:cNvPr id="4" name="Slide Number Placeholder 3"/>
          <p:cNvSpPr>
            <a:spLocks noGrp="1"/>
          </p:cNvSpPr>
          <p:nvPr>
            <p:ph type="sldNum" sz="quarter" idx="10"/>
          </p:nvPr>
        </p:nvSpPr>
        <p:spPr/>
        <p:txBody>
          <a:bodyPr/>
          <a:lstStyle/>
          <a:p>
            <a:fld id="{B71D68F2-B548-4D0C-9490-9F8A9399AAB3}" type="slidenum">
              <a:rPr lang="en-US" smtClean="0"/>
              <a:t>26</a:t>
            </a:fld>
            <a:endParaRPr lang="en-US" dirty="0"/>
          </a:p>
        </p:txBody>
      </p:sp>
    </p:spTree>
    <p:extLst>
      <p:ext uri="{BB962C8B-B14F-4D97-AF65-F5344CB8AC3E}">
        <p14:creationId xmlns:p14="http://schemas.microsoft.com/office/powerpoint/2010/main" val="33577227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D68F2-B548-4D0C-9490-9F8A9399AAB3}" type="slidenum">
              <a:rPr lang="en-US" smtClean="0"/>
              <a:t>28</a:t>
            </a:fld>
            <a:endParaRPr lang="en-US" dirty="0"/>
          </a:p>
        </p:txBody>
      </p:sp>
    </p:spTree>
    <p:extLst>
      <p:ext uri="{BB962C8B-B14F-4D97-AF65-F5344CB8AC3E}">
        <p14:creationId xmlns:p14="http://schemas.microsoft.com/office/powerpoint/2010/main" val="3628916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Extraoral</a:t>
            </a:r>
            <a:r>
              <a:rPr lang="en-US" baseline="0" dirty="0" smtClean="0"/>
              <a:t> = film outside mouth</a:t>
            </a:r>
            <a:endParaRPr lang="en-US" dirty="0" smtClean="0"/>
          </a:p>
          <a:p>
            <a:endParaRPr lang="en-US" dirty="0" smtClean="0"/>
          </a:p>
          <a:p>
            <a:r>
              <a:rPr lang="en-US" dirty="0" smtClean="0"/>
              <a:t>Magnification of affected side molars/premolars d/t angle of head</a:t>
            </a:r>
          </a:p>
          <a:p>
            <a:r>
              <a:rPr lang="en-US" dirty="0" smtClean="0"/>
              <a:t>Contralateral teeth whiter d/t bone superimposition</a:t>
            </a:r>
            <a:endParaRPr lang="en-US" dirty="0"/>
          </a:p>
        </p:txBody>
      </p:sp>
      <p:sp>
        <p:nvSpPr>
          <p:cNvPr id="4" name="Slide Number Placeholder 3"/>
          <p:cNvSpPr>
            <a:spLocks noGrp="1"/>
          </p:cNvSpPr>
          <p:nvPr>
            <p:ph type="sldNum" sz="quarter" idx="10"/>
          </p:nvPr>
        </p:nvSpPr>
        <p:spPr/>
        <p:txBody>
          <a:bodyPr/>
          <a:lstStyle/>
          <a:p>
            <a:fld id="{B71D68F2-B548-4D0C-9490-9F8A9399AAB3}" type="slidenum">
              <a:rPr lang="en-US" smtClean="0"/>
              <a:t>30</a:t>
            </a:fld>
            <a:endParaRPr lang="en-US" dirty="0"/>
          </a:p>
        </p:txBody>
      </p:sp>
    </p:spTree>
    <p:extLst>
      <p:ext uri="{BB962C8B-B14F-4D97-AF65-F5344CB8AC3E}">
        <p14:creationId xmlns:p14="http://schemas.microsoft.com/office/powerpoint/2010/main" val="6155608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D68F2-B548-4D0C-9490-9F8A9399AAB3}" type="slidenum">
              <a:rPr lang="en-US" smtClean="0"/>
              <a:t>31</a:t>
            </a:fld>
            <a:endParaRPr lang="en-US" dirty="0"/>
          </a:p>
        </p:txBody>
      </p:sp>
    </p:spTree>
    <p:extLst>
      <p:ext uri="{BB962C8B-B14F-4D97-AF65-F5344CB8AC3E}">
        <p14:creationId xmlns:p14="http://schemas.microsoft.com/office/powerpoint/2010/main" val="6155608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pPr>
            <a:r>
              <a:rPr lang="en-US" dirty="0" smtClean="0"/>
              <a:t>Size 4 – For all canine teeth except small dogs &amp; cats</a:t>
            </a:r>
          </a:p>
          <a:p>
            <a:pPr lvl="0">
              <a:spcBef>
                <a:spcPts val="0"/>
              </a:spcBef>
            </a:pPr>
            <a:r>
              <a:rPr lang="en-US" dirty="0" smtClean="0"/>
              <a:t>Size 2 – Most cats</a:t>
            </a:r>
          </a:p>
          <a:p>
            <a:endParaRPr lang="en-US" dirty="0" smtClean="0"/>
          </a:p>
          <a:p>
            <a:r>
              <a:rPr lang="en-US" dirty="0" smtClean="0"/>
              <a:t>Inverse square law</a:t>
            </a:r>
            <a:endParaRPr lang="en-US" dirty="0"/>
          </a:p>
        </p:txBody>
      </p:sp>
      <p:sp>
        <p:nvSpPr>
          <p:cNvPr id="4" name="Slide Number Placeholder 3"/>
          <p:cNvSpPr>
            <a:spLocks noGrp="1"/>
          </p:cNvSpPr>
          <p:nvPr>
            <p:ph type="sldNum" sz="quarter" idx="10"/>
          </p:nvPr>
        </p:nvSpPr>
        <p:spPr/>
        <p:txBody>
          <a:bodyPr/>
          <a:lstStyle/>
          <a:p>
            <a:fld id="{B71D68F2-B548-4D0C-9490-9F8A9399AAB3}" type="slidenum">
              <a:rPr lang="en-US" smtClean="0"/>
              <a:t>32</a:t>
            </a:fld>
            <a:endParaRPr lang="en-US" dirty="0"/>
          </a:p>
        </p:txBody>
      </p:sp>
    </p:spTree>
    <p:extLst>
      <p:ext uri="{BB962C8B-B14F-4D97-AF65-F5344CB8AC3E}">
        <p14:creationId xmlns:p14="http://schemas.microsoft.com/office/powerpoint/2010/main" val="17514947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D68F2-B548-4D0C-9490-9F8A9399AAB3}" type="slidenum">
              <a:rPr lang="en-US" smtClean="0"/>
              <a:t>33</a:t>
            </a:fld>
            <a:endParaRPr lang="en-US" dirty="0"/>
          </a:p>
        </p:txBody>
      </p:sp>
    </p:spTree>
    <p:extLst>
      <p:ext uri="{BB962C8B-B14F-4D97-AF65-F5344CB8AC3E}">
        <p14:creationId xmlns:p14="http://schemas.microsoft.com/office/powerpoint/2010/main" val="34843387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Bisecting Angle Technique</a:t>
            </a:r>
            <a:endParaRPr lang="en-US" dirty="0"/>
          </a:p>
        </p:txBody>
      </p:sp>
      <p:sp>
        <p:nvSpPr>
          <p:cNvPr id="4" name="Slide Number Placeholder 3"/>
          <p:cNvSpPr>
            <a:spLocks noGrp="1"/>
          </p:cNvSpPr>
          <p:nvPr>
            <p:ph type="sldNum" sz="quarter" idx="10"/>
          </p:nvPr>
        </p:nvSpPr>
        <p:spPr/>
        <p:txBody>
          <a:bodyPr/>
          <a:lstStyle/>
          <a:p>
            <a:fld id="{B71D68F2-B548-4D0C-9490-9F8A9399AAB3}" type="slidenum">
              <a:rPr lang="en-US" smtClean="0"/>
              <a:t>34</a:t>
            </a:fld>
            <a:endParaRPr lang="en-US" dirty="0"/>
          </a:p>
        </p:txBody>
      </p:sp>
    </p:spTree>
    <p:extLst>
      <p:ext uri="{BB962C8B-B14F-4D97-AF65-F5344CB8AC3E}">
        <p14:creationId xmlns:p14="http://schemas.microsoft.com/office/powerpoint/2010/main" val="18108601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D68F2-B548-4D0C-9490-9F8A9399AAB3}" type="slidenum">
              <a:rPr lang="en-US" smtClean="0"/>
              <a:t>35</a:t>
            </a:fld>
            <a:endParaRPr lang="en-US" dirty="0"/>
          </a:p>
        </p:txBody>
      </p:sp>
    </p:spTree>
    <p:extLst>
      <p:ext uri="{BB962C8B-B14F-4D97-AF65-F5344CB8AC3E}">
        <p14:creationId xmlns:p14="http://schemas.microsoft.com/office/powerpoint/2010/main" val="2833560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Periodontal disease – gum disease</a:t>
            </a:r>
            <a:r>
              <a:rPr lang="en-US" baseline="0" dirty="0" smtClean="0"/>
              <a:t> or gingivitis</a:t>
            </a:r>
          </a:p>
          <a:p>
            <a:endParaRPr lang="en-US" baseline="0" dirty="0" smtClean="0"/>
          </a:p>
          <a:p>
            <a:r>
              <a:rPr lang="en-US" dirty="0" smtClean="0"/>
              <a:t>A resorptive lesion (RL), also known as a </a:t>
            </a:r>
            <a:r>
              <a:rPr lang="en-US" i="1" dirty="0" smtClean="0"/>
              <a:t>neck lesion, feline odontoclastic resorptive lesion</a:t>
            </a:r>
            <a:r>
              <a:rPr lang="en-US" dirty="0" smtClean="0"/>
              <a:t>, is a defect of the tooth caused by the action of cells called odontoclasts. Tooth structure is destroyed and the lesion becomes evident when it starts affecting the crown of the tooth.</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71D68F2-B548-4D0C-9490-9F8A9399AAB3}" type="slidenum">
              <a:rPr lang="en-US" smtClean="0"/>
              <a:t>4</a:t>
            </a:fld>
            <a:endParaRPr lang="en-US" dirty="0"/>
          </a:p>
        </p:txBody>
      </p:sp>
    </p:spTree>
    <p:extLst>
      <p:ext uri="{BB962C8B-B14F-4D97-AF65-F5344CB8AC3E}">
        <p14:creationId xmlns:p14="http://schemas.microsoft.com/office/powerpoint/2010/main" val="29103102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D68F2-B548-4D0C-9490-9F8A9399AAB3}" type="slidenum">
              <a:rPr lang="en-US" smtClean="0"/>
              <a:t>36</a:t>
            </a:fld>
            <a:endParaRPr lang="en-US" dirty="0"/>
          </a:p>
        </p:txBody>
      </p:sp>
    </p:spTree>
    <p:extLst>
      <p:ext uri="{BB962C8B-B14F-4D97-AF65-F5344CB8AC3E}">
        <p14:creationId xmlns:p14="http://schemas.microsoft.com/office/powerpoint/2010/main" val="41235453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D68F2-B548-4D0C-9490-9F8A9399AAB3}" type="slidenum">
              <a:rPr lang="en-US" smtClean="0"/>
              <a:t>37</a:t>
            </a:fld>
            <a:endParaRPr lang="en-US" dirty="0"/>
          </a:p>
        </p:txBody>
      </p:sp>
    </p:spTree>
    <p:extLst>
      <p:ext uri="{BB962C8B-B14F-4D97-AF65-F5344CB8AC3E}">
        <p14:creationId xmlns:p14="http://schemas.microsoft.com/office/powerpoint/2010/main" val="42828053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D68F2-B548-4D0C-9490-9F8A9399AAB3}" type="slidenum">
              <a:rPr lang="en-US" smtClean="0"/>
              <a:t>38</a:t>
            </a:fld>
            <a:endParaRPr lang="en-US" dirty="0"/>
          </a:p>
        </p:txBody>
      </p:sp>
    </p:spTree>
    <p:extLst>
      <p:ext uri="{BB962C8B-B14F-4D97-AF65-F5344CB8AC3E}">
        <p14:creationId xmlns:p14="http://schemas.microsoft.com/office/powerpoint/2010/main" val="25748664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D68F2-B548-4D0C-9490-9F8A9399AAB3}" type="slidenum">
              <a:rPr lang="en-US" smtClean="0"/>
              <a:t>39</a:t>
            </a:fld>
            <a:endParaRPr lang="en-US" dirty="0"/>
          </a:p>
        </p:txBody>
      </p:sp>
    </p:spTree>
    <p:extLst>
      <p:ext uri="{BB962C8B-B14F-4D97-AF65-F5344CB8AC3E}">
        <p14:creationId xmlns:p14="http://schemas.microsoft.com/office/powerpoint/2010/main" val="9050660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D68F2-B548-4D0C-9490-9F8A9399AAB3}" type="slidenum">
              <a:rPr lang="en-US" smtClean="0"/>
              <a:t>40</a:t>
            </a:fld>
            <a:endParaRPr lang="en-US" dirty="0"/>
          </a:p>
        </p:txBody>
      </p:sp>
    </p:spTree>
    <p:extLst>
      <p:ext uri="{BB962C8B-B14F-4D97-AF65-F5344CB8AC3E}">
        <p14:creationId xmlns:p14="http://schemas.microsoft.com/office/powerpoint/2010/main" val="279819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D68F2-B548-4D0C-9490-9F8A9399AAB3}" type="slidenum">
              <a:rPr lang="en-US" smtClean="0"/>
              <a:t>41</a:t>
            </a:fld>
            <a:endParaRPr lang="en-US" dirty="0"/>
          </a:p>
        </p:txBody>
      </p:sp>
    </p:spTree>
    <p:extLst>
      <p:ext uri="{BB962C8B-B14F-4D97-AF65-F5344CB8AC3E}">
        <p14:creationId xmlns:p14="http://schemas.microsoft.com/office/powerpoint/2010/main" val="38405460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Crescent Line</a:t>
            </a:r>
            <a:endParaRPr lang="en-US" dirty="0"/>
          </a:p>
        </p:txBody>
      </p:sp>
      <p:sp>
        <p:nvSpPr>
          <p:cNvPr id="4" name="Slide Number Placeholder 3"/>
          <p:cNvSpPr>
            <a:spLocks noGrp="1"/>
          </p:cNvSpPr>
          <p:nvPr>
            <p:ph type="sldNum" sz="quarter" idx="10"/>
          </p:nvPr>
        </p:nvSpPr>
        <p:spPr/>
        <p:txBody>
          <a:bodyPr/>
          <a:lstStyle/>
          <a:p>
            <a:fld id="{B71D68F2-B548-4D0C-9490-9F8A9399AAB3}" type="slidenum">
              <a:rPr lang="en-US" smtClean="0"/>
              <a:t>42</a:t>
            </a:fld>
            <a:endParaRPr lang="en-US" dirty="0"/>
          </a:p>
        </p:txBody>
      </p:sp>
    </p:spTree>
    <p:extLst>
      <p:ext uri="{BB962C8B-B14F-4D97-AF65-F5344CB8AC3E}">
        <p14:creationId xmlns:p14="http://schemas.microsoft.com/office/powerpoint/2010/main" val="12929723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D68F2-B548-4D0C-9490-9F8A9399AAB3}" type="slidenum">
              <a:rPr lang="en-US" smtClean="0"/>
              <a:t>43</a:t>
            </a:fld>
            <a:endParaRPr lang="en-US" dirty="0"/>
          </a:p>
        </p:txBody>
      </p:sp>
    </p:spTree>
    <p:extLst>
      <p:ext uri="{BB962C8B-B14F-4D97-AF65-F5344CB8AC3E}">
        <p14:creationId xmlns:p14="http://schemas.microsoft.com/office/powerpoint/2010/main" val="1366108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Coronal – Plane</a:t>
            </a:r>
            <a:r>
              <a:rPr lang="en-US" baseline="0" dirty="0" smtClean="0"/>
              <a:t> that divides front &amp; back of jaw/away from the tooth root</a:t>
            </a:r>
            <a:endParaRPr lang="en-US" dirty="0" smtClean="0"/>
          </a:p>
          <a:p>
            <a:endParaRPr lang="en-US" dirty="0" smtClean="0"/>
          </a:p>
          <a:p>
            <a:r>
              <a:rPr lang="en-US" dirty="0" smtClean="0"/>
              <a:t>Apical – Towards the tooth root</a:t>
            </a:r>
            <a:endParaRPr lang="en-US" dirty="0"/>
          </a:p>
        </p:txBody>
      </p:sp>
      <p:sp>
        <p:nvSpPr>
          <p:cNvPr id="4" name="Slide Number Placeholder 3"/>
          <p:cNvSpPr>
            <a:spLocks noGrp="1"/>
          </p:cNvSpPr>
          <p:nvPr>
            <p:ph type="sldNum" sz="quarter" idx="10"/>
          </p:nvPr>
        </p:nvSpPr>
        <p:spPr/>
        <p:txBody>
          <a:bodyPr/>
          <a:lstStyle/>
          <a:p>
            <a:fld id="{B71D68F2-B548-4D0C-9490-9F8A9399AAB3}" type="slidenum">
              <a:rPr lang="en-US" smtClean="0"/>
              <a:t>5</a:t>
            </a:fld>
            <a:endParaRPr lang="en-US" dirty="0"/>
          </a:p>
        </p:txBody>
      </p:sp>
    </p:spTree>
    <p:extLst>
      <p:ext uri="{BB962C8B-B14F-4D97-AF65-F5344CB8AC3E}">
        <p14:creationId xmlns:p14="http://schemas.microsoft.com/office/powerpoint/2010/main" val="694183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Mesial – Towards the midline</a:t>
            </a:r>
          </a:p>
          <a:p>
            <a:r>
              <a:rPr lang="en-US" dirty="0" smtClean="0"/>
              <a:t>Distal – Farthest from the midline</a:t>
            </a:r>
            <a:endParaRPr lang="en-US" dirty="0"/>
          </a:p>
        </p:txBody>
      </p:sp>
      <p:sp>
        <p:nvSpPr>
          <p:cNvPr id="4" name="Slide Number Placeholder 3"/>
          <p:cNvSpPr>
            <a:spLocks noGrp="1"/>
          </p:cNvSpPr>
          <p:nvPr>
            <p:ph type="sldNum" sz="quarter" idx="10"/>
          </p:nvPr>
        </p:nvSpPr>
        <p:spPr/>
        <p:txBody>
          <a:bodyPr/>
          <a:lstStyle/>
          <a:p>
            <a:fld id="{B71D68F2-B548-4D0C-9490-9F8A9399AAB3}" type="slidenum">
              <a:rPr lang="en-US" smtClean="0"/>
              <a:t>6</a:t>
            </a:fld>
            <a:endParaRPr lang="en-US" dirty="0"/>
          </a:p>
        </p:txBody>
      </p:sp>
    </p:spTree>
    <p:extLst>
      <p:ext uri="{BB962C8B-B14F-4D97-AF65-F5344CB8AC3E}">
        <p14:creationId xmlns:p14="http://schemas.microsoft.com/office/powerpoint/2010/main" val="412308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Crown is above the gums</a:t>
            </a:r>
          </a:p>
          <a:p>
            <a:pPr marL="628650" lvl="1" indent="-171450">
              <a:buFont typeface="Arial" panose="020B0604020202020204" pitchFamily="34" charset="0"/>
              <a:buChar char="•"/>
            </a:pPr>
            <a:r>
              <a:rPr lang="en-US" dirty="0" smtClean="0"/>
              <a:t>Enamel covers the crown</a:t>
            </a:r>
          </a:p>
          <a:p>
            <a:r>
              <a:rPr lang="en-US" dirty="0" smtClean="0"/>
              <a:t>Root is below the gums</a:t>
            </a:r>
          </a:p>
          <a:p>
            <a:pPr marL="628650" lvl="1" indent="-171450">
              <a:buFont typeface="Arial" panose="020B0604020202020204" pitchFamily="34" charset="0"/>
              <a:buChar char="•"/>
            </a:pPr>
            <a:r>
              <a:rPr lang="en-US" dirty="0" smtClean="0"/>
              <a:t>Cementum covers the root</a:t>
            </a:r>
          </a:p>
          <a:p>
            <a:pPr marL="0" lvl="0" indent="0">
              <a:buFont typeface="Arial" panose="020B0604020202020204" pitchFamily="34" charset="0"/>
              <a:buNone/>
            </a:pPr>
            <a:r>
              <a:rPr lang="en-US" dirty="0" smtClean="0"/>
              <a:t>Apex – The terminal end of the root of a tooth</a:t>
            </a:r>
          </a:p>
          <a:p>
            <a:endParaRPr lang="en-US" dirty="0" smtClean="0"/>
          </a:p>
          <a:p>
            <a:r>
              <a:rPr lang="en-US" dirty="0" smtClean="0"/>
              <a:t>Pulp chamber is darker on radiograph</a:t>
            </a:r>
          </a:p>
          <a:p>
            <a:pPr marL="171450" indent="-171450">
              <a:buFont typeface="Arial" panose="020B0604020202020204" pitchFamily="34" charset="0"/>
              <a:buChar char="•"/>
            </a:pPr>
            <a:r>
              <a:rPr lang="en-US" dirty="0" smtClean="0"/>
              <a:t>Decreases in size over time</a:t>
            </a:r>
          </a:p>
          <a:p>
            <a:r>
              <a:rPr lang="en-US" dirty="0" smtClean="0"/>
              <a:t>Dentin makes up more of tooth &amp; appears</a:t>
            </a:r>
            <a:r>
              <a:rPr lang="en-US" baseline="0" dirty="0" smtClean="0"/>
              <a:t> lighter</a:t>
            </a:r>
            <a:endParaRPr lang="en-US" dirty="0" smtClean="0"/>
          </a:p>
          <a:p>
            <a:endParaRPr lang="en-US" dirty="0" smtClean="0"/>
          </a:p>
          <a:p>
            <a:r>
              <a:rPr lang="en-US" dirty="0" smtClean="0"/>
              <a:t>Periodontal</a:t>
            </a:r>
            <a:r>
              <a:rPr lang="en-US" baseline="0" dirty="0" smtClean="0"/>
              <a:t> ligament attaches cementum to alveolar bone</a:t>
            </a:r>
          </a:p>
          <a:p>
            <a:endParaRPr lang="en-US" baseline="0" dirty="0" smtClean="0"/>
          </a:p>
          <a:p>
            <a:r>
              <a:rPr lang="en-US" baseline="0" dirty="0" smtClean="0"/>
              <a:t>Tooth types:</a:t>
            </a:r>
          </a:p>
          <a:p>
            <a:pPr marL="628650" lvl="1" indent="-171450">
              <a:buFont typeface="Arial" panose="020B0604020202020204" pitchFamily="34" charset="0"/>
              <a:buChar char="•"/>
            </a:pPr>
            <a:r>
              <a:rPr lang="en-US" baseline="0" dirty="0" smtClean="0"/>
              <a:t>Incisors – single rooted, grooming &amp; cutting</a:t>
            </a:r>
          </a:p>
          <a:p>
            <a:pPr marL="628650" lvl="1" indent="-171450">
              <a:buFont typeface="Arial" panose="020B0604020202020204" pitchFamily="34" charset="0"/>
              <a:buChar char="•"/>
            </a:pPr>
            <a:r>
              <a:rPr lang="en-US" baseline="0" dirty="0" smtClean="0"/>
              <a:t>Canines – grasping &amp; holding prey – single rooted</a:t>
            </a:r>
          </a:p>
          <a:p>
            <a:pPr marL="628650" lvl="1" indent="-171450">
              <a:buFont typeface="Arial" panose="020B0604020202020204" pitchFamily="34" charset="0"/>
              <a:buChar char="•"/>
            </a:pPr>
            <a:r>
              <a:rPr lang="en-US" baseline="0" dirty="0" smtClean="0"/>
              <a:t>Premolars – cutting &amp; shearing meat – 1-3 roots</a:t>
            </a:r>
          </a:p>
          <a:p>
            <a:pPr marL="628650" lvl="1" indent="-171450">
              <a:buFont typeface="Arial" panose="020B0604020202020204" pitchFamily="34" charset="0"/>
              <a:buChar char="•"/>
            </a:pPr>
            <a:r>
              <a:rPr lang="en-US" baseline="0" dirty="0" smtClean="0"/>
              <a:t>Molars – Chewing (1-3 roots)</a:t>
            </a:r>
            <a:endParaRPr lang="en-US" dirty="0"/>
          </a:p>
        </p:txBody>
      </p:sp>
      <p:sp>
        <p:nvSpPr>
          <p:cNvPr id="4" name="Slide Number Placeholder 3"/>
          <p:cNvSpPr>
            <a:spLocks noGrp="1"/>
          </p:cNvSpPr>
          <p:nvPr>
            <p:ph type="sldNum" sz="quarter" idx="10"/>
          </p:nvPr>
        </p:nvSpPr>
        <p:spPr/>
        <p:txBody>
          <a:bodyPr/>
          <a:lstStyle/>
          <a:p>
            <a:fld id="{B71D68F2-B548-4D0C-9490-9F8A9399AAB3}" type="slidenum">
              <a:rPr lang="en-US" smtClean="0"/>
              <a:t>7</a:t>
            </a:fld>
            <a:endParaRPr lang="en-US" dirty="0"/>
          </a:p>
        </p:txBody>
      </p:sp>
    </p:spTree>
    <p:extLst>
      <p:ext uri="{BB962C8B-B14F-4D97-AF65-F5344CB8AC3E}">
        <p14:creationId xmlns:p14="http://schemas.microsoft.com/office/powerpoint/2010/main" val="2650453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D68F2-B548-4D0C-9490-9F8A9399AAB3}" type="slidenum">
              <a:rPr lang="en-US" smtClean="0"/>
              <a:t>8</a:t>
            </a:fld>
            <a:endParaRPr lang="en-US" dirty="0"/>
          </a:p>
        </p:txBody>
      </p:sp>
    </p:spTree>
    <p:extLst>
      <p:ext uri="{BB962C8B-B14F-4D97-AF65-F5344CB8AC3E}">
        <p14:creationId xmlns:p14="http://schemas.microsoft.com/office/powerpoint/2010/main" val="3456660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Suture – Where bones meet</a:t>
            </a:r>
            <a:endParaRPr lang="en-US" dirty="0"/>
          </a:p>
        </p:txBody>
      </p:sp>
      <p:sp>
        <p:nvSpPr>
          <p:cNvPr id="4" name="Slide Number Placeholder 3"/>
          <p:cNvSpPr>
            <a:spLocks noGrp="1"/>
          </p:cNvSpPr>
          <p:nvPr>
            <p:ph type="sldNum" sz="quarter" idx="10"/>
          </p:nvPr>
        </p:nvSpPr>
        <p:spPr/>
        <p:txBody>
          <a:bodyPr/>
          <a:lstStyle/>
          <a:p>
            <a:fld id="{B71D68F2-B548-4D0C-9490-9F8A9399AAB3}" type="slidenum">
              <a:rPr lang="en-US" smtClean="0"/>
              <a:t>12</a:t>
            </a:fld>
            <a:endParaRPr lang="en-US" dirty="0"/>
          </a:p>
        </p:txBody>
      </p:sp>
    </p:spTree>
    <p:extLst>
      <p:ext uri="{BB962C8B-B14F-4D97-AF65-F5344CB8AC3E}">
        <p14:creationId xmlns:p14="http://schemas.microsoft.com/office/powerpoint/2010/main" val="1080425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Symphysis</a:t>
            </a:r>
            <a:r>
              <a:rPr lang="en-US" baseline="0" dirty="0" smtClean="0"/>
              <a:t> – Joint where bony structures are firmly united</a:t>
            </a:r>
            <a:endParaRPr lang="en-US" dirty="0"/>
          </a:p>
        </p:txBody>
      </p:sp>
      <p:sp>
        <p:nvSpPr>
          <p:cNvPr id="4" name="Slide Number Placeholder 3"/>
          <p:cNvSpPr>
            <a:spLocks noGrp="1"/>
          </p:cNvSpPr>
          <p:nvPr>
            <p:ph type="sldNum" sz="quarter" idx="10"/>
          </p:nvPr>
        </p:nvSpPr>
        <p:spPr/>
        <p:txBody>
          <a:bodyPr/>
          <a:lstStyle/>
          <a:p>
            <a:fld id="{B71D68F2-B548-4D0C-9490-9F8A9399AAB3}" type="slidenum">
              <a:rPr lang="en-US" smtClean="0"/>
              <a:t>13</a:t>
            </a:fld>
            <a:endParaRPr lang="en-US" dirty="0"/>
          </a:p>
        </p:txBody>
      </p:sp>
    </p:spTree>
    <p:extLst>
      <p:ext uri="{BB962C8B-B14F-4D97-AF65-F5344CB8AC3E}">
        <p14:creationId xmlns:p14="http://schemas.microsoft.com/office/powerpoint/2010/main" val="1080425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052F05C-D84F-482A-80A9-223D37490DE0}" type="slidenum">
              <a:rPr lang="en-US" smtClean="0"/>
              <a:pPr>
                <a:defRPr/>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B8A2915-55AD-4A16-A446-669A89C0CA84}"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BDF2C76-FA6C-4D19-9D62-13BF689170C3}"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E621EC9-584F-4304-8C4A-91F583914605}"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C2AF5A0-9655-4255-A58D-A9969D77C52A}" type="slidenum">
              <a:rPr lang="en-US" smtClean="0"/>
              <a:pPr>
                <a:defRPr/>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B90DC891-A59E-488E-85B9-0FC4359A4E15}"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57E6C302-657E-4C34-B344-5E8922562C36}" type="slidenum">
              <a:rPr lang="en-US" smtClean="0"/>
              <a:pPr>
                <a:defRPr/>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BF86800-4F12-48B4-AF07-1AC2E7BFA0DB}"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B2E28718-E068-4536-B9C4-FBB5E07B6DDE}"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E0AF067E-1A7B-4947-BF61-0FD38E929137}" type="slidenum">
              <a:rPr lang="en-US" smtClean="0"/>
              <a:pPr>
                <a:defRPr/>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71B3AFA6-33AF-429A-BDC7-4B9CBE9AAF17}"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defRPr/>
            </a:pPr>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FADE6279-A804-4506-AA4A-88F6CBD5EE4C}"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129" y="451497"/>
            <a:ext cx="8763000" cy="762000"/>
          </a:xfrm>
        </p:spPr>
        <p:txBody>
          <a:bodyPr>
            <a:normAutofit/>
          </a:bodyPr>
          <a:lstStyle/>
          <a:p>
            <a:endParaRPr lang="en-US" sz="3200" dirty="0"/>
          </a:p>
        </p:txBody>
      </p:sp>
      <p:sp>
        <p:nvSpPr>
          <p:cNvPr id="3" name="Content Placeholder 2"/>
          <p:cNvSpPr>
            <a:spLocks noGrp="1"/>
          </p:cNvSpPr>
          <p:nvPr>
            <p:ph idx="1"/>
          </p:nvPr>
        </p:nvSpPr>
        <p:spPr>
          <a:xfrm>
            <a:off x="457200" y="1371600"/>
            <a:ext cx="8229600" cy="4876800"/>
          </a:xfrm>
        </p:spPr>
        <p:txBody>
          <a:bodyPr>
            <a:normAutofit lnSpcReduction="10000"/>
          </a:bodyPr>
          <a:lstStyle/>
          <a:p>
            <a:pPr>
              <a:spcBef>
                <a:spcPts val="0"/>
              </a:spcBef>
              <a:spcAft>
                <a:spcPts val="600"/>
              </a:spcAft>
            </a:pPr>
            <a:r>
              <a:rPr lang="en-US" dirty="0" smtClean="0"/>
              <a:t>Divide into groups</a:t>
            </a:r>
          </a:p>
          <a:p>
            <a:pPr>
              <a:spcBef>
                <a:spcPts val="0"/>
              </a:spcBef>
              <a:spcAft>
                <a:spcPts val="600"/>
              </a:spcAft>
            </a:pPr>
            <a:r>
              <a:rPr lang="en-US" dirty="0" smtClean="0"/>
              <a:t>Will count as quiz grade</a:t>
            </a:r>
          </a:p>
          <a:p>
            <a:r>
              <a:rPr lang="en-US" dirty="0" smtClean="0"/>
              <a:t>Present your section of the chapter</a:t>
            </a:r>
          </a:p>
          <a:p>
            <a:pPr lvl="1"/>
            <a:r>
              <a:rPr lang="en-US" dirty="0" smtClean="0"/>
              <a:t> in any format</a:t>
            </a:r>
          </a:p>
          <a:p>
            <a:pPr lvl="1">
              <a:spcBef>
                <a:spcPts val="0"/>
              </a:spcBef>
              <a:spcAft>
                <a:spcPts val="600"/>
              </a:spcAft>
            </a:pPr>
            <a:r>
              <a:rPr lang="en-US" dirty="0" smtClean="0"/>
              <a:t>All team members must participate</a:t>
            </a:r>
          </a:p>
          <a:p>
            <a:pPr>
              <a:spcBef>
                <a:spcPts val="0"/>
              </a:spcBef>
              <a:spcAft>
                <a:spcPts val="600"/>
              </a:spcAft>
            </a:pPr>
            <a:r>
              <a:rPr lang="en-US" dirty="0" smtClean="0"/>
              <a:t>Groups:</a:t>
            </a:r>
          </a:p>
          <a:p>
            <a:pPr lvl="1"/>
            <a:r>
              <a:rPr lang="en-US" dirty="0" smtClean="0"/>
              <a:t>1 – Intro/Overview</a:t>
            </a:r>
          </a:p>
          <a:p>
            <a:pPr lvl="1"/>
            <a:r>
              <a:rPr lang="en-US" dirty="0" smtClean="0"/>
              <a:t>2 – Avian, pt. 1 			(pp. 466-473)</a:t>
            </a:r>
          </a:p>
          <a:p>
            <a:pPr lvl="1"/>
            <a:r>
              <a:rPr lang="en-US" dirty="0" smtClean="0"/>
              <a:t>3 – Avian, pt. 2			(pp. 474-481)</a:t>
            </a:r>
          </a:p>
          <a:p>
            <a:pPr lvl="1"/>
            <a:r>
              <a:rPr lang="en-US" dirty="0" smtClean="0"/>
              <a:t>4 – Small mammals	(incl. rat)	(pp. 481-485)</a:t>
            </a:r>
          </a:p>
          <a:p>
            <a:pPr lvl="1"/>
            <a:r>
              <a:rPr lang="en-US" dirty="0" smtClean="0"/>
              <a:t>5 – Larger pocket pets		(pp. 486-493)</a:t>
            </a:r>
          </a:p>
          <a:p>
            <a:pPr lvl="1"/>
            <a:r>
              <a:rPr lang="en-US" dirty="0" smtClean="0"/>
              <a:t>6 – Guinea pigs/turtles		(pp. 494-502)</a:t>
            </a:r>
          </a:p>
          <a:p>
            <a:pPr lvl="1"/>
            <a:r>
              <a:rPr lang="en-US" dirty="0"/>
              <a:t>7</a:t>
            </a:r>
            <a:r>
              <a:rPr lang="en-US" dirty="0" smtClean="0"/>
              <a:t> – Amphibians &amp; fish + Conclusion	(pp. 508-510)</a:t>
            </a:r>
          </a:p>
          <a:p>
            <a:pPr lvl="1"/>
            <a:endParaRPr lang="en-US" dirty="0"/>
          </a:p>
        </p:txBody>
      </p:sp>
      <p:sp>
        <p:nvSpPr>
          <p:cNvPr id="4" name="Slide Number Placeholder 3"/>
          <p:cNvSpPr>
            <a:spLocks noGrp="1"/>
          </p:cNvSpPr>
          <p:nvPr>
            <p:ph type="sldNum" sz="quarter" idx="12"/>
          </p:nvPr>
        </p:nvSpPr>
        <p:spPr/>
        <p:txBody>
          <a:bodyPr/>
          <a:lstStyle/>
          <a:p>
            <a:pPr>
              <a:defRPr/>
            </a:pPr>
            <a:fld id="{DE621EC9-584F-4304-8C4A-91F583914605}" type="slidenum">
              <a:rPr lang="en-US" smtClean="0"/>
              <a:pPr>
                <a:defRPr/>
              </a:pPr>
              <a:t>1</a:t>
            </a:fld>
            <a:endParaRPr lang="en-US" dirty="0"/>
          </a:p>
        </p:txBody>
      </p:sp>
      <p:pic>
        <p:nvPicPr>
          <p:cNvPr id="1026" name="Picture 2" descr="C:\Users\Karen\Pictures\VTI Alt\Turtle clip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524000"/>
            <a:ext cx="2005012" cy="1909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816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22006"/>
            <a:ext cx="8229600" cy="990600"/>
          </a:xfrm>
        </p:spPr>
        <p:txBody>
          <a:bodyPr/>
          <a:lstStyle/>
          <a:p>
            <a:r>
              <a:rPr lang="en-US" dirty="0" smtClean="0"/>
              <a:t>Number of Roots: Canine</a:t>
            </a:r>
            <a:endParaRPr lang="en-US" dirty="0"/>
          </a:p>
        </p:txBody>
      </p:sp>
      <p:sp>
        <p:nvSpPr>
          <p:cNvPr id="4" name="Slide Number Placeholder 3"/>
          <p:cNvSpPr>
            <a:spLocks noGrp="1"/>
          </p:cNvSpPr>
          <p:nvPr>
            <p:ph type="sldNum" sz="quarter" idx="12"/>
          </p:nvPr>
        </p:nvSpPr>
        <p:spPr/>
        <p:txBody>
          <a:bodyPr/>
          <a:lstStyle/>
          <a:p>
            <a:pPr>
              <a:defRPr/>
            </a:pPr>
            <a:fld id="{DE621EC9-584F-4304-8C4A-91F583914605}" type="slidenum">
              <a:rPr lang="en-US" smtClean="0"/>
              <a:pPr>
                <a:defRPr/>
              </a:pPr>
              <a:t>10</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295400"/>
            <a:ext cx="6019800" cy="5267325"/>
          </a:xfrm>
          <a:prstGeom prst="rect">
            <a:avLst/>
          </a:prstGeom>
        </p:spPr>
      </p:pic>
    </p:spTree>
    <p:extLst>
      <p:ext uri="{BB962C8B-B14F-4D97-AF65-F5344CB8AC3E}">
        <p14:creationId xmlns:p14="http://schemas.microsoft.com/office/powerpoint/2010/main" val="31640048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22006"/>
            <a:ext cx="8229600" cy="990600"/>
          </a:xfrm>
        </p:spPr>
        <p:txBody>
          <a:bodyPr/>
          <a:lstStyle/>
          <a:p>
            <a:r>
              <a:rPr lang="en-US" dirty="0" smtClean="0"/>
              <a:t>Number of Roots: Feline</a:t>
            </a:r>
            <a:endParaRPr lang="en-US" dirty="0"/>
          </a:p>
        </p:txBody>
      </p:sp>
      <p:sp>
        <p:nvSpPr>
          <p:cNvPr id="4" name="Slide Number Placeholder 3"/>
          <p:cNvSpPr>
            <a:spLocks noGrp="1"/>
          </p:cNvSpPr>
          <p:nvPr>
            <p:ph type="sldNum" sz="quarter" idx="12"/>
          </p:nvPr>
        </p:nvSpPr>
        <p:spPr/>
        <p:txBody>
          <a:bodyPr/>
          <a:lstStyle/>
          <a:p>
            <a:pPr>
              <a:defRPr/>
            </a:pPr>
            <a:fld id="{DE621EC9-584F-4304-8C4A-91F583914605}" type="slidenum">
              <a:rPr lang="en-US" smtClean="0"/>
              <a:pPr>
                <a:defRPr/>
              </a:pPr>
              <a:t>11</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143000"/>
            <a:ext cx="5489129" cy="5365623"/>
          </a:xfrm>
          <a:prstGeom prst="rect">
            <a:avLst/>
          </a:prstGeom>
        </p:spPr>
      </p:pic>
    </p:spTree>
    <p:extLst>
      <p:ext uri="{BB962C8B-B14F-4D97-AF65-F5344CB8AC3E}">
        <p14:creationId xmlns:p14="http://schemas.microsoft.com/office/powerpoint/2010/main" val="806382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Normal Adult Canine Maxillary Incisors</a:t>
            </a:r>
            <a:endParaRPr lang="en-US" dirty="0"/>
          </a:p>
        </p:txBody>
      </p:sp>
      <p:sp>
        <p:nvSpPr>
          <p:cNvPr id="3" name="Content Placeholder 2"/>
          <p:cNvSpPr>
            <a:spLocks noGrp="1"/>
          </p:cNvSpPr>
          <p:nvPr>
            <p:ph idx="1"/>
          </p:nvPr>
        </p:nvSpPr>
        <p:spPr>
          <a:xfrm>
            <a:off x="457200" y="1600200"/>
            <a:ext cx="8229600" cy="5410200"/>
          </a:xfrm>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spcBef>
                <a:spcPts val="0"/>
              </a:spcBef>
              <a:buNone/>
            </a:pPr>
            <a:endParaRPr lang="en-US" sz="2000" dirty="0" smtClean="0"/>
          </a:p>
          <a:p>
            <a:pPr marL="0" indent="0">
              <a:spcBef>
                <a:spcPts val="0"/>
              </a:spcBef>
              <a:buNone/>
            </a:pPr>
            <a:r>
              <a:rPr lang="en-US" sz="2000" dirty="0" smtClean="0"/>
              <a:t>7 – Incisive canal</a:t>
            </a:r>
          </a:p>
          <a:p>
            <a:pPr marL="0" indent="0">
              <a:spcBef>
                <a:spcPts val="0"/>
              </a:spcBef>
              <a:buNone/>
            </a:pPr>
            <a:r>
              <a:rPr lang="en-US" sz="2000" dirty="0" smtClean="0"/>
              <a:t>8 – Interincisive suture</a:t>
            </a:r>
          </a:p>
          <a:p>
            <a:pPr marL="0" indent="0">
              <a:spcBef>
                <a:spcPts val="0"/>
              </a:spcBef>
              <a:buNone/>
            </a:pPr>
            <a:r>
              <a:rPr lang="en-US" sz="2000" dirty="0" smtClean="0"/>
              <a:t>9 – Palatine fissure – oval dark spaces</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DE621EC9-584F-4304-8C4A-91F583914605}" type="slidenum">
              <a:rPr lang="en-US" smtClean="0"/>
              <a:pPr>
                <a:defRPr/>
              </a:pPr>
              <a:t>12</a:t>
            </a:fld>
            <a:endParaRPr lang="en-US" dirty="0"/>
          </a:p>
        </p:txBody>
      </p:sp>
      <p:pic>
        <p:nvPicPr>
          <p:cNvPr id="6146" name="Picture 2" descr="C:\Users\Karen\Pictures\VTI Alt\Dental adult maxillary inciso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535" y="1686280"/>
            <a:ext cx="7788930" cy="3878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439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normAutofit fontScale="90000"/>
          </a:bodyPr>
          <a:lstStyle/>
          <a:p>
            <a:r>
              <a:rPr lang="en-US" dirty="0" smtClean="0"/>
              <a:t>Normal Adult Canine Mandibular Incisors</a:t>
            </a:r>
            <a:endParaRPr lang="en-US" dirty="0"/>
          </a:p>
        </p:txBody>
      </p:sp>
      <p:sp>
        <p:nvSpPr>
          <p:cNvPr id="3" name="Content Placeholder 2"/>
          <p:cNvSpPr>
            <a:spLocks noGrp="1"/>
          </p:cNvSpPr>
          <p:nvPr>
            <p:ph idx="1"/>
          </p:nvPr>
        </p:nvSpPr>
        <p:spPr>
          <a:xfrm>
            <a:off x="457200" y="1371600"/>
            <a:ext cx="8229600" cy="5638800"/>
          </a:xfrm>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spcBef>
                <a:spcPts val="0"/>
              </a:spcBef>
              <a:buNone/>
            </a:pPr>
            <a:endParaRPr lang="en-US" dirty="0" smtClean="0"/>
          </a:p>
          <a:p>
            <a:pPr marL="0" indent="0">
              <a:spcBef>
                <a:spcPts val="0"/>
              </a:spcBef>
              <a:buNone/>
            </a:pPr>
            <a:endParaRPr lang="en-US" sz="2000" dirty="0"/>
          </a:p>
          <a:p>
            <a:pPr marL="0" indent="0">
              <a:spcBef>
                <a:spcPts val="0"/>
              </a:spcBef>
              <a:buNone/>
            </a:pPr>
            <a:endParaRPr lang="en-US" sz="2000" dirty="0" smtClean="0"/>
          </a:p>
          <a:p>
            <a:pPr marL="0" indent="0">
              <a:spcBef>
                <a:spcPts val="0"/>
              </a:spcBef>
              <a:buNone/>
            </a:pPr>
            <a:endParaRPr lang="en-US" sz="2000" dirty="0"/>
          </a:p>
          <a:p>
            <a:pPr marL="0" indent="0">
              <a:spcBef>
                <a:spcPts val="0"/>
              </a:spcBef>
              <a:buNone/>
            </a:pPr>
            <a:endParaRPr lang="en-US" sz="2000" dirty="0" smtClean="0"/>
          </a:p>
          <a:p>
            <a:pPr marL="0" indent="0">
              <a:spcBef>
                <a:spcPts val="0"/>
              </a:spcBef>
              <a:buNone/>
            </a:pPr>
            <a:endParaRPr lang="en-US" sz="2000" dirty="0"/>
          </a:p>
          <a:p>
            <a:pPr marL="0" indent="0">
              <a:spcBef>
                <a:spcPts val="0"/>
              </a:spcBef>
              <a:buNone/>
            </a:pPr>
            <a:endParaRPr lang="en-US" sz="2000" dirty="0" smtClean="0"/>
          </a:p>
          <a:p>
            <a:pPr marL="0" indent="0">
              <a:spcBef>
                <a:spcPts val="0"/>
              </a:spcBef>
              <a:buNone/>
            </a:pPr>
            <a:endParaRPr lang="en-US" sz="2000" dirty="0"/>
          </a:p>
          <a:p>
            <a:pPr marL="0" indent="0">
              <a:spcBef>
                <a:spcPts val="0"/>
              </a:spcBef>
              <a:buNone/>
            </a:pPr>
            <a:endParaRPr lang="en-US" sz="2000" dirty="0" smtClean="0"/>
          </a:p>
          <a:p>
            <a:pPr marL="0" indent="0">
              <a:spcBef>
                <a:spcPts val="0"/>
              </a:spcBef>
              <a:buNone/>
            </a:pPr>
            <a:endParaRPr lang="en-US" sz="2000" dirty="0" smtClean="0"/>
          </a:p>
          <a:p>
            <a:pPr marL="0" indent="0">
              <a:spcBef>
                <a:spcPts val="0"/>
              </a:spcBef>
              <a:buNone/>
            </a:pPr>
            <a:r>
              <a:rPr lang="en-US" sz="2000" dirty="0" smtClean="0"/>
              <a:t>                                    </a:t>
            </a:r>
          </a:p>
          <a:p>
            <a:pPr marL="0" indent="0" algn="ctr">
              <a:spcBef>
                <a:spcPts val="0"/>
              </a:spcBef>
              <a:buNone/>
            </a:pPr>
            <a:r>
              <a:rPr lang="en-US" sz="2000" dirty="0" smtClean="0"/>
              <a:t>7 – Mandibular symphysis </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DE621EC9-584F-4304-8C4A-91F583914605}" type="slidenum">
              <a:rPr lang="en-US" smtClean="0"/>
              <a:pPr>
                <a:defRPr/>
              </a:pPr>
              <a:t>13</a:t>
            </a:fld>
            <a:endParaRPr lang="en-US" dirty="0"/>
          </a:p>
        </p:txBody>
      </p:sp>
      <p:pic>
        <p:nvPicPr>
          <p:cNvPr id="7170" name="Picture 2" descr="C:\Users\Karen\Pictures\VTI Alt\Dental adult canine mandibular inciso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415638"/>
            <a:ext cx="6817985" cy="4488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399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458200" cy="685800"/>
          </a:xfrm>
        </p:spPr>
        <p:txBody>
          <a:bodyPr>
            <a:noAutofit/>
          </a:bodyPr>
          <a:lstStyle/>
          <a:p>
            <a:r>
              <a:rPr lang="en-US" sz="3200" dirty="0" smtClean="0"/>
              <a:t>Normal Adult Canine Maxillary Premolars/Molars</a:t>
            </a:r>
            <a:endParaRPr lang="en-US" sz="3200" dirty="0"/>
          </a:p>
        </p:txBody>
      </p:sp>
      <p:sp>
        <p:nvSpPr>
          <p:cNvPr id="3" name="Content Placeholder 2"/>
          <p:cNvSpPr>
            <a:spLocks noGrp="1"/>
          </p:cNvSpPr>
          <p:nvPr>
            <p:ph idx="1"/>
          </p:nvPr>
        </p:nvSpPr>
        <p:spPr>
          <a:xfrm>
            <a:off x="457200" y="1371600"/>
            <a:ext cx="3657600" cy="5029200"/>
          </a:xfrm>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8 – Nasal cavity</a:t>
            </a:r>
          </a:p>
          <a:p>
            <a:pPr marL="0" indent="0">
              <a:buNone/>
            </a:pPr>
            <a:r>
              <a:rPr lang="en-US" dirty="0" smtClean="0"/>
              <a:t>11 – Palatal canal</a:t>
            </a:r>
          </a:p>
          <a:p>
            <a:pPr marL="0" indent="0">
              <a:spcBef>
                <a:spcPts val="0"/>
              </a:spcBef>
              <a:buNone/>
            </a:pPr>
            <a:endParaRPr lang="en-US" dirty="0" smtClean="0"/>
          </a:p>
          <a:p>
            <a:pPr marL="0" indent="0">
              <a:spcBef>
                <a:spcPts val="0"/>
              </a:spcBef>
              <a:buNone/>
            </a:pPr>
            <a:endParaRPr lang="en-US" sz="2000" dirty="0"/>
          </a:p>
          <a:p>
            <a:pPr marL="0" indent="0">
              <a:spcBef>
                <a:spcPts val="0"/>
              </a:spcBef>
              <a:buNone/>
            </a:pPr>
            <a:endParaRPr lang="en-US" sz="2000" dirty="0" smtClean="0"/>
          </a:p>
          <a:p>
            <a:pPr marL="0" indent="0">
              <a:spcBef>
                <a:spcPts val="0"/>
              </a:spcBef>
              <a:buNone/>
            </a:pPr>
            <a:endParaRPr lang="en-US" sz="2000" dirty="0"/>
          </a:p>
          <a:p>
            <a:pPr marL="0" indent="0">
              <a:spcBef>
                <a:spcPts val="0"/>
              </a:spcBef>
              <a:buNone/>
            </a:pPr>
            <a:endParaRPr lang="en-US" sz="2000" dirty="0" smtClean="0"/>
          </a:p>
          <a:p>
            <a:pPr marL="0" indent="0">
              <a:spcBef>
                <a:spcPts val="0"/>
              </a:spcBef>
              <a:buNone/>
            </a:pPr>
            <a:endParaRPr lang="en-US" sz="2000" dirty="0"/>
          </a:p>
          <a:p>
            <a:pPr marL="0" indent="0">
              <a:spcBef>
                <a:spcPts val="0"/>
              </a:spcBef>
              <a:buNone/>
            </a:pPr>
            <a:endParaRPr lang="en-US" sz="2000" dirty="0" smtClean="0"/>
          </a:p>
          <a:p>
            <a:pPr marL="0" indent="0">
              <a:spcBef>
                <a:spcPts val="0"/>
              </a:spcBef>
              <a:buNone/>
            </a:pPr>
            <a:endParaRPr lang="en-US" sz="2000" dirty="0"/>
          </a:p>
          <a:p>
            <a:pPr marL="0" indent="0">
              <a:spcBef>
                <a:spcPts val="0"/>
              </a:spcBef>
              <a:buNone/>
            </a:pPr>
            <a:endParaRPr lang="en-US" sz="2000" dirty="0" smtClean="0"/>
          </a:p>
          <a:p>
            <a:pPr marL="0" indent="0">
              <a:spcBef>
                <a:spcPts val="0"/>
              </a:spcBef>
              <a:buNone/>
            </a:pPr>
            <a:endParaRPr lang="en-US" sz="2000" dirty="0" smtClean="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DE621EC9-584F-4304-8C4A-91F583914605}" type="slidenum">
              <a:rPr lang="en-US" smtClean="0"/>
              <a:pPr>
                <a:defRPr/>
              </a:pPr>
              <a:t>14</a:t>
            </a:fld>
            <a:endParaRPr lang="en-US" dirty="0"/>
          </a:p>
        </p:txBody>
      </p:sp>
      <p:pic>
        <p:nvPicPr>
          <p:cNvPr id="8194" name="Picture 2" descr="C:\Users\Karen\Pictures\VTI Alt\Dental adult canine maxillary premolars mola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828800"/>
            <a:ext cx="4209065" cy="441856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538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3657600" cy="5029200"/>
          </a:xfrm>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spcBef>
                <a:spcPts val="0"/>
              </a:spcBef>
              <a:buNone/>
            </a:pPr>
            <a:r>
              <a:rPr lang="en-US" dirty="0" smtClean="0"/>
              <a:t>9 – Mandibular canal</a:t>
            </a:r>
          </a:p>
          <a:p>
            <a:pPr marL="0" indent="0">
              <a:spcBef>
                <a:spcPts val="0"/>
              </a:spcBef>
              <a:buNone/>
            </a:pPr>
            <a:r>
              <a:rPr lang="en-US" dirty="0" smtClean="0"/>
              <a:t>11 – Enamel overlap</a:t>
            </a:r>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smtClean="0"/>
          </a:p>
          <a:p>
            <a:pPr marL="0" indent="0">
              <a:spcBef>
                <a:spcPts val="0"/>
              </a:spcBef>
              <a:buNone/>
            </a:pPr>
            <a:endParaRPr lang="en-US" sz="2000" dirty="0"/>
          </a:p>
          <a:p>
            <a:pPr marL="0" indent="0">
              <a:spcBef>
                <a:spcPts val="0"/>
              </a:spcBef>
              <a:buNone/>
            </a:pPr>
            <a:endParaRPr lang="en-US" sz="2000" dirty="0" smtClean="0"/>
          </a:p>
          <a:p>
            <a:pPr marL="0" indent="0">
              <a:spcBef>
                <a:spcPts val="0"/>
              </a:spcBef>
              <a:buNone/>
            </a:pPr>
            <a:endParaRPr lang="en-US" sz="2000" dirty="0"/>
          </a:p>
          <a:p>
            <a:pPr marL="0" indent="0">
              <a:spcBef>
                <a:spcPts val="0"/>
              </a:spcBef>
              <a:buNone/>
            </a:pPr>
            <a:endParaRPr lang="en-US" sz="2000" dirty="0" smtClean="0"/>
          </a:p>
          <a:p>
            <a:pPr marL="0" indent="0">
              <a:spcBef>
                <a:spcPts val="0"/>
              </a:spcBef>
              <a:buNone/>
            </a:pPr>
            <a:endParaRPr lang="en-US" sz="2000" dirty="0"/>
          </a:p>
          <a:p>
            <a:pPr marL="0" indent="0">
              <a:spcBef>
                <a:spcPts val="0"/>
              </a:spcBef>
              <a:buNone/>
            </a:pPr>
            <a:endParaRPr lang="en-US" sz="2000" dirty="0" smtClean="0"/>
          </a:p>
          <a:p>
            <a:pPr marL="0" indent="0">
              <a:spcBef>
                <a:spcPts val="0"/>
              </a:spcBef>
              <a:buNone/>
            </a:pPr>
            <a:endParaRPr lang="en-US" sz="2000" dirty="0"/>
          </a:p>
          <a:p>
            <a:pPr marL="0" indent="0">
              <a:spcBef>
                <a:spcPts val="0"/>
              </a:spcBef>
              <a:buNone/>
            </a:pPr>
            <a:endParaRPr lang="en-US" sz="2000" dirty="0" smtClean="0"/>
          </a:p>
          <a:p>
            <a:pPr marL="0" indent="0">
              <a:spcBef>
                <a:spcPts val="0"/>
              </a:spcBef>
              <a:buNone/>
            </a:pPr>
            <a:endParaRPr lang="en-US" sz="2000" dirty="0" smtClean="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DE621EC9-584F-4304-8C4A-91F583914605}" type="slidenum">
              <a:rPr lang="en-US" smtClean="0"/>
              <a:pPr>
                <a:defRPr/>
              </a:pPr>
              <a:t>15</a:t>
            </a:fld>
            <a:endParaRPr lang="en-US" dirty="0"/>
          </a:p>
        </p:txBody>
      </p:sp>
      <p:pic>
        <p:nvPicPr>
          <p:cNvPr id="9218" name="Picture 2" descr="C:\Users\Karen\Pictures\VTI Alt\Dental adult canine mandibular premolars mola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752600"/>
            <a:ext cx="4457700" cy="429849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228600" y="533400"/>
            <a:ext cx="8458200" cy="685800"/>
          </a:xfrm>
        </p:spPr>
        <p:txBody>
          <a:bodyPr>
            <a:noAutofit/>
          </a:bodyPr>
          <a:lstStyle/>
          <a:p>
            <a:r>
              <a:rPr lang="en-US" sz="3200" dirty="0" smtClean="0"/>
              <a:t>Normal Adult Canine Mandibular Premolars/Molars</a:t>
            </a:r>
            <a:endParaRPr lang="en-US" sz="3200" dirty="0"/>
          </a:p>
        </p:txBody>
      </p:sp>
    </p:spTree>
    <p:extLst>
      <p:ext uri="{BB962C8B-B14F-4D97-AF65-F5344CB8AC3E}">
        <p14:creationId xmlns:p14="http://schemas.microsoft.com/office/powerpoint/2010/main" val="1257270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Dental Radiographs</a:t>
            </a:r>
            <a:endParaRPr lang="en-US" dirty="0"/>
          </a:p>
        </p:txBody>
      </p:sp>
      <p:sp>
        <p:nvSpPr>
          <p:cNvPr id="3" name="Content Placeholder 2"/>
          <p:cNvSpPr>
            <a:spLocks noGrp="1"/>
          </p:cNvSpPr>
          <p:nvPr>
            <p:ph idx="1"/>
          </p:nvPr>
        </p:nvSpPr>
        <p:spPr>
          <a:xfrm>
            <a:off x="457200" y="1433317"/>
            <a:ext cx="8229600" cy="4876800"/>
          </a:xfrm>
        </p:spPr>
        <p:txBody>
          <a:bodyPr>
            <a:normAutofit/>
          </a:bodyPr>
          <a:lstStyle/>
          <a:p>
            <a:pPr>
              <a:spcBef>
                <a:spcPts val="0"/>
              </a:spcBef>
            </a:pPr>
            <a:r>
              <a:rPr lang="en-US" sz="2800" dirty="0" smtClean="0"/>
              <a:t>Film is exposed with the convex dot at the </a:t>
            </a:r>
            <a:r>
              <a:rPr lang="en-US" sz="2800" u="sng" dirty="0" smtClean="0"/>
              <a:t>rostral</a:t>
            </a:r>
            <a:r>
              <a:rPr lang="en-US" sz="2800" dirty="0" smtClean="0"/>
              <a:t> end of the mouth</a:t>
            </a:r>
          </a:p>
          <a:p>
            <a:pPr lvl="1">
              <a:spcBef>
                <a:spcPts val="0"/>
              </a:spcBef>
            </a:pPr>
            <a:r>
              <a:rPr lang="en-US" sz="2400" dirty="0" smtClean="0"/>
              <a:t>Dot location varies with right &amp; left radiographs</a:t>
            </a:r>
          </a:p>
        </p:txBody>
      </p:sp>
      <p:sp>
        <p:nvSpPr>
          <p:cNvPr id="4" name="Slide Number Placeholder 3"/>
          <p:cNvSpPr>
            <a:spLocks noGrp="1"/>
          </p:cNvSpPr>
          <p:nvPr>
            <p:ph type="sldNum" sz="quarter" idx="12"/>
          </p:nvPr>
        </p:nvSpPr>
        <p:spPr/>
        <p:txBody>
          <a:bodyPr/>
          <a:lstStyle/>
          <a:p>
            <a:pPr>
              <a:defRPr/>
            </a:pPr>
            <a:fld id="{DE621EC9-584F-4304-8C4A-91F583914605}" type="slidenum">
              <a:rPr lang="en-US" smtClean="0"/>
              <a:pPr>
                <a:defRPr/>
              </a:pPr>
              <a:t>16</a:t>
            </a:fld>
            <a:endParaRPr lang="en-US" dirty="0"/>
          </a:p>
        </p:txBody>
      </p:sp>
      <p:pic>
        <p:nvPicPr>
          <p:cNvPr id="10244" name="Picture 4" descr="C:\Users\Karen\Pictures\VTI Alt\Dental R maxilla showing d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931" y="3124200"/>
            <a:ext cx="3810000" cy="3298903"/>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C:\Users\Karen\Pictures\VTI Alt\Dental L maxilla showing do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5968" y="3124200"/>
            <a:ext cx="4355101" cy="3298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558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004" y="440878"/>
            <a:ext cx="8229600" cy="990600"/>
          </a:xfrm>
        </p:spPr>
        <p:txBody>
          <a:bodyPr/>
          <a:lstStyle/>
          <a:p>
            <a:r>
              <a:rPr lang="en-US" dirty="0" smtClean="0"/>
              <a:t>Film Mount </a:t>
            </a:r>
            <a:endParaRPr lang="en-US" dirty="0"/>
          </a:p>
        </p:txBody>
      </p:sp>
      <p:sp>
        <p:nvSpPr>
          <p:cNvPr id="3" name="Content Placeholder 2"/>
          <p:cNvSpPr>
            <a:spLocks noGrp="1"/>
          </p:cNvSpPr>
          <p:nvPr>
            <p:ph idx="1"/>
          </p:nvPr>
        </p:nvSpPr>
        <p:spPr>
          <a:xfrm>
            <a:off x="457200" y="1378284"/>
            <a:ext cx="8229600" cy="5327315"/>
          </a:xfrm>
        </p:spPr>
        <p:txBody>
          <a:bodyPr/>
          <a:lstStyle/>
          <a:p>
            <a:pPr marL="0" indent="0">
              <a:buNone/>
            </a:pPr>
            <a:r>
              <a:rPr lang="en-US" dirty="0"/>
              <a:t>Organize full mouth radiographs in a film </a:t>
            </a:r>
            <a:r>
              <a:rPr lang="en-US" dirty="0" smtClean="0"/>
              <a:t>mount:</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Hang as if looking at the animal, with animal’s right side on your left…</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DE621EC9-584F-4304-8C4A-91F583914605}" type="slidenum">
              <a:rPr lang="en-US" smtClean="0"/>
              <a:pPr>
                <a:defRPr/>
              </a:pPr>
              <a:t>17</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014481"/>
            <a:ext cx="7895208" cy="3657600"/>
          </a:xfrm>
          <a:prstGeom prst="rect">
            <a:avLst/>
          </a:prstGeom>
        </p:spPr>
      </p:pic>
    </p:spTree>
    <p:extLst>
      <p:ext uri="{BB962C8B-B14F-4D97-AF65-F5344CB8AC3E}">
        <p14:creationId xmlns:p14="http://schemas.microsoft.com/office/powerpoint/2010/main" val="1660931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Dental Radiographs (Cont.)</a:t>
            </a:r>
            <a:endParaRPr lang="en-US" dirty="0"/>
          </a:p>
        </p:txBody>
      </p:sp>
      <p:sp>
        <p:nvSpPr>
          <p:cNvPr id="3" name="Content Placeholder 2"/>
          <p:cNvSpPr>
            <a:spLocks noGrp="1"/>
          </p:cNvSpPr>
          <p:nvPr>
            <p:ph idx="1"/>
          </p:nvPr>
        </p:nvSpPr>
        <p:spPr>
          <a:xfrm>
            <a:off x="457200" y="1433317"/>
            <a:ext cx="3810000" cy="4876800"/>
          </a:xfrm>
        </p:spPr>
        <p:txBody>
          <a:bodyPr/>
          <a:lstStyle/>
          <a:p>
            <a:r>
              <a:rPr lang="en-US" dirty="0" smtClean="0"/>
              <a:t>After film is developed, hold it as if in the mouth with the raised dot towards you</a:t>
            </a:r>
          </a:p>
          <a:p>
            <a:pPr lvl="1"/>
            <a:r>
              <a:rPr lang="en-US" dirty="0" smtClean="0"/>
              <a:t>Visualize the film inside the animal’s mouth</a:t>
            </a:r>
          </a:p>
          <a:p>
            <a:r>
              <a:rPr lang="en-US" dirty="0" smtClean="0"/>
              <a:t>Determine via anatomy whether mandible or maxilla</a:t>
            </a:r>
          </a:p>
          <a:p>
            <a:r>
              <a:rPr lang="en-US" dirty="0" smtClean="0"/>
              <a:t>Cusps of maxillary teeth should point down</a:t>
            </a:r>
          </a:p>
          <a:p>
            <a:pPr lvl="1"/>
            <a:r>
              <a:rPr lang="en-US" dirty="0" smtClean="0"/>
              <a:t>Mandibular teeth point up</a:t>
            </a:r>
            <a:endParaRPr lang="en-US" dirty="0"/>
          </a:p>
        </p:txBody>
      </p:sp>
      <p:sp>
        <p:nvSpPr>
          <p:cNvPr id="4" name="Slide Number Placeholder 3"/>
          <p:cNvSpPr>
            <a:spLocks noGrp="1"/>
          </p:cNvSpPr>
          <p:nvPr>
            <p:ph type="sldNum" sz="quarter" idx="12"/>
          </p:nvPr>
        </p:nvSpPr>
        <p:spPr/>
        <p:txBody>
          <a:bodyPr/>
          <a:lstStyle/>
          <a:p>
            <a:pPr>
              <a:defRPr/>
            </a:pPr>
            <a:fld id="{DE621EC9-584F-4304-8C4A-91F583914605}" type="slidenum">
              <a:rPr lang="en-US" smtClean="0"/>
              <a:pPr>
                <a:defRPr/>
              </a:pPr>
              <a:t>18</a:t>
            </a:fld>
            <a:endParaRPr lang="en-US" dirty="0"/>
          </a:p>
        </p:txBody>
      </p:sp>
      <p:pic>
        <p:nvPicPr>
          <p:cNvPr id="11266" name="Picture 2" descr="C:\Users\Karen\Pictures\VTI Alt\Dental Maxillary mandibulr view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676400"/>
            <a:ext cx="3200400" cy="4759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817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 Oral Film Placement</a:t>
            </a:r>
            <a:endParaRPr lang="en-US" dirty="0"/>
          </a:p>
        </p:txBody>
      </p:sp>
      <p:sp>
        <p:nvSpPr>
          <p:cNvPr id="4" name="Slide Number Placeholder 3"/>
          <p:cNvSpPr>
            <a:spLocks noGrp="1"/>
          </p:cNvSpPr>
          <p:nvPr>
            <p:ph type="sldNum" sz="quarter" idx="12"/>
          </p:nvPr>
        </p:nvSpPr>
        <p:spPr/>
        <p:txBody>
          <a:bodyPr/>
          <a:lstStyle/>
          <a:p>
            <a:pPr>
              <a:defRPr/>
            </a:pPr>
            <a:fld id="{DE621EC9-584F-4304-8C4A-91F583914605}" type="slidenum">
              <a:rPr lang="en-US" smtClean="0"/>
              <a:pPr>
                <a:defRPr/>
              </a:pPr>
              <a:t>19</a:t>
            </a:fld>
            <a:endParaRPr lang="en-US" dirty="0"/>
          </a:p>
        </p:txBody>
      </p:sp>
      <p:pic>
        <p:nvPicPr>
          <p:cNvPr id="13314" name="Picture 2" descr="C:\Users\Karen\Pictures\VTI Alt\Dental - film placement in the mou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2286000"/>
            <a:ext cx="8270413" cy="301466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585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4800" y="609600"/>
            <a:ext cx="5105400" cy="2133600"/>
          </a:xfrm>
        </p:spPr>
        <p:txBody>
          <a:bodyPr/>
          <a:lstStyle/>
          <a:p>
            <a:pPr eaLnBrk="1" hangingPunct="1"/>
            <a:r>
              <a:rPr lang="en-US" sz="3600" dirty="0" smtClean="0"/>
              <a:t>Dental Radiography</a:t>
            </a:r>
          </a:p>
        </p:txBody>
      </p:sp>
      <p:sp>
        <p:nvSpPr>
          <p:cNvPr id="3075" name="Rectangle 3"/>
          <p:cNvSpPr>
            <a:spLocks noGrp="1" noChangeArrowheads="1"/>
          </p:cNvSpPr>
          <p:nvPr>
            <p:ph type="subTitle" idx="1"/>
          </p:nvPr>
        </p:nvSpPr>
        <p:spPr>
          <a:xfrm>
            <a:off x="609600" y="3505200"/>
            <a:ext cx="6400800" cy="1752600"/>
          </a:xfrm>
        </p:spPr>
        <p:txBody>
          <a:bodyPr/>
          <a:lstStyle/>
          <a:p>
            <a:pPr eaLnBrk="1" hangingPunct="1"/>
            <a:r>
              <a:rPr lang="en-US" dirty="0" smtClean="0"/>
              <a:t>Lavin: Chapter 24</a:t>
            </a:r>
          </a:p>
        </p:txBody>
      </p:sp>
      <p:sp>
        <p:nvSpPr>
          <p:cNvPr id="3" name="Slide Number Placeholder 2"/>
          <p:cNvSpPr>
            <a:spLocks noGrp="1"/>
          </p:cNvSpPr>
          <p:nvPr>
            <p:ph type="sldNum" sz="quarter" idx="12"/>
          </p:nvPr>
        </p:nvSpPr>
        <p:spPr/>
        <p:txBody>
          <a:bodyPr/>
          <a:lstStyle/>
          <a:p>
            <a:pPr>
              <a:defRPr/>
            </a:pPr>
            <a:fld id="{1052F05C-D84F-482A-80A9-223D37490DE0}" type="slidenum">
              <a:rPr lang="en-US" smtClean="0"/>
              <a:pPr>
                <a:defRPr/>
              </a:pPr>
              <a:t>2</a:t>
            </a:fld>
            <a:endParaRPr lang="en-US" dirty="0"/>
          </a:p>
        </p:txBody>
      </p:sp>
      <p:pic>
        <p:nvPicPr>
          <p:cNvPr id="14338" name="Picture 2" descr="C:\Users\Karen\Pictures\2013-10-13 001\IMG_00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7179" y="1371600"/>
            <a:ext cx="3168253" cy="354077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93232" y="5257800"/>
            <a:ext cx="6464968" cy="1200329"/>
          </a:xfrm>
          <a:prstGeom prst="rect">
            <a:avLst/>
          </a:prstGeom>
          <a:noFill/>
          <a:ln>
            <a:solidFill>
              <a:srgbClr val="008000"/>
            </a:solidFill>
          </a:ln>
        </p:spPr>
        <p:txBody>
          <a:bodyPr wrap="square" rtlCol="0">
            <a:spAutoFit/>
          </a:bodyPr>
          <a:lstStyle/>
          <a:p>
            <a:r>
              <a:rPr lang="en-US" b="1" dirty="0">
                <a:latin typeface="+mn-lt"/>
              </a:rPr>
              <a:t>"Do not be daunted by the enormity of the world's grief. Do justly, now. Love mercy, now. Walk humbly, now. You are not obligated to complete the work, but neither are you free to abandon it." - The Talmud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Abnormal Pathology: Unerupted Canine Tooth</a:t>
            </a:r>
            <a:endParaRPr lang="en-US" sz="3200" dirty="0"/>
          </a:p>
        </p:txBody>
      </p:sp>
      <p:sp>
        <p:nvSpPr>
          <p:cNvPr id="4" name="Slide Number Placeholder 3"/>
          <p:cNvSpPr>
            <a:spLocks noGrp="1"/>
          </p:cNvSpPr>
          <p:nvPr>
            <p:ph type="sldNum" sz="quarter" idx="12"/>
          </p:nvPr>
        </p:nvSpPr>
        <p:spPr/>
        <p:txBody>
          <a:bodyPr/>
          <a:lstStyle/>
          <a:p>
            <a:pPr>
              <a:defRPr/>
            </a:pPr>
            <a:fld id="{DE621EC9-584F-4304-8C4A-91F583914605}" type="slidenum">
              <a:rPr lang="en-US" smtClean="0"/>
              <a:pPr>
                <a:defRPr/>
              </a:pPr>
              <a:t>20</a:t>
            </a:fld>
            <a:endParaRPr lang="en-US" dirty="0"/>
          </a:p>
        </p:txBody>
      </p:sp>
      <p:pic>
        <p:nvPicPr>
          <p:cNvPr id="32770" name="Picture 2" descr="C:\Users\Karen\Pictures\VTI Alt\DEntal Unerupted canine too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524000"/>
            <a:ext cx="3886200" cy="500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657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09612"/>
            <a:ext cx="7620000" cy="762000"/>
          </a:xfrm>
        </p:spPr>
        <p:txBody>
          <a:bodyPr>
            <a:normAutofit/>
          </a:bodyPr>
          <a:lstStyle/>
          <a:p>
            <a:r>
              <a:rPr lang="en-US" dirty="0" smtClean="0"/>
              <a:t>Radiography Techniques</a:t>
            </a:r>
            <a:endParaRPr lang="en-US" dirty="0"/>
          </a:p>
        </p:txBody>
      </p:sp>
      <p:sp>
        <p:nvSpPr>
          <p:cNvPr id="4" name="Slide Number Placeholder 3"/>
          <p:cNvSpPr>
            <a:spLocks noGrp="1"/>
          </p:cNvSpPr>
          <p:nvPr>
            <p:ph type="sldNum" sz="quarter" idx="12"/>
          </p:nvPr>
        </p:nvSpPr>
        <p:spPr/>
        <p:txBody>
          <a:bodyPr/>
          <a:lstStyle/>
          <a:p>
            <a:pPr>
              <a:defRPr/>
            </a:pPr>
            <a:fld id="{DE621EC9-584F-4304-8C4A-91F583914605}" type="slidenum">
              <a:rPr lang="en-US" smtClean="0"/>
              <a:pPr>
                <a:defRPr/>
              </a:pPr>
              <a:t>21</a:t>
            </a:fld>
            <a:endParaRPr lang="en-US" dirty="0"/>
          </a:p>
        </p:txBody>
      </p:sp>
      <p:pic>
        <p:nvPicPr>
          <p:cNvPr id="12290" name="Picture 2" descr="C:\Users\Karen\Pictures\VTI Alt\Dental Parallel techniqu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44847"/>
            <a:ext cx="3505200" cy="4837311"/>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Karen\Pictures\VTI Alt\Dental bisecting angle techniqu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3986" y="2286000"/>
            <a:ext cx="4536205" cy="395527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1522828"/>
            <a:ext cx="1219200" cy="400110"/>
          </a:xfrm>
          <a:prstGeom prst="rect">
            <a:avLst/>
          </a:prstGeom>
          <a:noFill/>
        </p:spPr>
        <p:txBody>
          <a:bodyPr wrap="square" rtlCol="0">
            <a:spAutoFit/>
          </a:bodyPr>
          <a:lstStyle/>
          <a:p>
            <a:r>
              <a:rPr lang="en-US" sz="2000" b="1" dirty="0" smtClean="0">
                <a:latin typeface="+mn-lt"/>
              </a:rPr>
              <a:t>Parallel</a:t>
            </a:r>
            <a:endParaRPr lang="en-US" sz="2000" b="1" dirty="0">
              <a:latin typeface="+mn-lt"/>
            </a:endParaRPr>
          </a:p>
        </p:txBody>
      </p:sp>
      <p:sp>
        <p:nvSpPr>
          <p:cNvPr id="8" name="TextBox 7"/>
          <p:cNvSpPr txBox="1"/>
          <p:nvPr/>
        </p:nvSpPr>
        <p:spPr>
          <a:xfrm>
            <a:off x="5373414" y="1522828"/>
            <a:ext cx="2209800" cy="400110"/>
          </a:xfrm>
          <a:prstGeom prst="rect">
            <a:avLst/>
          </a:prstGeom>
          <a:noFill/>
        </p:spPr>
        <p:txBody>
          <a:bodyPr wrap="square" rtlCol="0">
            <a:spAutoFit/>
          </a:bodyPr>
          <a:lstStyle/>
          <a:p>
            <a:pPr algn="ctr"/>
            <a:r>
              <a:rPr lang="en-US" sz="2000" b="1" dirty="0" smtClean="0">
                <a:latin typeface="+mn-lt"/>
              </a:rPr>
              <a:t>Bisecting Angle</a:t>
            </a:r>
            <a:endParaRPr lang="en-US" sz="2000" b="1" dirty="0">
              <a:latin typeface="+mn-lt"/>
            </a:endParaRPr>
          </a:p>
        </p:txBody>
      </p:sp>
    </p:spTree>
    <p:extLst>
      <p:ext uri="{BB962C8B-B14F-4D97-AF65-F5344CB8AC3E}">
        <p14:creationId xmlns:p14="http://schemas.microsoft.com/office/powerpoint/2010/main" val="1012538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52727"/>
            <a:ext cx="8229600" cy="990600"/>
          </a:xfrm>
        </p:spPr>
        <p:txBody>
          <a:bodyPr/>
          <a:lstStyle/>
          <a:p>
            <a:r>
              <a:rPr lang="en-US" dirty="0" smtClean="0"/>
              <a:t>Dental: Parallel Technique</a:t>
            </a:r>
            <a:endParaRPr lang="en-US" dirty="0"/>
          </a:p>
        </p:txBody>
      </p:sp>
      <p:sp>
        <p:nvSpPr>
          <p:cNvPr id="3" name="Content Placeholder 2"/>
          <p:cNvSpPr>
            <a:spLocks noGrp="1"/>
          </p:cNvSpPr>
          <p:nvPr>
            <p:ph idx="1"/>
          </p:nvPr>
        </p:nvSpPr>
        <p:spPr>
          <a:xfrm>
            <a:off x="152400" y="1343327"/>
            <a:ext cx="8229600" cy="4876800"/>
          </a:xfrm>
        </p:spPr>
        <p:txBody>
          <a:bodyPr>
            <a:normAutofit/>
          </a:bodyPr>
          <a:lstStyle/>
          <a:p>
            <a:r>
              <a:rPr lang="en-US" dirty="0" smtClean="0"/>
              <a:t>Used for mandibular molars and pre-molars </a:t>
            </a:r>
            <a:r>
              <a:rPr lang="en-US" u="sng" dirty="0" smtClean="0"/>
              <a:t>only</a:t>
            </a:r>
          </a:p>
          <a:p>
            <a:r>
              <a:rPr lang="en-US" dirty="0" smtClean="0"/>
              <a:t>Film is placed inside of &amp; parallel to the teeth</a:t>
            </a:r>
          </a:p>
          <a:p>
            <a:r>
              <a:rPr lang="en-US" dirty="0" smtClean="0"/>
              <a:t>Primary bean is placed perpendicular to film</a:t>
            </a:r>
            <a:endParaRPr lang="en-US" dirty="0"/>
          </a:p>
        </p:txBody>
      </p:sp>
      <p:sp>
        <p:nvSpPr>
          <p:cNvPr id="4" name="Slide Number Placeholder 3"/>
          <p:cNvSpPr>
            <a:spLocks noGrp="1"/>
          </p:cNvSpPr>
          <p:nvPr>
            <p:ph type="sldNum" sz="quarter" idx="12"/>
          </p:nvPr>
        </p:nvSpPr>
        <p:spPr/>
        <p:txBody>
          <a:bodyPr/>
          <a:lstStyle/>
          <a:p>
            <a:pPr>
              <a:defRPr/>
            </a:pPr>
            <a:fld id="{DE621EC9-584F-4304-8C4A-91F583914605}" type="slidenum">
              <a:rPr lang="en-US" smtClean="0"/>
              <a:pPr>
                <a:defRPr/>
              </a:pPr>
              <a:t>22</a:t>
            </a:fld>
            <a:endParaRPr lang="en-US" dirty="0"/>
          </a:p>
        </p:txBody>
      </p:sp>
      <p:pic>
        <p:nvPicPr>
          <p:cNvPr id="5" name="Picture 3"/>
          <p:cNvPicPr>
            <a:picLocks noChangeAspect="1" noChangeArrowheads="1"/>
          </p:cNvPicPr>
          <p:nvPr/>
        </p:nvPicPr>
        <p:blipFill>
          <a:blip r:embed="rId3" cstate="print"/>
          <a:srcRect/>
          <a:stretch>
            <a:fillRect/>
          </a:stretch>
        </p:blipFill>
        <p:spPr>
          <a:xfrm>
            <a:off x="1600200" y="3110044"/>
            <a:ext cx="5257800" cy="3474057"/>
          </a:xfrm>
          <a:prstGeom prst="rect">
            <a:avLst/>
          </a:prstGeom>
        </p:spPr>
      </p:pic>
    </p:spTree>
    <p:extLst>
      <p:ext uri="{BB962C8B-B14F-4D97-AF65-F5344CB8AC3E}">
        <p14:creationId xmlns:p14="http://schemas.microsoft.com/office/powerpoint/2010/main" val="1903596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Dental: Bisecting-angle Technique</a:t>
            </a:r>
            <a:endParaRPr lang="en-US" dirty="0"/>
          </a:p>
        </p:txBody>
      </p:sp>
      <p:sp>
        <p:nvSpPr>
          <p:cNvPr id="3" name="Content Placeholder 2"/>
          <p:cNvSpPr>
            <a:spLocks noGrp="1"/>
          </p:cNvSpPr>
          <p:nvPr>
            <p:ph idx="1"/>
          </p:nvPr>
        </p:nvSpPr>
        <p:spPr/>
        <p:txBody>
          <a:bodyPr>
            <a:normAutofit/>
          </a:bodyPr>
          <a:lstStyle/>
          <a:p>
            <a:r>
              <a:rPr lang="en-US" sz="2800" dirty="0" smtClean="0"/>
              <a:t>For all maxillary teeth &amp; mandibular incisors</a:t>
            </a:r>
          </a:p>
          <a:p>
            <a:r>
              <a:rPr lang="en-US" sz="2800" dirty="0" smtClean="0"/>
              <a:t>Placing the </a:t>
            </a:r>
            <a:r>
              <a:rPr lang="en-US" sz="2800" dirty="0"/>
              <a:t>b</a:t>
            </a:r>
            <a:r>
              <a:rPr lang="en-US" sz="2800" dirty="0" smtClean="0"/>
              <a:t>eam perpendicular to tooth or film results in foreshortening or elongation, so bisecting-angle minimizes</a:t>
            </a:r>
          </a:p>
          <a:p>
            <a:r>
              <a:rPr lang="en-US" sz="2800" dirty="0" smtClean="0"/>
              <a:t>Find the bisecting-angle:</a:t>
            </a:r>
          </a:p>
          <a:p>
            <a:pPr lvl="1"/>
            <a:r>
              <a:rPr lang="en-US" sz="2400" dirty="0" smtClean="0"/>
              <a:t>Place film parallel to tongue</a:t>
            </a:r>
          </a:p>
          <a:p>
            <a:pPr lvl="1"/>
            <a:r>
              <a:rPr lang="en-US" sz="2400" dirty="0" smtClean="0"/>
              <a:t>Draw an imaginary line along the tooth’s axis</a:t>
            </a:r>
          </a:p>
          <a:p>
            <a:pPr lvl="1"/>
            <a:r>
              <a:rPr lang="en-US" sz="2400" dirty="0" smtClean="0"/>
              <a:t>Draw another imaginary line along the axis of the film</a:t>
            </a:r>
          </a:p>
          <a:p>
            <a:pPr lvl="1"/>
            <a:r>
              <a:rPr lang="en-US" sz="2400" dirty="0" smtClean="0"/>
              <a:t>Position the primary beam perpendicular to the “bisecting angle”</a:t>
            </a:r>
            <a:endParaRPr lang="en-US" sz="2400" dirty="0"/>
          </a:p>
        </p:txBody>
      </p:sp>
      <p:sp>
        <p:nvSpPr>
          <p:cNvPr id="4" name="Slide Number Placeholder 3"/>
          <p:cNvSpPr>
            <a:spLocks noGrp="1"/>
          </p:cNvSpPr>
          <p:nvPr>
            <p:ph type="sldNum" sz="quarter" idx="12"/>
          </p:nvPr>
        </p:nvSpPr>
        <p:spPr/>
        <p:txBody>
          <a:bodyPr/>
          <a:lstStyle/>
          <a:p>
            <a:pPr>
              <a:defRPr/>
            </a:pPr>
            <a:fld id="{DE621EC9-584F-4304-8C4A-91F583914605}" type="slidenum">
              <a:rPr lang="en-US" smtClean="0"/>
              <a:pPr>
                <a:defRPr/>
              </a:pPr>
              <a:t>23</a:t>
            </a:fld>
            <a:endParaRPr lang="en-US" dirty="0"/>
          </a:p>
        </p:txBody>
      </p:sp>
    </p:spTree>
    <p:extLst>
      <p:ext uri="{BB962C8B-B14F-4D97-AF65-F5344CB8AC3E}">
        <p14:creationId xmlns:p14="http://schemas.microsoft.com/office/powerpoint/2010/main" val="533167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5842" name="Picture 3"/>
          <p:cNvPicPr>
            <a:picLocks noGrp="1" noChangeAspect="1" noChangeArrowheads="1"/>
          </p:cNvPicPr>
          <p:nvPr>
            <p:ph type="body" idx="1"/>
          </p:nvPr>
        </p:nvPicPr>
        <p:blipFill>
          <a:blip r:embed="rId3" cstate="print"/>
          <a:srcRect/>
          <a:stretch>
            <a:fillRect/>
          </a:stretch>
        </p:blipFill>
        <p:spPr>
          <a:xfrm>
            <a:off x="1143000" y="1611307"/>
            <a:ext cx="6934200" cy="4789602"/>
          </a:xfrm>
        </p:spPr>
      </p:pic>
      <p:sp>
        <p:nvSpPr>
          <p:cNvPr id="35844" name="Text Box 6"/>
          <p:cNvSpPr txBox="1">
            <a:spLocks noChangeArrowheads="1"/>
          </p:cNvSpPr>
          <p:nvPr/>
        </p:nvSpPr>
        <p:spPr bwMode="auto">
          <a:xfrm>
            <a:off x="5334000" y="6019800"/>
            <a:ext cx="2514600" cy="396875"/>
          </a:xfrm>
          <a:prstGeom prst="rect">
            <a:avLst/>
          </a:prstGeom>
          <a:noFill/>
          <a:ln w="9525">
            <a:noFill/>
            <a:miter lim="800000"/>
            <a:headEnd/>
            <a:tailEnd/>
          </a:ln>
        </p:spPr>
        <p:txBody>
          <a:bodyPr>
            <a:spAutoFit/>
          </a:bodyPr>
          <a:lstStyle/>
          <a:p>
            <a:pPr>
              <a:spcBef>
                <a:spcPct val="50000"/>
              </a:spcBef>
            </a:pPr>
            <a:r>
              <a:rPr lang="en-US" sz="2000" dirty="0">
                <a:solidFill>
                  <a:schemeClr val="bg2"/>
                </a:solidFill>
              </a:rPr>
              <a:t>CTVT pg. 888</a:t>
            </a:r>
          </a:p>
        </p:txBody>
      </p:sp>
      <p:sp>
        <p:nvSpPr>
          <p:cNvPr id="35848" name="Line 10"/>
          <p:cNvSpPr>
            <a:spLocks noChangeShapeType="1"/>
          </p:cNvSpPr>
          <p:nvPr/>
        </p:nvSpPr>
        <p:spPr bwMode="auto">
          <a:xfrm>
            <a:off x="2971800" y="3581400"/>
            <a:ext cx="3581400" cy="0"/>
          </a:xfrm>
          <a:prstGeom prst="line">
            <a:avLst/>
          </a:prstGeom>
          <a:noFill/>
          <a:ln w="28575">
            <a:solidFill>
              <a:schemeClr val="accent1"/>
            </a:solidFill>
            <a:round/>
            <a:headEnd/>
            <a:tailEnd/>
          </a:ln>
        </p:spPr>
        <p:txBody>
          <a:bodyPr wrap="none" anchor="ctr"/>
          <a:lstStyle/>
          <a:p>
            <a:endParaRPr lang="en-US" dirty="0"/>
          </a:p>
        </p:txBody>
      </p:sp>
      <p:sp>
        <p:nvSpPr>
          <p:cNvPr id="35849" name="Line 11"/>
          <p:cNvSpPr>
            <a:spLocks noChangeShapeType="1"/>
          </p:cNvSpPr>
          <p:nvPr/>
        </p:nvSpPr>
        <p:spPr bwMode="auto">
          <a:xfrm flipV="1">
            <a:off x="6553200" y="2133600"/>
            <a:ext cx="304800" cy="76200"/>
          </a:xfrm>
          <a:prstGeom prst="line">
            <a:avLst/>
          </a:prstGeom>
          <a:noFill/>
          <a:ln w="9525">
            <a:solidFill>
              <a:schemeClr val="accent2"/>
            </a:solidFill>
            <a:round/>
            <a:headEnd/>
            <a:tailEnd type="stealth" w="lg" len="lg"/>
          </a:ln>
        </p:spPr>
        <p:txBody>
          <a:bodyPr wrap="none" anchor="ctr"/>
          <a:lstStyle/>
          <a:p>
            <a:endParaRPr lang="en-US" dirty="0"/>
          </a:p>
        </p:txBody>
      </p:sp>
      <p:sp>
        <p:nvSpPr>
          <p:cNvPr id="11" name="Rectangle 2"/>
          <p:cNvSpPr>
            <a:spLocks noGrp="1" noChangeArrowheads="1"/>
          </p:cNvSpPr>
          <p:nvPr>
            <p:ph type="title"/>
          </p:nvPr>
        </p:nvSpPr>
        <p:spPr>
          <a:xfrm>
            <a:off x="457200" y="533400"/>
            <a:ext cx="8229600" cy="990600"/>
          </a:xfrm>
        </p:spPr>
        <p:txBody>
          <a:bodyPr/>
          <a:lstStyle/>
          <a:p>
            <a:r>
              <a:rPr lang="en-US" dirty="0" smtClean="0"/>
              <a:t>Bisecting Angle</a:t>
            </a:r>
          </a:p>
        </p:txBody>
      </p:sp>
      <p:sp>
        <p:nvSpPr>
          <p:cNvPr id="2" name="Slide Number Placeholder 1"/>
          <p:cNvSpPr>
            <a:spLocks noGrp="1"/>
          </p:cNvSpPr>
          <p:nvPr>
            <p:ph type="sldNum" sz="quarter" idx="12"/>
          </p:nvPr>
        </p:nvSpPr>
        <p:spPr/>
        <p:txBody>
          <a:bodyPr/>
          <a:lstStyle/>
          <a:p>
            <a:pPr>
              <a:defRPr/>
            </a:pPr>
            <a:fld id="{DE621EC9-584F-4304-8C4A-91F583914605}" type="slidenum">
              <a:rPr lang="en-US" smtClean="0"/>
              <a:pPr>
                <a:defRPr/>
              </a:pPr>
              <a:t>24</a:t>
            </a:fld>
            <a:endParaRPr lang="en-US" dirty="0"/>
          </a:p>
        </p:txBody>
      </p:sp>
    </p:spTree>
    <p:extLst>
      <p:ext uri="{BB962C8B-B14F-4D97-AF65-F5344CB8AC3E}">
        <p14:creationId xmlns:p14="http://schemas.microsoft.com/office/powerpoint/2010/main" val="3590368007"/>
      </p:ext>
    </p:extLst>
  </p:cSld>
  <p:clrMapOvr>
    <a:masterClrMapping/>
  </p:clrMapOvr>
  <p:transition>
    <p:split orient="vert" dir="in"/>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304800" y="471985"/>
            <a:ext cx="8229600" cy="747215"/>
          </a:xfrm>
        </p:spPr>
        <p:txBody>
          <a:bodyPr>
            <a:normAutofit/>
          </a:bodyPr>
          <a:lstStyle/>
          <a:p>
            <a:r>
              <a:rPr lang="en-US" sz="3800" dirty="0" smtClean="0"/>
              <a:t>Distortion: Foreshortening</a:t>
            </a:r>
          </a:p>
        </p:txBody>
      </p:sp>
      <p:pic>
        <p:nvPicPr>
          <p:cNvPr id="36867" name="Picture 3"/>
          <p:cNvPicPr>
            <a:picLocks noGrp="1" noChangeAspect="1" noChangeArrowheads="1"/>
          </p:cNvPicPr>
          <p:nvPr>
            <p:ph type="body" idx="1"/>
          </p:nvPr>
        </p:nvPicPr>
        <p:blipFill>
          <a:blip r:embed="rId3" cstate="print"/>
          <a:srcRect/>
          <a:stretch>
            <a:fillRect/>
          </a:stretch>
        </p:blipFill>
        <p:spPr>
          <a:xfrm>
            <a:off x="1371600" y="1343713"/>
            <a:ext cx="6248400" cy="5232400"/>
          </a:xfrm>
        </p:spPr>
      </p:pic>
      <p:sp>
        <p:nvSpPr>
          <p:cNvPr id="36868" name="Text Box 4"/>
          <p:cNvSpPr txBox="1">
            <a:spLocks noChangeArrowheads="1"/>
          </p:cNvSpPr>
          <p:nvPr/>
        </p:nvSpPr>
        <p:spPr bwMode="auto">
          <a:xfrm>
            <a:off x="1676400" y="3429000"/>
            <a:ext cx="1219200" cy="366713"/>
          </a:xfrm>
          <a:prstGeom prst="rect">
            <a:avLst/>
          </a:prstGeom>
          <a:noFill/>
          <a:ln w="9525" algn="ctr">
            <a:noFill/>
            <a:miter lim="800000"/>
            <a:headEnd/>
            <a:tailEnd/>
          </a:ln>
        </p:spPr>
        <p:txBody>
          <a:bodyPr>
            <a:spAutoFit/>
          </a:bodyPr>
          <a:lstStyle/>
          <a:p>
            <a:pPr>
              <a:spcBef>
                <a:spcPct val="50000"/>
              </a:spcBef>
            </a:pPr>
            <a:endParaRPr lang="en-US" dirty="0">
              <a:solidFill>
                <a:schemeClr val="accent1"/>
              </a:solidFill>
              <a:latin typeface="Arial Black" pitchFamily="34" charset="0"/>
            </a:endParaRPr>
          </a:p>
        </p:txBody>
      </p:sp>
      <p:sp>
        <p:nvSpPr>
          <p:cNvPr id="2" name="Slide Number Placeholder 1"/>
          <p:cNvSpPr>
            <a:spLocks noGrp="1"/>
          </p:cNvSpPr>
          <p:nvPr>
            <p:ph type="sldNum" sz="quarter" idx="12"/>
          </p:nvPr>
        </p:nvSpPr>
        <p:spPr/>
        <p:txBody>
          <a:bodyPr/>
          <a:lstStyle/>
          <a:p>
            <a:pPr>
              <a:defRPr/>
            </a:pPr>
            <a:fld id="{DE621EC9-584F-4304-8C4A-91F583914605}" type="slidenum">
              <a:rPr lang="en-US" smtClean="0"/>
              <a:pPr>
                <a:defRPr/>
              </a:pPr>
              <a:t>25</a:t>
            </a:fld>
            <a:endParaRPr lang="en-US" dirty="0"/>
          </a:p>
        </p:txBody>
      </p:sp>
    </p:spTree>
    <p:extLst>
      <p:ext uri="{BB962C8B-B14F-4D97-AF65-F5344CB8AC3E}">
        <p14:creationId xmlns:p14="http://schemas.microsoft.com/office/powerpoint/2010/main" val="357681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99682"/>
                                        </p:tgtEl>
                                        <p:attrNameLst>
                                          <p:attrName>style.visibility</p:attrName>
                                        </p:attrNameLst>
                                      </p:cBhvr>
                                      <p:to>
                                        <p:strVal val="visible"/>
                                      </p:to>
                                    </p:set>
                                    <p:anim calcmode="lin" valueType="num">
                                      <p:cBhvr>
                                        <p:cTn id="7" dur="500" fill="hold"/>
                                        <p:tgtEl>
                                          <p:spTgt spid="199682"/>
                                        </p:tgtEl>
                                        <p:attrNameLst>
                                          <p:attrName>ppt_w</p:attrName>
                                        </p:attrNameLst>
                                      </p:cBhvr>
                                      <p:tavLst>
                                        <p:tav tm="0">
                                          <p:val>
                                            <p:fltVal val="0"/>
                                          </p:val>
                                        </p:tav>
                                        <p:tav tm="100000">
                                          <p:val>
                                            <p:strVal val="#ppt_w"/>
                                          </p:val>
                                        </p:tav>
                                      </p:tavLst>
                                    </p:anim>
                                    <p:anim calcmode="lin" valueType="num">
                                      <p:cBhvr>
                                        <p:cTn id="8" dur="500" fill="hold"/>
                                        <p:tgtEl>
                                          <p:spTgt spid="199682"/>
                                        </p:tgtEl>
                                        <p:attrNameLst>
                                          <p:attrName>ppt_h</p:attrName>
                                        </p:attrNameLst>
                                      </p:cBhvr>
                                      <p:tavLst>
                                        <p:tav tm="0">
                                          <p:val>
                                            <p:fltVal val="0"/>
                                          </p:val>
                                        </p:tav>
                                        <p:tav tm="100000">
                                          <p:val>
                                            <p:strVal val="#ppt_h"/>
                                          </p:val>
                                        </p:tav>
                                      </p:tavLst>
                                    </p:anim>
                                    <p:anim calcmode="lin" valueType="num">
                                      <p:cBhvr>
                                        <p:cTn id="9" dur="500" fill="hold"/>
                                        <p:tgtEl>
                                          <p:spTgt spid="199682"/>
                                        </p:tgtEl>
                                        <p:attrNameLst>
                                          <p:attrName>style.rotation</p:attrName>
                                        </p:attrNameLst>
                                      </p:cBhvr>
                                      <p:tavLst>
                                        <p:tav tm="0">
                                          <p:val>
                                            <p:fltVal val="360"/>
                                          </p:val>
                                        </p:tav>
                                        <p:tav tm="100000">
                                          <p:val>
                                            <p:fltVal val="0"/>
                                          </p:val>
                                        </p:tav>
                                      </p:tavLst>
                                    </p:anim>
                                    <p:animEffect transition="in" filter="fade">
                                      <p:cBhvr>
                                        <p:cTn id="10" dur="500"/>
                                        <p:tgtEl>
                                          <p:spTgt spid="199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2"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890" name="Picture 3"/>
          <p:cNvPicPr>
            <a:picLocks noGrp="1" noChangeAspect="1" noChangeArrowheads="1"/>
          </p:cNvPicPr>
          <p:nvPr>
            <p:ph type="body" idx="1"/>
          </p:nvPr>
        </p:nvPicPr>
        <p:blipFill>
          <a:blip r:embed="rId3" cstate="print"/>
          <a:srcRect/>
          <a:stretch>
            <a:fillRect/>
          </a:stretch>
        </p:blipFill>
        <p:spPr>
          <a:xfrm>
            <a:off x="1066800" y="1558159"/>
            <a:ext cx="7086600" cy="5076825"/>
          </a:xfrm>
        </p:spPr>
      </p:pic>
      <p:sp>
        <p:nvSpPr>
          <p:cNvPr id="200706" name="Rectangle 2"/>
          <p:cNvSpPr>
            <a:spLocks noGrp="1" noChangeArrowheads="1"/>
          </p:cNvSpPr>
          <p:nvPr>
            <p:ph type="title"/>
          </p:nvPr>
        </p:nvSpPr>
        <p:spPr/>
        <p:txBody>
          <a:bodyPr>
            <a:normAutofit/>
          </a:bodyPr>
          <a:lstStyle/>
          <a:p>
            <a:r>
              <a:rPr lang="en-US" sz="3800" dirty="0" smtClean="0"/>
              <a:t>Distortion: Elongation</a:t>
            </a:r>
          </a:p>
        </p:txBody>
      </p:sp>
      <p:sp>
        <p:nvSpPr>
          <p:cNvPr id="37893" name="Text Box 6"/>
          <p:cNvSpPr txBox="1">
            <a:spLocks noChangeArrowheads="1"/>
          </p:cNvSpPr>
          <p:nvPr/>
        </p:nvSpPr>
        <p:spPr bwMode="auto">
          <a:xfrm>
            <a:off x="1828800" y="3657600"/>
            <a:ext cx="1066800" cy="366713"/>
          </a:xfrm>
          <a:prstGeom prst="rect">
            <a:avLst/>
          </a:prstGeom>
          <a:noFill/>
          <a:ln w="9525" algn="ctr">
            <a:noFill/>
            <a:miter lim="800000"/>
            <a:headEnd/>
            <a:tailEnd/>
          </a:ln>
        </p:spPr>
        <p:txBody>
          <a:bodyPr>
            <a:spAutoFit/>
          </a:bodyPr>
          <a:lstStyle/>
          <a:p>
            <a:pPr>
              <a:spcBef>
                <a:spcPct val="50000"/>
              </a:spcBef>
            </a:pPr>
            <a:r>
              <a:rPr lang="en-US" dirty="0">
                <a:solidFill>
                  <a:schemeClr val="accent1"/>
                </a:solidFill>
                <a:latin typeface="Arial Black" pitchFamily="34" charset="0"/>
              </a:rPr>
              <a:t>FILM</a:t>
            </a:r>
          </a:p>
        </p:txBody>
      </p:sp>
      <p:sp>
        <p:nvSpPr>
          <p:cNvPr id="37894" name="Line 7"/>
          <p:cNvSpPr>
            <a:spLocks noChangeShapeType="1"/>
          </p:cNvSpPr>
          <p:nvPr/>
        </p:nvSpPr>
        <p:spPr bwMode="auto">
          <a:xfrm flipH="1">
            <a:off x="1600200" y="2209800"/>
            <a:ext cx="685800" cy="838200"/>
          </a:xfrm>
          <a:prstGeom prst="line">
            <a:avLst/>
          </a:prstGeom>
          <a:noFill/>
          <a:ln w="38100">
            <a:solidFill>
              <a:srgbClr val="339966"/>
            </a:solidFill>
            <a:prstDash val="sysDot"/>
            <a:round/>
            <a:headEnd/>
            <a:tailEnd type="triangle" w="med" len="med"/>
          </a:ln>
        </p:spPr>
        <p:txBody>
          <a:bodyPr wrap="none" anchor="ctr"/>
          <a:lstStyle/>
          <a:p>
            <a:endParaRPr lang="en-US" dirty="0"/>
          </a:p>
        </p:txBody>
      </p:sp>
      <p:sp>
        <p:nvSpPr>
          <p:cNvPr id="2" name="Slide Number Placeholder 1"/>
          <p:cNvSpPr>
            <a:spLocks noGrp="1"/>
          </p:cNvSpPr>
          <p:nvPr>
            <p:ph type="sldNum" sz="quarter" idx="12"/>
          </p:nvPr>
        </p:nvSpPr>
        <p:spPr/>
        <p:txBody>
          <a:bodyPr/>
          <a:lstStyle/>
          <a:p>
            <a:pPr>
              <a:defRPr/>
            </a:pPr>
            <a:fld id="{DE621EC9-584F-4304-8C4A-91F583914605}" type="slidenum">
              <a:rPr lang="en-US" smtClean="0"/>
              <a:pPr>
                <a:defRPr/>
              </a:pPr>
              <a:t>26</a:t>
            </a:fld>
            <a:endParaRPr lang="en-US" dirty="0"/>
          </a:p>
        </p:txBody>
      </p:sp>
    </p:spTree>
    <p:extLst>
      <p:ext uri="{BB962C8B-B14F-4D97-AF65-F5344CB8AC3E}">
        <p14:creationId xmlns:p14="http://schemas.microsoft.com/office/powerpoint/2010/main" val="334184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200706"/>
                                        </p:tgtEl>
                                        <p:attrNameLst>
                                          <p:attrName>style.visibility</p:attrName>
                                        </p:attrNameLst>
                                      </p:cBhvr>
                                      <p:to>
                                        <p:strVal val="visible"/>
                                      </p:to>
                                    </p:set>
                                    <p:animEffect transition="in" filter="fade">
                                      <p:cBhvr>
                                        <p:cTn id="7" dur="600">
                                          <p:stCondLst>
                                            <p:cond delay="0"/>
                                          </p:stCondLst>
                                        </p:cTn>
                                        <p:tgtEl>
                                          <p:spTgt spid="200706"/>
                                        </p:tgtEl>
                                      </p:cBhvr>
                                    </p:animEffect>
                                    <p:anim calcmode="lin" valueType="num">
                                      <p:cBhvr>
                                        <p:cTn id="8" dur="600" fill="hold">
                                          <p:stCondLst>
                                            <p:cond delay="0"/>
                                          </p:stCondLst>
                                        </p:cTn>
                                        <p:tgtEl>
                                          <p:spTgt spid="200706"/>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200706"/>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20070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2" y="280916"/>
            <a:ext cx="8229600" cy="990600"/>
          </a:xfrm>
        </p:spPr>
        <p:txBody>
          <a:bodyPr>
            <a:normAutofit/>
          </a:bodyPr>
          <a:lstStyle/>
          <a:p>
            <a:r>
              <a:rPr lang="en-US" sz="3600" dirty="0" smtClean="0"/>
              <a:t>Types of Dental Radiography</a:t>
            </a:r>
            <a:endParaRPr lang="en-US" sz="3600" dirty="0"/>
          </a:p>
        </p:txBody>
      </p:sp>
      <p:sp>
        <p:nvSpPr>
          <p:cNvPr id="3" name="Content Placeholder 2"/>
          <p:cNvSpPr>
            <a:spLocks noGrp="1"/>
          </p:cNvSpPr>
          <p:nvPr>
            <p:ph idx="1"/>
          </p:nvPr>
        </p:nvSpPr>
        <p:spPr>
          <a:xfrm>
            <a:off x="152400" y="1301017"/>
            <a:ext cx="4724400" cy="2349655"/>
          </a:xfrm>
        </p:spPr>
        <p:txBody>
          <a:bodyPr/>
          <a:lstStyle/>
          <a:p>
            <a:r>
              <a:rPr lang="en-US" dirty="0" smtClean="0"/>
              <a:t>Dental Film-Based X-ray unit</a:t>
            </a:r>
          </a:p>
          <a:p>
            <a:r>
              <a:rPr lang="en-US" dirty="0" smtClean="0"/>
              <a:t>Digital Radiography</a:t>
            </a:r>
          </a:p>
          <a:p>
            <a:r>
              <a:rPr lang="en-US" dirty="0" smtClean="0"/>
              <a:t>Regular X-ray machine</a:t>
            </a:r>
          </a:p>
          <a:p>
            <a:pPr lvl="1"/>
            <a:r>
              <a:rPr lang="en-US" dirty="0" smtClean="0"/>
              <a:t>Intraoral – Film inside the mouth</a:t>
            </a:r>
          </a:p>
          <a:p>
            <a:pPr lvl="1"/>
            <a:r>
              <a:rPr lang="en-US" dirty="0" smtClean="0"/>
              <a:t>Extraoral – Film outside the mouth</a:t>
            </a:r>
            <a:endParaRPr lang="en-US" dirty="0"/>
          </a:p>
        </p:txBody>
      </p:sp>
      <p:sp>
        <p:nvSpPr>
          <p:cNvPr id="4" name="Slide Number Placeholder 3"/>
          <p:cNvSpPr>
            <a:spLocks noGrp="1"/>
          </p:cNvSpPr>
          <p:nvPr>
            <p:ph type="sldNum" sz="quarter" idx="12"/>
          </p:nvPr>
        </p:nvSpPr>
        <p:spPr/>
        <p:txBody>
          <a:bodyPr/>
          <a:lstStyle/>
          <a:p>
            <a:pPr>
              <a:defRPr/>
            </a:pPr>
            <a:fld id="{DE621EC9-584F-4304-8C4A-91F583914605}" type="slidenum">
              <a:rPr lang="en-US" smtClean="0"/>
              <a:pPr>
                <a:defRPr/>
              </a:pPr>
              <a:t>27</a:t>
            </a:fld>
            <a:endParaRPr lang="en-US" dirty="0"/>
          </a:p>
        </p:txBody>
      </p:sp>
      <p:pic>
        <p:nvPicPr>
          <p:cNvPr id="5" name="Picture 2" descr="C:\Users\Karen\Pictures\VTI Alt\Dental Extraoral premolars_mola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415" y="4107231"/>
            <a:ext cx="4038600" cy="254076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7" name="Picture 2" descr="C:\Users\Karen\Pictures\VTI Alt\Dental Extraoral incisors_canin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3957970"/>
            <a:ext cx="2590800" cy="283928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10453" y="3709674"/>
            <a:ext cx="2893894"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smtClean="0">
                <a:latin typeface="+mn-lt"/>
              </a:rPr>
              <a:t>Regular Machine - Intraoral</a:t>
            </a:r>
            <a:endParaRPr lang="en-US" sz="1600" b="1" dirty="0">
              <a:latin typeface="+mn-lt"/>
            </a:endParaRPr>
          </a:p>
        </p:txBody>
      </p:sp>
      <p:sp>
        <p:nvSpPr>
          <p:cNvPr id="10" name="TextBox 9"/>
          <p:cNvSpPr txBox="1"/>
          <p:nvPr/>
        </p:nvSpPr>
        <p:spPr>
          <a:xfrm>
            <a:off x="5908121" y="3957970"/>
            <a:ext cx="2893894"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smtClean="0">
                <a:latin typeface="+mn-lt"/>
              </a:rPr>
              <a:t>Regular Machine - Extraoral</a:t>
            </a:r>
            <a:endParaRPr lang="en-US" sz="1600" b="1" dirty="0">
              <a:latin typeface="+mn-lt"/>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3980" y="1066800"/>
            <a:ext cx="3081253" cy="2208958"/>
          </a:xfrm>
          <a:prstGeom prst="rect">
            <a:avLst/>
          </a:prstGeom>
          <a:ln>
            <a:solidFill>
              <a:schemeClr val="dk1"/>
            </a:solidFill>
          </a:ln>
        </p:spPr>
      </p:pic>
      <p:sp>
        <p:nvSpPr>
          <p:cNvPr id="12" name="TextBox 11"/>
          <p:cNvSpPr txBox="1"/>
          <p:nvPr/>
        </p:nvSpPr>
        <p:spPr>
          <a:xfrm>
            <a:off x="7842629" y="610100"/>
            <a:ext cx="837347"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smtClean="0">
                <a:latin typeface="+mn-lt"/>
              </a:rPr>
              <a:t>Digital</a:t>
            </a:r>
            <a:endParaRPr lang="en-US" sz="1600" b="1" dirty="0">
              <a:latin typeface="+mn-lt"/>
            </a:endParaRPr>
          </a:p>
        </p:txBody>
      </p:sp>
    </p:spTree>
    <p:extLst>
      <p:ext uri="{BB962C8B-B14F-4D97-AF65-F5344CB8AC3E}">
        <p14:creationId xmlns:p14="http://schemas.microsoft.com/office/powerpoint/2010/main" val="27044936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Dental Radiography</a:t>
            </a:r>
            <a:endParaRPr lang="en-US" dirty="0"/>
          </a:p>
        </p:txBody>
      </p:sp>
      <p:sp>
        <p:nvSpPr>
          <p:cNvPr id="3" name="Content Placeholder 2"/>
          <p:cNvSpPr>
            <a:spLocks noGrp="1"/>
          </p:cNvSpPr>
          <p:nvPr>
            <p:ph idx="1"/>
          </p:nvPr>
        </p:nvSpPr>
        <p:spPr>
          <a:xfrm>
            <a:off x="152400" y="1518745"/>
            <a:ext cx="8229600" cy="4876800"/>
          </a:xfrm>
        </p:spPr>
        <p:txBody>
          <a:bodyPr/>
          <a:lstStyle/>
          <a:p>
            <a:pPr marL="0" indent="0">
              <a:spcBef>
                <a:spcPts val="0"/>
              </a:spcBef>
              <a:spcAft>
                <a:spcPts val="600"/>
              </a:spcAft>
              <a:buNone/>
            </a:pPr>
            <a:r>
              <a:rPr lang="en-US" sz="2800" dirty="0" smtClean="0"/>
              <a:t>Can be done in two ways:</a:t>
            </a:r>
          </a:p>
          <a:p>
            <a:pPr lvl="1"/>
            <a:r>
              <a:rPr lang="en-US" sz="2400" u="sng" dirty="0" smtClean="0"/>
              <a:t>Conventional machine</a:t>
            </a:r>
          </a:p>
          <a:p>
            <a:pPr lvl="2">
              <a:spcBef>
                <a:spcPts val="0"/>
              </a:spcBef>
            </a:pPr>
            <a:r>
              <a:rPr lang="en-US" sz="2000" dirty="0" smtClean="0"/>
              <a:t>Not ideal, but may be only option</a:t>
            </a:r>
          </a:p>
          <a:p>
            <a:pPr lvl="2">
              <a:spcBef>
                <a:spcPts val="0"/>
              </a:spcBef>
            </a:pPr>
            <a:r>
              <a:rPr lang="en-US" sz="2000" dirty="0" smtClean="0"/>
              <a:t>Patient’s body position/skull must be rotated</a:t>
            </a:r>
          </a:p>
          <a:p>
            <a:pPr lvl="3">
              <a:spcBef>
                <a:spcPts val="0"/>
              </a:spcBef>
            </a:pPr>
            <a:r>
              <a:rPr lang="en-US" sz="1800" dirty="0"/>
              <a:t>Positioning very difficult</a:t>
            </a:r>
          </a:p>
          <a:p>
            <a:pPr lvl="2">
              <a:spcBef>
                <a:spcPts val="0"/>
              </a:spcBef>
            </a:pPr>
            <a:r>
              <a:rPr lang="en-US" sz="2000" dirty="0" smtClean="0"/>
              <a:t>Screened cassette &amp; radiolucent devices required</a:t>
            </a:r>
          </a:p>
          <a:p>
            <a:pPr lvl="2">
              <a:spcBef>
                <a:spcPts val="0"/>
              </a:spcBef>
            </a:pPr>
            <a:r>
              <a:rPr lang="en-US" sz="2000" dirty="0" smtClean="0"/>
              <a:t>Distal teeth may be difficult to image</a:t>
            </a:r>
          </a:p>
          <a:p>
            <a:pPr lvl="2">
              <a:spcBef>
                <a:spcPts val="0"/>
              </a:spcBef>
              <a:spcAft>
                <a:spcPts val="1200"/>
              </a:spcAft>
            </a:pPr>
            <a:r>
              <a:rPr lang="en-US" sz="2000" dirty="0" smtClean="0"/>
              <a:t>SID (source to image distance) </a:t>
            </a:r>
            <a:r>
              <a:rPr lang="en-US" sz="2000" dirty="0" smtClean="0"/>
              <a:t>must be reduced to 15 inches or exposure factor adjustments must be made</a:t>
            </a:r>
          </a:p>
          <a:p>
            <a:pPr lvl="1"/>
            <a:r>
              <a:rPr lang="en-US" sz="2400" u="sng" dirty="0" smtClean="0"/>
              <a:t>Dental X-Ray machine</a:t>
            </a:r>
          </a:p>
          <a:p>
            <a:pPr lvl="2">
              <a:spcBef>
                <a:spcPts val="0"/>
              </a:spcBef>
            </a:pPr>
            <a:r>
              <a:rPr lang="en-US" sz="2000" dirty="0" smtClean="0"/>
              <a:t>Smaller &amp; portable</a:t>
            </a:r>
          </a:p>
          <a:p>
            <a:pPr lvl="2">
              <a:spcBef>
                <a:spcPts val="0"/>
              </a:spcBef>
            </a:pPr>
            <a:r>
              <a:rPr lang="en-US" sz="2000" dirty="0" smtClean="0"/>
              <a:t>Radiographs of superior quality</a:t>
            </a:r>
          </a:p>
          <a:p>
            <a:pPr lvl="2">
              <a:spcBef>
                <a:spcPts val="0"/>
              </a:spcBef>
            </a:pPr>
            <a:r>
              <a:rPr lang="en-US" sz="2000" dirty="0" smtClean="0"/>
              <a:t>Expensive</a:t>
            </a:r>
          </a:p>
          <a:p>
            <a:pPr lvl="2"/>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DE621EC9-584F-4304-8C4A-91F583914605}" type="slidenum">
              <a:rPr lang="en-US" smtClean="0"/>
              <a:pPr>
                <a:defRPr/>
              </a:pPr>
              <a:t>28</a:t>
            </a:fld>
            <a:endParaRPr lang="en-US" dirty="0"/>
          </a:p>
        </p:txBody>
      </p:sp>
      <p:pic>
        <p:nvPicPr>
          <p:cNvPr id="15362" name="Picture 2" descr="C:\Users\Karen\Pictures\VTI Alt\Dental rad L maxillary canine fel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33400"/>
            <a:ext cx="2133600" cy="27789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207469" y="2895600"/>
            <a:ext cx="723900" cy="276999"/>
          </a:xfrm>
          <a:prstGeom prst="rect">
            <a:avLst/>
          </a:prstGeom>
          <a:noFill/>
          <a:ln>
            <a:solidFill>
              <a:schemeClr val="bg1"/>
            </a:solidFill>
          </a:ln>
        </p:spPr>
        <p:txBody>
          <a:bodyPr wrap="square" rtlCol="0">
            <a:spAutoFit/>
          </a:bodyPr>
          <a:lstStyle/>
          <a:p>
            <a:r>
              <a:rPr lang="en-US" sz="1200" dirty="0" smtClean="0">
                <a:solidFill>
                  <a:schemeClr val="bg1"/>
                </a:solidFill>
                <a:latin typeface="+mn-lt"/>
              </a:rPr>
              <a:t>Feline</a:t>
            </a:r>
            <a:endParaRPr lang="en-US" sz="1200" dirty="0">
              <a:solidFill>
                <a:schemeClr val="bg1"/>
              </a:solidFill>
              <a:latin typeface="+mn-lt"/>
            </a:endParaRPr>
          </a:p>
        </p:txBody>
      </p:sp>
    </p:spTree>
    <p:extLst>
      <p:ext uri="{BB962C8B-B14F-4D97-AF65-F5344CB8AC3E}">
        <p14:creationId xmlns:p14="http://schemas.microsoft.com/office/powerpoint/2010/main" val="4997957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266700"/>
            <a:ext cx="8610600" cy="990600"/>
          </a:xfrm>
        </p:spPr>
        <p:txBody>
          <a:bodyPr>
            <a:noAutofit/>
          </a:bodyPr>
          <a:lstStyle/>
          <a:p>
            <a:r>
              <a:rPr lang="en-US" sz="3200" dirty="0" smtClean="0"/>
              <a:t>Conventional Dental Radiography: Considerations</a:t>
            </a:r>
            <a:endParaRPr lang="en-US" sz="3200" dirty="0"/>
          </a:p>
        </p:txBody>
      </p:sp>
      <p:sp>
        <p:nvSpPr>
          <p:cNvPr id="3" name="Content Placeholder 2"/>
          <p:cNvSpPr>
            <a:spLocks noGrp="1"/>
          </p:cNvSpPr>
          <p:nvPr>
            <p:ph idx="1"/>
          </p:nvPr>
        </p:nvSpPr>
        <p:spPr>
          <a:xfrm>
            <a:off x="266700" y="1261872"/>
            <a:ext cx="8724900" cy="2209800"/>
          </a:xfrm>
        </p:spPr>
        <p:txBody>
          <a:bodyPr>
            <a:normAutofit/>
          </a:bodyPr>
          <a:lstStyle/>
          <a:p>
            <a:pPr>
              <a:spcBef>
                <a:spcPts val="0"/>
              </a:spcBef>
            </a:pPr>
            <a:r>
              <a:rPr lang="en-US" sz="2200" dirty="0" smtClean="0"/>
              <a:t>Not ideal, but may be all that’s available</a:t>
            </a:r>
          </a:p>
          <a:p>
            <a:pPr>
              <a:spcBef>
                <a:spcPts val="0"/>
              </a:spcBef>
            </a:pPr>
            <a:r>
              <a:rPr lang="en-US" sz="2200" dirty="0" smtClean="0"/>
              <a:t>Requires screened cassettes &amp; radiolucent positioning devices</a:t>
            </a:r>
          </a:p>
          <a:p>
            <a:pPr>
              <a:spcBef>
                <a:spcPts val="0"/>
              </a:spcBef>
            </a:pPr>
            <a:r>
              <a:rPr lang="en-US" sz="2200" dirty="0" smtClean="0"/>
              <a:t>Positioning the cassette in the mouth is usually difficult</a:t>
            </a:r>
          </a:p>
          <a:p>
            <a:pPr>
              <a:spcBef>
                <a:spcPts val="0"/>
              </a:spcBef>
            </a:pPr>
            <a:r>
              <a:rPr lang="en-US" sz="2200" dirty="0" smtClean="0"/>
              <a:t>Distal teeth are especially difficult to image</a:t>
            </a:r>
          </a:p>
          <a:p>
            <a:pPr>
              <a:spcBef>
                <a:spcPts val="0"/>
              </a:spcBef>
            </a:pPr>
            <a:r>
              <a:rPr lang="en-US" sz="2200" dirty="0" smtClean="0"/>
              <a:t>Bone superimposition can make molars &amp; premolars appear whiter</a:t>
            </a:r>
            <a:endParaRPr lang="en-US" sz="2200" dirty="0"/>
          </a:p>
        </p:txBody>
      </p:sp>
      <p:sp>
        <p:nvSpPr>
          <p:cNvPr id="4" name="Slide Number Placeholder 3"/>
          <p:cNvSpPr>
            <a:spLocks noGrp="1"/>
          </p:cNvSpPr>
          <p:nvPr>
            <p:ph type="sldNum" sz="quarter" idx="12"/>
          </p:nvPr>
        </p:nvSpPr>
        <p:spPr/>
        <p:txBody>
          <a:bodyPr/>
          <a:lstStyle/>
          <a:p>
            <a:pPr>
              <a:defRPr/>
            </a:pPr>
            <a:fld id="{DE621EC9-584F-4304-8C4A-91F583914605}" type="slidenum">
              <a:rPr lang="en-US" smtClean="0"/>
              <a:pPr>
                <a:defRPr/>
              </a:pPr>
              <a:t>29</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352800"/>
            <a:ext cx="6705600" cy="3195237"/>
          </a:xfrm>
          <a:prstGeom prst="rect">
            <a:avLst/>
          </a:prstGeom>
        </p:spPr>
      </p:pic>
    </p:spTree>
    <p:extLst>
      <p:ext uri="{BB962C8B-B14F-4D97-AF65-F5344CB8AC3E}">
        <p14:creationId xmlns:p14="http://schemas.microsoft.com/office/powerpoint/2010/main" val="682009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4236"/>
            <a:ext cx="8229600" cy="990600"/>
          </a:xfrm>
        </p:spPr>
        <p:txBody>
          <a:bodyPr>
            <a:normAutofit/>
          </a:bodyPr>
          <a:lstStyle/>
          <a:p>
            <a:r>
              <a:rPr lang="en-US" sz="3600" dirty="0" smtClean="0"/>
              <a:t>Objectives: Dental Radiography</a:t>
            </a:r>
            <a:endParaRPr lang="en-US" sz="3600" dirty="0"/>
          </a:p>
        </p:txBody>
      </p:sp>
      <p:sp>
        <p:nvSpPr>
          <p:cNvPr id="3" name="Content Placeholder 2"/>
          <p:cNvSpPr>
            <a:spLocks noGrp="1"/>
          </p:cNvSpPr>
          <p:nvPr>
            <p:ph idx="1"/>
          </p:nvPr>
        </p:nvSpPr>
        <p:spPr>
          <a:xfrm>
            <a:off x="256465" y="1676400"/>
            <a:ext cx="4876800" cy="4876800"/>
          </a:xfrm>
        </p:spPr>
        <p:txBody>
          <a:bodyPr>
            <a:normAutofit fontScale="92500"/>
          </a:bodyPr>
          <a:lstStyle/>
          <a:p>
            <a:r>
              <a:rPr lang="en-US" dirty="0" smtClean="0"/>
              <a:t>Understand dental terminology &amp; tooth surfaces</a:t>
            </a:r>
          </a:p>
          <a:p>
            <a:r>
              <a:rPr lang="en-US" dirty="0" smtClean="0"/>
              <a:t>Understand basic anatomy &amp; formula for teeth, including number of roots</a:t>
            </a:r>
          </a:p>
          <a:p>
            <a:r>
              <a:rPr lang="en-US" dirty="0" smtClean="0"/>
              <a:t>Understand normal views &amp; positioning for dental radiography</a:t>
            </a:r>
          </a:p>
          <a:p>
            <a:r>
              <a:rPr lang="en-US" dirty="0" smtClean="0"/>
              <a:t>Define parallel and bisecting angle techniques, and know when to use each</a:t>
            </a:r>
          </a:p>
          <a:p>
            <a:r>
              <a:rPr lang="en-US" dirty="0" smtClean="0"/>
              <a:t>Understand the differences between intraoral and extraoral views</a:t>
            </a:r>
            <a:endParaRPr lang="en-US" dirty="0"/>
          </a:p>
        </p:txBody>
      </p:sp>
      <p:sp>
        <p:nvSpPr>
          <p:cNvPr id="4" name="Slide Number Placeholder 3"/>
          <p:cNvSpPr>
            <a:spLocks noGrp="1"/>
          </p:cNvSpPr>
          <p:nvPr>
            <p:ph type="sldNum" sz="quarter" idx="12"/>
          </p:nvPr>
        </p:nvSpPr>
        <p:spPr/>
        <p:txBody>
          <a:bodyPr/>
          <a:lstStyle/>
          <a:p>
            <a:pPr>
              <a:defRPr/>
            </a:pPr>
            <a:fld id="{DE621EC9-584F-4304-8C4A-91F583914605}" type="slidenum">
              <a:rPr lang="en-US" smtClean="0"/>
              <a:pPr>
                <a:defRPr/>
              </a:pPr>
              <a:t>3</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2362200"/>
            <a:ext cx="3612573" cy="2649220"/>
          </a:xfrm>
          <a:prstGeom prst="rect">
            <a:avLst/>
          </a:prstGeom>
          <a:ln>
            <a:solidFill>
              <a:schemeClr val="accent1"/>
            </a:solidFill>
          </a:ln>
        </p:spPr>
      </p:pic>
    </p:spTree>
    <p:extLst>
      <p:ext uri="{BB962C8B-B14F-4D97-AF65-F5344CB8AC3E}">
        <p14:creationId xmlns:p14="http://schemas.microsoft.com/office/powerpoint/2010/main" val="16731962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normAutofit/>
          </a:bodyPr>
          <a:lstStyle/>
          <a:p>
            <a:r>
              <a:rPr lang="en-US" sz="3200" dirty="0" smtClean="0"/>
              <a:t>Conventional Radiology: Extraoral</a:t>
            </a:r>
            <a:endParaRPr lang="en-US" sz="3200" dirty="0"/>
          </a:p>
        </p:txBody>
      </p:sp>
      <p:sp>
        <p:nvSpPr>
          <p:cNvPr id="3" name="Content Placeholder 2"/>
          <p:cNvSpPr>
            <a:spLocks noGrp="1"/>
          </p:cNvSpPr>
          <p:nvPr>
            <p:ph idx="1"/>
          </p:nvPr>
        </p:nvSpPr>
        <p:spPr>
          <a:xfrm>
            <a:off x="381000" y="1219200"/>
            <a:ext cx="8229600" cy="1828800"/>
          </a:xfrm>
        </p:spPr>
        <p:txBody>
          <a:bodyPr>
            <a:normAutofit lnSpcReduction="10000"/>
          </a:bodyPr>
          <a:lstStyle/>
          <a:p>
            <a:pPr marL="0" indent="0">
              <a:buNone/>
            </a:pPr>
            <a:r>
              <a:rPr lang="en-US" dirty="0" smtClean="0"/>
              <a:t>Maxillary Premolars/molars: VD Oblique Extraoral View</a:t>
            </a:r>
          </a:p>
          <a:p>
            <a:pPr lvl="1">
              <a:spcBef>
                <a:spcPts val="0"/>
              </a:spcBef>
            </a:pPr>
            <a:r>
              <a:rPr lang="en-US" dirty="0" smtClean="0"/>
              <a:t>Patient positioned halfway between lateral &amp; VD</a:t>
            </a:r>
          </a:p>
          <a:p>
            <a:pPr lvl="2">
              <a:spcBef>
                <a:spcPts val="0"/>
              </a:spcBef>
            </a:pPr>
            <a:r>
              <a:rPr lang="en-US" dirty="0" smtClean="0"/>
              <a:t>Affected side down</a:t>
            </a:r>
          </a:p>
          <a:p>
            <a:pPr lvl="1">
              <a:spcBef>
                <a:spcPts val="0"/>
              </a:spcBef>
            </a:pPr>
            <a:r>
              <a:rPr lang="en-US" dirty="0" smtClean="0"/>
              <a:t>Place foam wedge/roll under nose</a:t>
            </a:r>
          </a:p>
          <a:p>
            <a:pPr lvl="1">
              <a:spcBef>
                <a:spcPts val="0"/>
              </a:spcBef>
            </a:pPr>
            <a:r>
              <a:rPr lang="en-US" dirty="0" smtClean="0"/>
              <a:t>Rotate mandible to 45-degree angle from table surface</a:t>
            </a:r>
          </a:p>
          <a:p>
            <a:pPr lvl="1">
              <a:spcBef>
                <a:spcPts val="0"/>
              </a:spcBef>
            </a:pPr>
            <a:r>
              <a:rPr lang="en-US" dirty="0" smtClean="0"/>
              <a:t>Place radiolucent mouth gag</a:t>
            </a:r>
            <a:endParaRPr lang="en-US" dirty="0"/>
          </a:p>
        </p:txBody>
      </p:sp>
      <p:sp>
        <p:nvSpPr>
          <p:cNvPr id="4" name="Slide Number Placeholder 3"/>
          <p:cNvSpPr>
            <a:spLocks noGrp="1"/>
          </p:cNvSpPr>
          <p:nvPr>
            <p:ph type="sldNum" sz="quarter" idx="12"/>
          </p:nvPr>
        </p:nvSpPr>
        <p:spPr/>
        <p:txBody>
          <a:bodyPr/>
          <a:lstStyle/>
          <a:p>
            <a:pPr>
              <a:defRPr/>
            </a:pPr>
            <a:fld id="{DE621EC9-584F-4304-8C4A-91F583914605}" type="slidenum">
              <a:rPr lang="en-US" smtClean="0"/>
              <a:pPr>
                <a:defRPr/>
              </a:pPr>
              <a:t>30</a:t>
            </a:fld>
            <a:endParaRPr lang="en-US" dirty="0"/>
          </a:p>
        </p:txBody>
      </p:sp>
      <p:pic>
        <p:nvPicPr>
          <p:cNvPr id="16386" name="Picture 2" descr="C:\Users\Karen\Pictures\VTI Alt\Dental Extraoral premolars_mola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505200"/>
            <a:ext cx="4805855" cy="302346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6387" name="Picture 3" descr="C:\Users\Karen\Pictures\VTI Alt\Dental Extraoral premolars_molars ra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6005" y="2971800"/>
            <a:ext cx="4133193" cy="278763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5747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normAutofit/>
          </a:bodyPr>
          <a:lstStyle/>
          <a:p>
            <a:pPr algn="ctr"/>
            <a:r>
              <a:rPr lang="en-US" sz="3200" dirty="0" smtClean="0"/>
              <a:t>Conventional Radiology: Intraoral</a:t>
            </a:r>
            <a:endParaRPr lang="en-US" sz="3200" dirty="0"/>
          </a:p>
        </p:txBody>
      </p:sp>
      <p:sp>
        <p:nvSpPr>
          <p:cNvPr id="3" name="Content Placeholder 2"/>
          <p:cNvSpPr>
            <a:spLocks noGrp="1"/>
          </p:cNvSpPr>
          <p:nvPr>
            <p:ph idx="1"/>
          </p:nvPr>
        </p:nvSpPr>
        <p:spPr>
          <a:xfrm>
            <a:off x="381000" y="1219200"/>
            <a:ext cx="8229600" cy="1828800"/>
          </a:xfrm>
        </p:spPr>
        <p:txBody>
          <a:bodyPr>
            <a:normAutofit/>
          </a:bodyPr>
          <a:lstStyle/>
          <a:p>
            <a:pPr marL="0" indent="0">
              <a:buNone/>
            </a:pPr>
            <a:r>
              <a:rPr lang="en-US" sz="2000" dirty="0" smtClean="0"/>
              <a:t>Maxillary Incisors &amp; Canine: DV Intraoral/Occlusal View</a:t>
            </a:r>
          </a:p>
          <a:p>
            <a:pPr lvl="1">
              <a:spcBef>
                <a:spcPts val="0"/>
              </a:spcBef>
            </a:pPr>
            <a:r>
              <a:rPr lang="en-US" sz="1800" dirty="0" smtClean="0"/>
              <a:t>Sternal recumbency</a:t>
            </a:r>
          </a:p>
          <a:p>
            <a:pPr lvl="1">
              <a:spcBef>
                <a:spcPts val="0"/>
              </a:spcBef>
            </a:pPr>
            <a:r>
              <a:rPr lang="en-US" sz="1800" dirty="0" smtClean="0"/>
              <a:t>Place sponge under mandible &amp; cassette to keep parallel to table</a:t>
            </a:r>
          </a:p>
          <a:p>
            <a:pPr lvl="1">
              <a:spcBef>
                <a:spcPts val="0"/>
              </a:spcBef>
            </a:pPr>
            <a:r>
              <a:rPr lang="en-US" sz="1800" dirty="0" smtClean="0"/>
              <a:t>One corner of cassette into patient’s mouth</a:t>
            </a:r>
          </a:p>
          <a:p>
            <a:pPr lvl="1">
              <a:spcBef>
                <a:spcPts val="0"/>
              </a:spcBef>
            </a:pPr>
            <a:r>
              <a:rPr lang="en-US" sz="1800" dirty="0" smtClean="0"/>
              <a:t>Adjust SID for raised cassette</a:t>
            </a:r>
          </a:p>
          <a:p>
            <a:pPr lvl="1">
              <a:spcBef>
                <a:spcPts val="0"/>
              </a:spcBef>
            </a:pPr>
            <a:r>
              <a:rPr lang="en-US" sz="1800" dirty="0" smtClean="0"/>
              <a:t>Can assess rostral nasal sinus cavity</a:t>
            </a:r>
          </a:p>
        </p:txBody>
      </p:sp>
      <p:sp>
        <p:nvSpPr>
          <p:cNvPr id="4" name="Slide Number Placeholder 3"/>
          <p:cNvSpPr>
            <a:spLocks noGrp="1"/>
          </p:cNvSpPr>
          <p:nvPr>
            <p:ph type="sldNum" sz="quarter" idx="12"/>
          </p:nvPr>
        </p:nvSpPr>
        <p:spPr/>
        <p:txBody>
          <a:bodyPr/>
          <a:lstStyle/>
          <a:p>
            <a:pPr>
              <a:defRPr/>
            </a:pPr>
            <a:fld id="{DE621EC9-584F-4304-8C4A-91F583914605}" type="slidenum">
              <a:rPr lang="en-US" smtClean="0"/>
              <a:pPr>
                <a:defRPr/>
              </a:pPr>
              <a:t>31</a:t>
            </a:fld>
            <a:endParaRPr lang="en-US" dirty="0"/>
          </a:p>
        </p:txBody>
      </p:sp>
      <p:pic>
        <p:nvPicPr>
          <p:cNvPr id="17410" name="Picture 2" descr="C:\Users\Karen\Pictures\VTI Alt\Dental Extraoral incisors_canin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352800"/>
            <a:ext cx="3028950" cy="3319463"/>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7411" name="Picture 3" descr="C:\Users\Karen\Pictures\VTI Alt\Dental Extraoral incisors_canines ra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352800"/>
            <a:ext cx="3371850" cy="3263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7134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74215"/>
            <a:ext cx="8229600" cy="990600"/>
          </a:xfrm>
        </p:spPr>
        <p:txBody>
          <a:bodyPr>
            <a:normAutofit/>
          </a:bodyPr>
          <a:lstStyle/>
          <a:p>
            <a:r>
              <a:rPr lang="en-US" dirty="0" smtClean="0"/>
              <a:t>Dental Radiography: Dental Machine</a:t>
            </a:r>
            <a:endParaRPr lang="en-US" dirty="0"/>
          </a:p>
        </p:txBody>
      </p:sp>
      <p:sp>
        <p:nvSpPr>
          <p:cNvPr id="3" name="Content Placeholder 2"/>
          <p:cNvSpPr>
            <a:spLocks noGrp="1"/>
          </p:cNvSpPr>
          <p:nvPr>
            <p:ph idx="1"/>
          </p:nvPr>
        </p:nvSpPr>
        <p:spPr>
          <a:xfrm>
            <a:off x="76200" y="1600200"/>
            <a:ext cx="5791200" cy="4876800"/>
          </a:xfrm>
        </p:spPr>
        <p:txBody>
          <a:bodyPr>
            <a:normAutofit fontScale="92500"/>
          </a:bodyPr>
          <a:lstStyle/>
          <a:p>
            <a:pPr>
              <a:spcBef>
                <a:spcPts val="0"/>
              </a:spcBef>
              <a:spcAft>
                <a:spcPts val="600"/>
              </a:spcAft>
            </a:pPr>
            <a:r>
              <a:rPr lang="en-US" dirty="0" smtClean="0"/>
              <a:t>Size of film depends on animal &amp; tooth</a:t>
            </a:r>
          </a:p>
          <a:p>
            <a:pPr>
              <a:spcBef>
                <a:spcPts val="0"/>
              </a:spcBef>
              <a:spcAft>
                <a:spcPts val="600"/>
              </a:spcAft>
            </a:pPr>
            <a:r>
              <a:rPr lang="en-US" dirty="0" smtClean="0"/>
              <a:t>Lateral patient positioning w/jaws parallel to tabletop</a:t>
            </a:r>
          </a:p>
          <a:p>
            <a:pPr>
              <a:spcBef>
                <a:spcPts val="0"/>
              </a:spcBef>
              <a:spcAft>
                <a:spcPts val="600"/>
              </a:spcAft>
            </a:pPr>
            <a:r>
              <a:rPr lang="en-US" dirty="0" smtClean="0"/>
              <a:t>Use foam or wedge as needed</a:t>
            </a:r>
          </a:p>
          <a:p>
            <a:pPr>
              <a:spcBef>
                <a:spcPts val="0"/>
              </a:spcBef>
              <a:spcAft>
                <a:spcPts val="600"/>
              </a:spcAft>
            </a:pPr>
            <a:r>
              <a:rPr lang="en-US" dirty="0" smtClean="0"/>
              <a:t>Tie ET to opposite jaw from area of interest</a:t>
            </a:r>
          </a:p>
          <a:p>
            <a:pPr>
              <a:spcBef>
                <a:spcPts val="0"/>
              </a:spcBef>
              <a:spcAft>
                <a:spcPts val="600"/>
              </a:spcAft>
            </a:pPr>
            <a:r>
              <a:rPr lang="en-US" dirty="0" smtClean="0"/>
              <a:t>Paper towel can be used to position film in mouth</a:t>
            </a:r>
          </a:p>
          <a:p>
            <a:pPr>
              <a:spcBef>
                <a:spcPts val="0"/>
              </a:spcBef>
              <a:spcAft>
                <a:spcPts val="600"/>
              </a:spcAft>
            </a:pPr>
            <a:r>
              <a:rPr lang="en-US" dirty="0" smtClean="0"/>
              <a:t>SID varies from against face (small film) to 6 inches</a:t>
            </a:r>
          </a:p>
          <a:p>
            <a:pPr lvl="1">
              <a:spcBef>
                <a:spcPts val="0"/>
              </a:spcBef>
              <a:spcAft>
                <a:spcPts val="600"/>
              </a:spcAft>
            </a:pPr>
            <a:r>
              <a:rPr lang="en-US" dirty="0" smtClean="0"/>
              <a:t>Increased SID = increased exposure</a:t>
            </a:r>
          </a:p>
          <a:p>
            <a:pPr>
              <a:spcBef>
                <a:spcPts val="0"/>
              </a:spcBef>
              <a:spcAft>
                <a:spcPts val="600"/>
              </a:spcAft>
            </a:pPr>
            <a:r>
              <a:rPr lang="en-US" dirty="0" smtClean="0"/>
              <a:t>No collimator, so estimate</a:t>
            </a:r>
          </a:p>
          <a:p>
            <a:pPr>
              <a:spcBef>
                <a:spcPts val="0"/>
              </a:spcBef>
              <a:spcAft>
                <a:spcPts val="600"/>
              </a:spcAft>
            </a:pPr>
            <a:r>
              <a:rPr lang="en-US" dirty="0" smtClean="0"/>
              <a:t>Place dot rostrally </a:t>
            </a:r>
            <a:endParaRPr lang="en-US" dirty="0"/>
          </a:p>
        </p:txBody>
      </p:sp>
      <p:sp>
        <p:nvSpPr>
          <p:cNvPr id="4" name="Slide Number Placeholder 3"/>
          <p:cNvSpPr>
            <a:spLocks noGrp="1"/>
          </p:cNvSpPr>
          <p:nvPr>
            <p:ph type="sldNum" sz="quarter" idx="12"/>
          </p:nvPr>
        </p:nvSpPr>
        <p:spPr/>
        <p:txBody>
          <a:bodyPr/>
          <a:lstStyle/>
          <a:p>
            <a:pPr>
              <a:defRPr/>
            </a:pPr>
            <a:fld id="{DE621EC9-584F-4304-8C4A-91F583914605}" type="slidenum">
              <a:rPr lang="en-US" smtClean="0"/>
              <a:pPr>
                <a:defRPr/>
              </a:pPr>
              <a:t>32</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9297" y="3352800"/>
            <a:ext cx="2667000" cy="3000375"/>
          </a:xfrm>
          <a:prstGeom prst="rect">
            <a:avLst/>
          </a:prstGeom>
          <a:ln>
            <a:solidFill>
              <a:schemeClr val="tx1"/>
            </a:solidFill>
          </a:ln>
        </p:spPr>
      </p:pic>
    </p:spTree>
    <p:extLst>
      <p:ext uri="{BB962C8B-B14F-4D97-AF65-F5344CB8AC3E}">
        <p14:creationId xmlns:p14="http://schemas.microsoft.com/office/powerpoint/2010/main" val="27661052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Radiography: Maxillary Canine Tooth</a:t>
            </a:r>
            <a:endParaRPr lang="en-US" dirty="0"/>
          </a:p>
        </p:txBody>
      </p:sp>
      <p:sp>
        <p:nvSpPr>
          <p:cNvPr id="3" name="Content Placeholder 2"/>
          <p:cNvSpPr>
            <a:spLocks noGrp="1"/>
          </p:cNvSpPr>
          <p:nvPr>
            <p:ph idx="1"/>
          </p:nvPr>
        </p:nvSpPr>
        <p:spPr>
          <a:xfrm>
            <a:off x="228600" y="1524000"/>
            <a:ext cx="4114800" cy="4876800"/>
          </a:xfrm>
        </p:spPr>
        <p:txBody>
          <a:bodyPr>
            <a:normAutofit/>
          </a:bodyPr>
          <a:lstStyle/>
          <a:p>
            <a:pPr>
              <a:spcAft>
                <a:spcPts val="600"/>
              </a:spcAft>
            </a:pPr>
            <a:r>
              <a:rPr lang="en-US" sz="2200" dirty="0" smtClean="0"/>
              <a:t>Initially set up using the long axis of the tooth</a:t>
            </a:r>
          </a:p>
          <a:p>
            <a:pPr>
              <a:spcBef>
                <a:spcPts val="0"/>
              </a:spcBef>
              <a:spcAft>
                <a:spcPts val="600"/>
              </a:spcAft>
            </a:pPr>
            <a:r>
              <a:rPr lang="en-US" sz="2200" dirty="0" smtClean="0"/>
              <a:t>Cone is directed obliquely toward animal’s midline</a:t>
            </a:r>
          </a:p>
          <a:p>
            <a:pPr>
              <a:spcBef>
                <a:spcPts val="0"/>
              </a:spcBef>
              <a:spcAft>
                <a:spcPts val="600"/>
              </a:spcAft>
            </a:pPr>
            <a:r>
              <a:rPr lang="en-US" sz="2200" dirty="0" smtClean="0"/>
              <a:t>Prevents superimposition of canine tooth over premolars</a:t>
            </a:r>
          </a:p>
          <a:p>
            <a:pPr>
              <a:spcBef>
                <a:spcPts val="0"/>
              </a:spcBef>
              <a:spcAft>
                <a:spcPts val="600"/>
              </a:spcAft>
            </a:pPr>
            <a:r>
              <a:rPr lang="en-US" sz="2200" dirty="0" smtClean="0"/>
              <a:t>Use root of tooth for bisecting angle, not crown</a:t>
            </a:r>
          </a:p>
          <a:p>
            <a:pPr>
              <a:spcBef>
                <a:spcPts val="0"/>
              </a:spcBef>
              <a:spcAft>
                <a:spcPts val="600"/>
              </a:spcAft>
            </a:pPr>
            <a:r>
              <a:rPr lang="en-US" sz="2200" dirty="0" smtClean="0"/>
              <a:t>Both canine teeth should touch film</a:t>
            </a:r>
          </a:p>
          <a:p>
            <a:pPr>
              <a:spcBef>
                <a:spcPts val="0"/>
              </a:spcBef>
              <a:spcAft>
                <a:spcPts val="600"/>
              </a:spcAft>
            </a:pPr>
            <a:r>
              <a:rPr lang="en-US" sz="2200" dirty="0" smtClean="0"/>
              <a:t>SID usually 6 inches</a:t>
            </a:r>
            <a:endParaRPr lang="en-US" sz="2200" dirty="0"/>
          </a:p>
        </p:txBody>
      </p:sp>
      <p:sp>
        <p:nvSpPr>
          <p:cNvPr id="4" name="Slide Number Placeholder 3"/>
          <p:cNvSpPr>
            <a:spLocks noGrp="1"/>
          </p:cNvSpPr>
          <p:nvPr>
            <p:ph type="sldNum" sz="quarter" idx="12"/>
          </p:nvPr>
        </p:nvSpPr>
        <p:spPr/>
        <p:txBody>
          <a:bodyPr/>
          <a:lstStyle/>
          <a:p>
            <a:pPr>
              <a:defRPr/>
            </a:pPr>
            <a:fld id="{DE621EC9-584F-4304-8C4A-91F583914605}" type="slidenum">
              <a:rPr lang="en-US" smtClean="0"/>
              <a:pPr>
                <a:defRPr/>
              </a:pPr>
              <a:t>33</a:t>
            </a:fld>
            <a:endParaRPr lang="en-US" dirty="0"/>
          </a:p>
        </p:txBody>
      </p:sp>
      <p:pic>
        <p:nvPicPr>
          <p:cNvPr id="18434" name="Picture 2" descr="C:\Users\Karen\Pictures\VTI Alt\Dental maxillary canine tooth positio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209799"/>
            <a:ext cx="4100076" cy="310038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7459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E621EC9-584F-4304-8C4A-91F583914605}" type="slidenum">
              <a:rPr lang="en-US" smtClean="0"/>
              <a:pPr>
                <a:defRPr/>
              </a:pPr>
              <a:t>34</a:t>
            </a:fld>
            <a:endParaRPr lang="en-US" dirty="0"/>
          </a:p>
        </p:txBody>
      </p:sp>
      <p:sp>
        <p:nvSpPr>
          <p:cNvPr id="5" name="Title 1"/>
          <p:cNvSpPr>
            <a:spLocks noGrp="1"/>
          </p:cNvSpPr>
          <p:nvPr>
            <p:ph type="title"/>
          </p:nvPr>
        </p:nvSpPr>
        <p:spPr/>
        <p:txBody>
          <a:bodyPr/>
          <a:lstStyle/>
          <a:p>
            <a:r>
              <a:rPr lang="en-US" dirty="0" smtClean="0"/>
              <a:t>Radiography: Maxillary Canine Tooth</a:t>
            </a:r>
            <a:endParaRPr lang="en-US" dirty="0"/>
          </a:p>
        </p:txBody>
      </p:sp>
      <p:pic>
        <p:nvPicPr>
          <p:cNvPr id="19459" name="Picture 3" descr="C:\Users\Karen\Pictures\VTI Alt\Dental L maxilla showing d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3324" y="3429000"/>
            <a:ext cx="4238625" cy="3202368"/>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C:\Users\Karen\Pictures\VTI Alt\Dental maxillary canine tooth pos 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905000"/>
            <a:ext cx="4336779" cy="271462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8672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Radiography: Mandibular Incisors</a:t>
            </a:r>
            <a:endParaRPr lang="en-US" dirty="0"/>
          </a:p>
        </p:txBody>
      </p:sp>
      <p:sp>
        <p:nvSpPr>
          <p:cNvPr id="3" name="Content Placeholder 2"/>
          <p:cNvSpPr>
            <a:spLocks noGrp="1"/>
          </p:cNvSpPr>
          <p:nvPr>
            <p:ph idx="1"/>
          </p:nvPr>
        </p:nvSpPr>
        <p:spPr/>
        <p:txBody>
          <a:bodyPr/>
          <a:lstStyle/>
          <a:p>
            <a:r>
              <a:rPr lang="en-US" dirty="0" smtClean="0"/>
              <a:t>Rostrocaudal view can capture all incisors on one film</a:t>
            </a:r>
          </a:p>
          <a:p>
            <a:r>
              <a:rPr lang="en-US" dirty="0" smtClean="0"/>
              <a:t>Roots will overlap slightly</a:t>
            </a:r>
          </a:p>
          <a:p>
            <a:r>
              <a:rPr lang="en-US" dirty="0" smtClean="0"/>
              <a:t>Elongation is common</a:t>
            </a:r>
            <a:endParaRPr lang="en-US" dirty="0"/>
          </a:p>
        </p:txBody>
      </p:sp>
      <p:sp>
        <p:nvSpPr>
          <p:cNvPr id="4" name="Slide Number Placeholder 3"/>
          <p:cNvSpPr>
            <a:spLocks noGrp="1"/>
          </p:cNvSpPr>
          <p:nvPr>
            <p:ph type="sldNum" sz="quarter" idx="12"/>
          </p:nvPr>
        </p:nvSpPr>
        <p:spPr/>
        <p:txBody>
          <a:bodyPr/>
          <a:lstStyle/>
          <a:p>
            <a:pPr>
              <a:defRPr/>
            </a:pPr>
            <a:fld id="{DE621EC9-584F-4304-8C4A-91F583914605}" type="slidenum">
              <a:rPr lang="en-US" smtClean="0"/>
              <a:pPr>
                <a:defRPr/>
              </a:pPr>
              <a:t>35</a:t>
            </a:fld>
            <a:endParaRPr lang="en-US" dirty="0"/>
          </a:p>
        </p:txBody>
      </p:sp>
      <p:pic>
        <p:nvPicPr>
          <p:cNvPr id="20482" name="Picture 2" descr="C:\Users\Karen\Pictures\VTI Alt\Dental Mandibular incisors p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552977"/>
            <a:ext cx="3962400" cy="2859016"/>
          </a:xfrm>
          <a:prstGeom prst="rect">
            <a:avLst/>
          </a:prstGeom>
          <a:noFill/>
          <a:extLst>
            <a:ext uri="{909E8E84-426E-40DD-AFC4-6F175D3DCCD1}">
              <a14:hiddenFill xmlns:a14="http://schemas.microsoft.com/office/drawing/2010/main">
                <a:solidFill>
                  <a:srgbClr val="FFFFFF"/>
                </a:solidFill>
              </a14:hiddenFill>
            </a:ext>
          </a:extLst>
        </p:spPr>
      </p:pic>
      <p:pic>
        <p:nvPicPr>
          <p:cNvPr id="20483" name="Picture 3" descr="C:\Users\Karen\Pictures\VTI Alt\Dental Mandibular incisors ra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198" y="2585885"/>
            <a:ext cx="2824163" cy="3826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8566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normAutofit fontScale="90000"/>
          </a:bodyPr>
          <a:lstStyle/>
          <a:p>
            <a:r>
              <a:rPr lang="en-US" dirty="0" smtClean="0"/>
              <a:t>Radiography: Feline Maxillary Premolars</a:t>
            </a:r>
            <a:endParaRPr lang="en-US" dirty="0"/>
          </a:p>
        </p:txBody>
      </p:sp>
      <p:sp>
        <p:nvSpPr>
          <p:cNvPr id="3" name="Content Placeholder 2"/>
          <p:cNvSpPr>
            <a:spLocks noGrp="1"/>
          </p:cNvSpPr>
          <p:nvPr>
            <p:ph idx="1"/>
          </p:nvPr>
        </p:nvSpPr>
        <p:spPr>
          <a:xfrm>
            <a:off x="457200" y="1447800"/>
            <a:ext cx="8229600" cy="4876800"/>
          </a:xfrm>
        </p:spPr>
        <p:txBody>
          <a:bodyPr>
            <a:normAutofit/>
          </a:bodyPr>
          <a:lstStyle/>
          <a:p>
            <a:r>
              <a:rPr lang="en-US" sz="2000" dirty="0" smtClean="0"/>
              <a:t>Intraoral technique</a:t>
            </a:r>
          </a:p>
          <a:p>
            <a:r>
              <a:rPr lang="en-US" sz="2000" dirty="0" smtClean="0"/>
              <a:t>Tongue should be behind the film on the mandible</a:t>
            </a:r>
          </a:p>
          <a:p>
            <a:r>
              <a:rPr lang="en-US" sz="2000" dirty="0" smtClean="0"/>
              <a:t>ET tube will be on the tube side of the film</a:t>
            </a:r>
          </a:p>
          <a:p>
            <a:pPr lvl="1"/>
            <a:r>
              <a:rPr lang="en-US" sz="1800" dirty="0" smtClean="0"/>
              <a:t>May have to be untied and clamped to fur on one side</a:t>
            </a:r>
          </a:p>
          <a:p>
            <a:r>
              <a:rPr lang="en-US" sz="2000" dirty="0" smtClean="0"/>
              <a:t>Uses modified parallel technique with beam perpendicular to film</a:t>
            </a:r>
            <a:endParaRPr lang="en-US" sz="2000" dirty="0"/>
          </a:p>
        </p:txBody>
      </p:sp>
      <p:sp>
        <p:nvSpPr>
          <p:cNvPr id="4" name="Slide Number Placeholder 3"/>
          <p:cNvSpPr>
            <a:spLocks noGrp="1"/>
          </p:cNvSpPr>
          <p:nvPr>
            <p:ph type="sldNum" sz="quarter" idx="12"/>
          </p:nvPr>
        </p:nvSpPr>
        <p:spPr/>
        <p:txBody>
          <a:bodyPr/>
          <a:lstStyle/>
          <a:p>
            <a:pPr>
              <a:defRPr/>
            </a:pPr>
            <a:fld id="{DE621EC9-584F-4304-8C4A-91F583914605}" type="slidenum">
              <a:rPr lang="en-US" smtClean="0"/>
              <a:pPr>
                <a:defRPr/>
              </a:pPr>
              <a:t>36</a:t>
            </a:fld>
            <a:endParaRPr lang="en-US" dirty="0"/>
          </a:p>
        </p:txBody>
      </p:sp>
      <p:pic>
        <p:nvPicPr>
          <p:cNvPr id="21506" name="Picture 2" descr="C:\Users\Karen\Pictures\VTI Alt\Dental Maxillary premolars feline p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810000"/>
            <a:ext cx="3486150" cy="2619375"/>
          </a:xfrm>
          <a:prstGeom prst="rect">
            <a:avLst/>
          </a:prstGeom>
          <a:noFill/>
          <a:extLst>
            <a:ext uri="{909E8E84-426E-40DD-AFC4-6F175D3DCCD1}">
              <a14:hiddenFill xmlns:a14="http://schemas.microsoft.com/office/drawing/2010/main">
                <a:solidFill>
                  <a:srgbClr val="FFFFFF"/>
                </a:solidFill>
              </a14:hiddenFill>
            </a:ext>
          </a:extLst>
        </p:spPr>
      </p:pic>
      <p:pic>
        <p:nvPicPr>
          <p:cNvPr id="21507" name="Picture 3" descr="C:\Users\Karen\Pictures\VTI Alt\Dental Maxillary premolars feline ra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575992"/>
            <a:ext cx="3733800" cy="2832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5152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331" y="347472"/>
            <a:ext cx="8229600" cy="990600"/>
          </a:xfrm>
        </p:spPr>
        <p:txBody>
          <a:bodyPr/>
          <a:lstStyle/>
          <a:p>
            <a:r>
              <a:rPr lang="en-US" dirty="0" smtClean="0"/>
              <a:t>Error: Root Cutoff</a:t>
            </a:r>
            <a:endParaRPr lang="en-US" dirty="0"/>
          </a:p>
        </p:txBody>
      </p:sp>
      <p:sp>
        <p:nvSpPr>
          <p:cNvPr id="4" name="Slide Number Placeholder 3"/>
          <p:cNvSpPr>
            <a:spLocks noGrp="1"/>
          </p:cNvSpPr>
          <p:nvPr>
            <p:ph type="sldNum" sz="quarter" idx="12"/>
          </p:nvPr>
        </p:nvSpPr>
        <p:spPr/>
        <p:txBody>
          <a:bodyPr/>
          <a:lstStyle/>
          <a:p>
            <a:pPr>
              <a:defRPr/>
            </a:pPr>
            <a:fld id="{DE621EC9-584F-4304-8C4A-91F583914605}" type="slidenum">
              <a:rPr lang="en-US" smtClean="0"/>
              <a:pPr>
                <a:defRPr/>
              </a:pPr>
              <a:t>37</a:t>
            </a:fld>
            <a:endParaRPr lang="en-US" dirty="0"/>
          </a:p>
        </p:txBody>
      </p:sp>
      <p:pic>
        <p:nvPicPr>
          <p:cNvPr id="22530" name="Picture 2" descr="C:\Users\Karen\Pictures\VTI Alt\DEntal error root cutof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599" y="1447800"/>
            <a:ext cx="6215063" cy="46804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733800" y="1667256"/>
            <a:ext cx="3276600" cy="369332"/>
          </a:xfrm>
          <a:prstGeom prst="rect">
            <a:avLst/>
          </a:prstGeom>
          <a:noFill/>
        </p:spPr>
        <p:txBody>
          <a:bodyPr wrap="square" rtlCol="0">
            <a:spAutoFit/>
          </a:bodyPr>
          <a:lstStyle/>
          <a:p>
            <a:r>
              <a:rPr lang="en-US" dirty="0" smtClean="0">
                <a:solidFill>
                  <a:schemeClr val="bg1"/>
                </a:solidFill>
                <a:latin typeface="+mn-lt"/>
              </a:rPr>
              <a:t>Not pushing film in far enough</a:t>
            </a:r>
            <a:endParaRPr lang="en-US" dirty="0">
              <a:solidFill>
                <a:schemeClr val="bg1"/>
              </a:solidFill>
              <a:latin typeface="+mn-lt"/>
            </a:endParaRPr>
          </a:p>
        </p:txBody>
      </p:sp>
    </p:spTree>
    <p:extLst>
      <p:ext uri="{BB962C8B-B14F-4D97-AF65-F5344CB8AC3E}">
        <p14:creationId xmlns:p14="http://schemas.microsoft.com/office/powerpoint/2010/main" val="11981411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Cone Cutoff</a:t>
            </a:r>
            <a:endParaRPr lang="en-US" dirty="0"/>
          </a:p>
        </p:txBody>
      </p:sp>
      <p:sp>
        <p:nvSpPr>
          <p:cNvPr id="4" name="Slide Number Placeholder 3"/>
          <p:cNvSpPr>
            <a:spLocks noGrp="1"/>
          </p:cNvSpPr>
          <p:nvPr>
            <p:ph type="sldNum" sz="quarter" idx="12"/>
          </p:nvPr>
        </p:nvSpPr>
        <p:spPr/>
        <p:txBody>
          <a:bodyPr/>
          <a:lstStyle/>
          <a:p>
            <a:pPr>
              <a:defRPr/>
            </a:pPr>
            <a:fld id="{DE621EC9-584F-4304-8C4A-91F583914605}" type="slidenum">
              <a:rPr lang="en-US" smtClean="0"/>
              <a:pPr>
                <a:defRPr/>
              </a:pPr>
              <a:t>38</a:t>
            </a:fld>
            <a:endParaRPr lang="en-US" dirty="0"/>
          </a:p>
        </p:txBody>
      </p:sp>
      <p:pic>
        <p:nvPicPr>
          <p:cNvPr id="23554" name="Picture 2" descr="C:\Users\Karen\Pictures\VTI Alt\Dental Error Cone Cutof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524000"/>
            <a:ext cx="3738563" cy="491879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978013" y="3200400"/>
            <a:ext cx="1676400" cy="1200329"/>
          </a:xfrm>
          <a:prstGeom prst="rect">
            <a:avLst/>
          </a:prstGeom>
          <a:noFill/>
        </p:spPr>
        <p:txBody>
          <a:bodyPr wrap="square" rtlCol="0">
            <a:spAutoFit/>
          </a:bodyPr>
          <a:lstStyle/>
          <a:p>
            <a:r>
              <a:rPr lang="en-US" sz="2400" b="1" dirty="0" smtClean="0">
                <a:latin typeface="+mn-lt"/>
              </a:rPr>
              <a:t>Cone not centered on tooth</a:t>
            </a:r>
            <a:endParaRPr lang="en-US" sz="2400" b="1" dirty="0">
              <a:latin typeface="+mn-lt"/>
            </a:endParaRPr>
          </a:p>
        </p:txBody>
      </p:sp>
    </p:spTree>
    <p:extLst>
      <p:ext uri="{BB962C8B-B14F-4D97-AF65-F5344CB8AC3E}">
        <p14:creationId xmlns:p14="http://schemas.microsoft.com/office/powerpoint/2010/main" val="31525783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Artifact: Light Exposure</a:t>
            </a:r>
            <a:endParaRPr lang="en-US" dirty="0"/>
          </a:p>
        </p:txBody>
      </p:sp>
      <p:sp>
        <p:nvSpPr>
          <p:cNvPr id="4" name="Slide Number Placeholder 3"/>
          <p:cNvSpPr>
            <a:spLocks noGrp="1"/>
          </p:cNvSpPr>
          <p:nvPr>
            <p:ph type="sldNum" sz="quarter" idx="12"/>
          </p:nvPr>
        </p:nvSpPr>
        <p:spPr/>
        <p:txBody>
          <a:bodyPr/>
          <a:lstStyle/>
          <a:p>
            <a:pPr>
              <a:defRPr/>
            </a:pPr>
            <a:fld id="{DE621EC9-584F-4304-8C4A-91F583914605}" type="slidenum">
              <a:rPr lang="en-US" smtClean="0"/>
              <a:pPr>
                <a:defRPr/>
              </a:pPr>
              <a:t>39</a:t>
            </a:fld>
            <a:endParaRPr lang="en-US" dirty="0"/>
          </a:p>
        </p:txBody>
      </p:sp>
      <p:pic>
        <p:nvPicPr>
          <p:cNvPr id="24578" name="Picture 2" descr="C:\Users\Karen\Pictures\VTI Alt\DEntal Error Light Expos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752600"/>
            <a:ext cx="6215063" cy="474868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76400" y="2057400"/>
            <a:ext cx="4572000" cy="369332"/>
          </a:xfrm>
          <a:prstGeom prst="rect">
            <a:avLst/>
          </a:prstGeom>
          <a:noFill/>
        </p:spPr>
        <p:txBody>
          <a:bodyPr wrap="square" rtlCol="0">
            <a:spAutoFit/>
          </a:bodyPr>
          <a:lstStyle/>
          <a:p>
            <a:r>
              <a:rPr lang="en-US" dirty="0" smtClean="0">
                <a:solidFill>
                  <a:schemeClr val="bg1"/>
                </a:solidFill>
                <a:latin typeface="+mn-lt"/>
              </a:rPr>
              <a:t>Light exposure in chairside darkroom</a:t>
            </a:r>
            <a:endParaRPr lang="en-US" dirty="0">
              <a:solidFill>
                <a:schemeClr val="bg1"/>
              </a:solidFill>
              <a:latin typeface="+mn-lt"/>
            </a:endParaRPr>
          </a:p>
        </p:txBody>
      </p:sp>
    </p:spTree>
    <p:extLst>
      <p:ext uri="{BB962C8B-B14F-4D97-AF65-F5344CB8AC3E}">
        <p14:creationId xmlns:p14="http://schemas.microsoft.com/office/powerpoint/2010/main" val="829861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Dental Radiography: Overview</a:t>
            </a:r>
            <a:endParaRPr lang="en-US" dirty="0"/>
          </a:p>
        </p:txBody>
      </p:sp>
      <p:sp>
        <p:nvSpPr>
          <p:cNvPr id="3" name="Content Placeholder 2"/>
          <p:cNvSpPr>
            <a:spLocks noGrp="1"/>
          </p:cNvSpPr>
          <p:nvPr>
            <p:ph idx="1"/>
          </p:nvPr>
        </p:nvSpPr>
        <p:spPr/>
        <p:txBody>
          <a:bodyPr/>
          <a:lstStyle/>
          <a:p>
            <a:r>
              <a:rPr lang="en-US" dirty="0" smtClean="0"/>
              <a:t>Includes both intraoral and extraoral radiographs</a:t>
            </a:r>
          </a:p>
          <a:p>
            <a:r>
              <a:rPr lang="en-US" dirty="0" smtClean="0"/>
              <a:t>Special equipment isn’t essential</a:t>
            </a:r>
          </a:p>
          <a:p>
            <a:r>
              <a:rPr lang="en-US" dirty="0" smtClean="0"/>
              <a:t>Allows thorough evaluation of tooth &amp; surrounding tissues</a:t>
            </a:r>
          </a:p>
          <a:p>
            <a:r>
              <a:rPr lang="en-US" dirty="0" smtClean="0"/>
              <a:t>Indications for dental radiographs:</a:t>
            </a:r>
          </a:p>
          <a:p>
            <a:pPr lvl="1"/>
            <a:r>
              <a:rPr lang="en-US" dirty="0" smtClean="0"/>
              <a:t>Periodontal disease</a:t>
            </a:r>
          </a:p>
          <a:p>
            <a:pPr lvl="1"/>
            <a:r>
              <a:rPr lang="en-US" dirty="0" smtClean="0"/>
              <a:t>Missing, malformed, or discolored teeth</a:t>
            </a:r>
          </a:p>
          <a:p>
            <a:pPr lvl="1"/>
            <a:r>
              <a:rPr lang="en-US" dirty="0" smtClean="0"/>
              <a:t>Resorptive lesions</a:t>
            </a:r>
          </a:p>
          <a:p>
            <a:pPr lvl="1"/>
            <a:r>
              <a:rPr lang="en-US" dirty="0" smtClean="0"/>
              <a:t>Oral tumors</a:t>
            </a:r>
          </a:p>
          <a:p>
            <a:pPr lvl="1"/>
            <a:r>
              <a:rPr lang="en-US" dirty="0" smtClean="0"/>
              <a:t>Gingival inflammation</a:t>
            </a:r>
          </a:p>
          <a:p>
            <a:pPr lvl="1"/>
            <a:r>
              <a:rPr lang="en-US" dirty="0" smtClean="0"/>
              <a:t>Trauma</a:t>
            </a:r>
          </a:p>
          <a:p>
            <a:pPr lvl="1"/>
            <a:r>
              <a:rPr lang="en-US" dirty="0" smtClean="0"/>
              <a:t>Dental extractions</a:t>
            </a:r>
            <a:endParaRPr lang="en-US" dirty="0"/>
          </a:p>
        </p:txBody>
      </p:sp>
      <p:sp>
        <p:nvSpPr>
          <p:cNvPr id="4" name="Slide Number Placeholder 3"/>
          <p:cNvSpPr>
            <a:spLocks noGrp="1"/>
          </p:cNvSpPr>
          <p:nvPr>
            <p:ph type="sldNum" sz="quarter" idx="12"/>
          </p:nvPr>
        </p:nvSpPr>
        <p:spPr/>
        <p:txBody>
          <a:bodyPr/>
          <a:lstStyle/>
          <a:p>
            <a:pPr>
              <a:defRPr/>
            </a:pPr>
            <a:fld id="{DE621EC9-584F-4304-8C4A-91F583914605}" type="slidenum">
              <a:rPr lang="en-US" smtClean="0"/>
              <a:pPr>
                <a:defRPr/>
              </a:pPr>
              <a:t>4</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3086735"/>
            <a:ext cx="2524125" cy="3466465"/>
          </a:xfrm>
          <a:prstGeom prst="rect">
            <a:avLst/>
          </a:prstGeom>
        </p:spPr>
      </p:pic>
    </p:spTree>
    <p:extLst>
      <p:ext uri="{BB962C8B-B14F-4D97-AF65-F5344CB8AC3E}">
        <p14:creationId xmlns:p14="http://schemas.microsoft.com/office/powerpoint/2010/main" val="2960241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Film Processing</a:t>
            </a:r>
            <a:endParaRPr lang="en-US" dirty="0"/>
          </a:p>
        </p:txBody>
      </p:sp>
      <p:sp>
        <p:nvSpPr>
          <p:cNvPr id="4" name="Slide Number Placeholder 3"/>
          <p:cNvSpPr>
            <a:spLocks noGrp="1"/>
          </p:cNvSpPr>
          <p:nvPr>
            <p:ph type="sldNum" sz="quarter" idx="12"/>
          </p:nvPr>
        </p:nvSpPr>
        <p:spPr/>
        <p:txBody>
          <a:bodyPr/>
          <a:lstStyle/>
          <a:p>
            <a:pPr>
              <a:defRPr/>
            </a:pPr>
            <a:fld id="{DE621EC9-584F-4304-8C4A-91F583914605}" type="slidenum">
              <a:rPr lang="en-US" smtClean="0"/>
              <a:pPr>
                <a:defRPr/>
              </a:pPr>
              <a:t>40</a:t>
            </a:fld>
            <a:endParaRPr lang="en-US" dirty="0"/>
          </a:p>
        </p:txBody>
      </p:sp>
      <p:pic>
        <p:nvPicPr>
          <p:cNvPr id="25603" name="Picture 3" descr="C:\Users\Karen\Pictures\VTI Alt\DEntal Error Film Process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452" y="1828800"/>
            <a:ext cx="5986463" cy="44836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01465" y="3124200"/>
            <a:ext cx="1905000" cy="1200329"/>
          </a:xfrm>
          <a:prstGeom prst="rect">
            <a:avLst/>
          </a:prstGeom>
          <a:noFill/>
        </p:spPr>
        <p:txBody>
          <a:bodyPr wrap="square" rtlCol="0">
            <a:spAutoFit/>
          </a:bodyPr>
          <a:lstStyle/>
          <a:p>
            <a:r>
              <a:rPr lang="en-US" sz="2400" b="1" dirty="0" smtClean="0">
                <a:latin typeface="+mn-lt"/>
              </a:rPr>
              <a:t>Fixer not rinsed off film</a:t>
            </a:r>
            <a:endParaRPr lang="en-US" sz="2400" b="1" dirty="0">
              <a:latin typeface="+mn-lt"/>
            </a:endParaRPr>
          </a:p>
        </p:txBody>
      </p:sp>
    </p:spTree>
    <p:extLst>
      <p:ext uri="{BB962C8B-B14F-4D97-AF65-F5344CB8AC3E}">
        <p14:creationId xmlns:p14="http://schemas.microsoft.com/office/powerpoint/2010/main" val="8478035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Artifact: Fingerprints &amp; Scratches</a:t>
            </a:r>
            <a:endParaRPr lang="en-US" dirty="0"/>
          </a:p>
        </p:txBody>
      </p:sp>
      <p:sp>
        <p:nvSpPr>
          <p:cNvPr id="4" name="Slide Number Placeholder 3"/>
          <p:cNvSpPr>
            <a:spLocks noGrp="1"/>
          </p:cNvSpPr>
          <p:nvPr>
            <p:ph type="sldNum" sz="quarter" idx="12"/>
          </p:nvPr>
        </p:nvSpPr>
        <p:spPr/>
        <p:txBody>
          <a:bodyPr/>
          <a:lstStyle/>
          <a:p>
            <a:pPr>
              <a:defRPr/>
            </a:pPr>
            <a:fld id="{DE621EC9-584F-4304-8C4A-91F583914605}" type="slidenum">
              <a:rPr lang="en-US" smtClean="0"/>
              <a:pPr>
                <a:defRPr/>
              </a:pPr>
              <a:t>41</a:t>
            </a:fld>
            <a:endParaRPr lang="en-US" dirty="0"/>
          </a:p>
        </p:txBody>
      </p:sp>
      <p:pic>
        <p:nvPicPr>
          <p:cNvPr id="26626" name="Picture 2" descr="C:\Users\Karen\Pictures\VTI Alt\DEntal Errors Fingerprin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599" y="1600200"/>
            <a:ext cx="6334125" cy="4833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8433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Bent Film</a:t>
            </a:r>
            <a:endParaRPr lang="en-US" dirty="0"/>
          </a:p>
        </p:txBody>
      </p:sp>
      <p:sp>
        <p:nvSpPr>
          <p:cNvPr id="4" name="Slide Number Placeholder 3"/>
          <p:cNvSpPr>
            <a:spLocks noGrp="1"/>
          </p:cNvSpPr>
          <p:nvPr>
            <p:ph type="sldNum" sz="quarter" idx="12"/>
          </p:nvPr>
        </p:nvSpPr>
        <p:spPr/>
        <p:txBody>
          <a:bodyPr/>
          <a:lstStyle/>
          <a:p>
            <a:pPr>
              <a:defRPr/>
            </a:pPr>
            <a:fld id="{DE621EC9-584F-4304-8C4A-91F583914605}" type="slidenum">
              <a:rPr lang="en-US" smtClean="0"/>
              <a:pPr>
                <a:defRPr/>
              </a:pPr>
              <a:t>42</a:t>
            </a:fld>
            <a:endParaRPr lang="en-US" dirty="0"/>
          </a:p>
        </p:txBody>
      </p:sp>
      <p:pic>
        <p:nvPicPr>
          <p:cNvPr id="27650" name="Picture 2" descr="C:\Users\Karen\Pictures\VTI Alt\DEntal Errors Bent Fil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00096"/>
            <a:ext cx="6357938" cy="47137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086600" y="3225996"/>
            <a:ext cx="1752600" cy="830997"/>
          </a:xfrm>
          <a:prstGeom prst="rect">
            <a:avLst/>
          </a:prstGeom>
          <a:noFill/>
        </p:spPr>
        <p:txBody>
          <a:bodyPr wrap="square" rtlCol="0">
            <a:spAutoFit/>
          </a:bodyPr>
          <a:lstStyle/>
          <a:p>
            <a:r>
              <a:rPr lang="en-US" sz="2400" b="1" dirty="0" smtClean="0">
                <a:latin typeface="+mn-lt"/>
              </a:rPr>
              <a:t>Crescent Line</a:t>
            </a:r>
            <a:endParaRPr lang="en-US" sz="2400" b="1" dirty="0">
              <a:latin typeface="+mn-lt"/>
            </a:endParaRPr>
          </a:p>
        </p:txBody>
      </p:sp>
    </p:spTree>
    <p:extLst>
      <p:ext uri="{BB962C8B-B14F-4D97-AF65-F5344CB8AC3E}">
        <p14:creationId xmlns:p14="http://schemas.microsoft.com/office/powerpoint/2010/main" val="9597084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Double Exposure</a:t>
            </a:r>
            <a:endParaRPr lang="en-US" dirty="0"/>
          </a:p>
        </p:txBody>
      </p:sp>
      <p:sp>
        <p:nvSpPr>
          <p:cNvPr id="4" name="Slide Number Placeholder 3"/>
          <p:cNvSpPr>
            <a:spLocks noGrp="1"/>
          </p:cNvSpPr>
          <p:nvPr>
            <p:ph type="sldNum" sz="quarter" idx="12"/>
          </p:nvPr>
        </p:nvSpPr>
        <p:spPr/>
        <p:txBody>
          <a:bodyPr/>
          <a:lstStyle/>
          <a:p>
            <a:pPr>
              <a:defRPr/>
            </a:pPr>
            <a:fld id="{DE621EC9-584F-4304-8C4A-91F583914605}" type="slidenum">
              <a:rPr lang="en-US" smtClean="0"/>
              <a:pPr>
                <a:defRPr/>
              </a:pPr>
              <a:t>43</a:t>
            </a:fld>
            <a:endParaRPr lang="en-US" dirty="0"/>
          </a:p>
        </p:txBody>
      </p:sp>
      <p:pic>
        <p:nvPicPr>
          <p:cNvPr id="28674" name="Picture 2" descr="C:\Users\Karen\Pictures\VTI Alt\DEntal Errors Double Expos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752600"/>
            <a:ext cx="6219825" cy="4686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7478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Anatomical Directions: Oral Cavity</a:t>
            </a:r>
            <a:endParaRPr lang="en-US" dirty="0"/>
          </a:p>
        </p:txBody>
      </p:sp>
      <p:sp>
        <p:nvSpPr>
          <p:cNvPr id="4" name="Slide Number Placeholder 3"/>
          <p:cNvSpPr>
            <a:spLocks noGrp="1"/>
          </p:cNvSpPr>
          <p:nvPr>
            <p:ph type="sldNum" sz="quarter" idx="12"/>
          </p:nvPr>
        </p:nvSpPr>
        <p:spPr/>
        <p:txBody>
          <a:bodyPr/>
          <a:lstStyle/>
          <a:p>
            <a:pPr>
              <a:defRPr/>
            </a:pPr>
            <a:fld id="{DE621EC9-584F-4304-8C4A-91F583914605}" type="slidenum">
              <a:rPr lang="en-US" smtClean="0"/>
              <a:pPr>
                <a:defRPr/>
              </a:pPr>
              <a:t>5</a:t>
            </a:fld>
            <a:endParaRPr lang="en-US" dirty="0"/>
          </a:p>
        </p:txBody>
      </p:sp>
      <p:pic>
        <p:nvPicPr>
          <p:cNvPr id="2050" name="Picture 2" descr="C:\Users\Karen\Pictures\VTI Alt\dental anatomical directi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915" y="2286000"/>
            <a:ext cx="8754169"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328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3810000" cy="2514600"/>
          </a:xfrm>
        </p:spPr>
        <p:txBody>
          <a:bodyPr>
            <a:normAutofit/>
          </a:bodyPr>
          <a:lstStyle/>
          <a:p>
            <a:r>
              <a:rPr lang="en-US" sz="3600" dirty="0" smtClean="0"/>
              <a:t>Positional Terminology: </a:t>
            </a:r>
            <a:br>
              <a:rPr lang="en-US" sz="3600" dirty="0" smtClean="0"/>
            </a:br>
            <a:r>
              <a:rPr lang="en-US" sz="3600" dirty="0" smtClean="0"/>
              <a:t>Oral Cavity</a:t>
            </a:r>
            <a:endParaRPr lang="en-US" sz="3600" dirty="0"/>
          </a:p>
        </p:txBody>
      </p:sp>
      <p:sp>
        <p:nvSpPr>
          <p:cNvPr id="4" name="Slide Number Placeholder 3"/>
          <p:cNvSpPr>
            <a:spLocks noGrp="1"/>
          </p:cNvSpPr>
          <p:nvPr>
            <p:ph type="sldNum" sz="quarter" idx="12"/>
          </p:nvPr>
        </p:nvSpPr>
        <p:spPr/>
        <p:txBody>
          <a:bodyPr/>
          <a:lstStyle/>
          <a:p>
            <a:pPr>
              <a:defRPr/>
            </a:pPr>
            <a:fld id="{DE621EC9-584F-4304-8C4A-91F583914605}" type="slidenum">
              <a:rPr lang="en-US" smtClean="0"/>
              <a:pPr>
                <a:defRPr/>
              </a:pPr>
              <a:t>6</a:t>
            </a:fld>
            <a:endParaRPr lang="en-US" dirty="0"/>
          </a:p>
        </p:txBody>
      </p:sp>
      <p:pic>
        <p:nvPicPr>
          <p:cNvPr id="3074" name="Picture 2" descr="C:\Users\Karen\Pictures\VTI Alt\Dental positional terminolog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4211" y="438091"/>
            <a:ext cx="3943971" cy="63937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27978" y="3400033"/>
            <a:ext cx="1371600" cy="369332"/>
          </a:xfrm>
          <a:prstGeom prst="rect">
            <a:avLst/>
          </a:prstGeom>
          <a:noFill/>
        </p:spPr>
        <p:txBody>
          <a:bodyPr wrap="square" rtlCol="0">
            <a:spAutoFit/>
          </a:bodyPr>
          <a:lstStyle/>
          <a:p>
            <a:r>
              <a:rPr lang="en-US" b="1" dirty="0" smtClean="0">
                <a:latin typeface="+mn-lt"/>
              </a:rPr>
              <a:t>Directional</a:t>
            </a:r>
            <a:endParaRPr lang="en-US" b="1" dirty="0">
              <a:latin typeface="+mn-lt"/>
            </a:endParaRPr>
          </a:p>
        </p:txBody>
      </p:sp>
      <p:sp>
        <p:nvSpPr>
          <p:cNvPr id="6" name="TextBox 5"/>
          <p:cNvSpPr txBox="1"/>
          <p:nvPr/>
        </p:nvSpPr>
        <p:spPr>
          <a:xfrm>
            <a:off x="7348182" y="3400033"/>
            <a:ext cx="1371600" cy="369332"/>
          </a:xfrm>
          <a:prstGeom prst="rect">
            <a:avLst/>
          </a:prstGeom>
          <a:noFill/>
        </p:spPr>
        <p:txBody>
          <a:bodyPr wrap="square" rtlCol="0">
            <a:spAutoFit/>
          </a:bodyPr>
          <a:lstStyle/>
          <a:p>
            <a:r>
              <a:rPr lang="en-US" b="1" dirty="0" smtClean="0">
                <a:latin typeface="+mn-lt"/>
              </a:rPr>
              <a:t>Positional</a:t>
            </a:r>
            <a:endParaRPr lang="en-US" b="1" dirty="0">
              <a:latin typeface="+mn-lt"/>
            </a:endParaRPr>
          </a:p>
        </p:txBody>
      </p:sp>
    </p:spTree>
    <p:extLst>
      <p:ext uri="{BB962C8B-B14F-4D97-AF65-F5344CB8AC3E}">
        <p14:creationId xmlns:p14="http://schemas.microsoft.com/office/powerpoint/2010/main" val="2806632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Karen\Pictures\VTI Alt\Dental tooth anatom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048" y="1219200"/>
            <a:ext cx="8743227" cy="37749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533400"/>
            <a:ext cx="8229600" cy="914400"/>
          </a:xfrm>
        </p:spPr>
        <p:txBody>
          <a:bodyPr/>
          <a:lstStyle/>
          <a:p>
            <a:r>
              <a:rPr lang="en-US" dirty="0" smtClean="0"/>
              <a:t>Tooth Anatomy: A Review </a:t>
            </a:r>
            <a:endParaRPr lang="en-US" dirty="0"/>
          </a:p>
        </p:txBody>
      </p:sp>
      <p:sp>
        <p:nvSpPr>
          <p:cNvPr id="4" name="Slide Number Placeholder 3"/>
          <p:cNvSpPr>
            <a:spLocks noGrp="1"/>
          </p:cNvSpPr>
          <p:nvPr>
            <p:ph type="sldNum" sz="quarter" idx="12"/>
          </p:nvPr>
        </p:nvSpPr>
        <p:spPr/>
        <p:txBody>
          <a:bodyPr/>
          <a:lstStyle/>
          <a:p>
            <a:pPr>
              <a:defRPr/>
            </a:pPr>
            <a:fld id="{DE621EC9-584F-4304-8C4A-91F583914605}" type="slidenum">
              <a:rPr lang="en-US" smtClean="0"/>
              <a:pPr>
                <a:defRPr/>
              </a:pPr>
              <a:t>7</a:t>
            </a:fld>
            <a:endParaRPr lang="en-US" dirty="0"/>
          </a:p>
        </p:txBody>
      </p:sp>
      <p:sp>
        <p:nvSpPr>
          <p:cNvPr id="5" name="TextBox 4"/>
          <p:cNvSpPr txBox="1"/>
          <p:nvPr/>
        </p:nvSpPr>
        <p:spPr>
          <a:xfrm>
            <a:off x="1016876" y="4800600"/>
            <a:ext cx="7239000" cy="1631216"/>
          </a:xfrm>
          <a:prstGeom prst="rect">
            <a:avLst/>
          </a:prstGeom>
          <a:noFill/>
        </p:spPr>
        <p:txBody>
          <a:bodyPr wrap="square" rtlCol="0">
            <a:spAutoFit/>
          </a:bodyPr>
          <a:lstStyle/>
          <a:p>
            <a:r>
              <a:rPr lang="en-US" sz="2000" dirty="0" smtClean="0">
                <a:latin typeface="+mn-lt"/>
              </a:rPr>
              <a:t>4 tooth types:</a:t>
            </a:r>
          </a:p>
          <a:p>
            <a:pPr marL="742950" lvl="1" indent="-285750">
              <a:buFont typeface="Arial" panose="020B0604020202020204" pitchFamily="34" charset="0"/>
              <a:buChar char="•"/>
            </a:pPr>
            <a:r>
              <a:rPr lang="en-US" sz="2000" dirty="0" smtClean="0">
                <a:latin typeface="+mn-lt"/>
              </a:rPr>
              <a:t>Incisors – used for grooming, grasping, cutting</a:t>
            </a:r>
          </a:p>
          <a:p>
            <a:pPr marL="742950" lvl="1" indent="-285750">
              <a:buFont typeface="Arial" panose="020B0604020202020204" pitchFamily="34" charset="0"/>
              <a:buChar char="•"/>
            </a:pPr>
            <a:r>
              <a:rPr lang="en-US" sz="2000" dirty="0" smtClean="0">
                <a:latin typeface="+mn-lt"/>
              </a:rPr>
              <a:t>Canine teeth – grasping/holding prey</a:t>
            </a:r>
          </a:p>
          <a:p>
            <a:pPr marL="742950" lvl="1" indent="-285750">
              <a:buFont typeface="Arial" panose="020B0604020202020204" pitchFamily="34" charset="0"/>
              <a:buChar char="•"/>
            </a:pPr>
            <a:r>
              <a:rPr lang="en-US" sz="2000" dirty="0" smtClean="0">
                <a:latin typeface="+mn-lt"/>
              </a:rPr>
              <a:t>Premolars – cutting/shearing</a:t>
            </a:r>
          </a:p>
          <a:p>
            <a:pPr marL="742950" lvl="1" indent="-285750">
              <a:buFont typeface="Arial" panose="020B0604020202020204" pitchFamily="34" charset="0"/>
              <a:buChar char="•"/>
            </a:pPr>
            <a:r>
              <a:rPr lang="en-US" sz="2000" dirty="0" smtClean="0">
                <a:latin typeface="+mn-lt"/>
              </a:rPr>
              <a:t>Molars – grinding (dogs), cutting (cats)</a:t>
            </a:r>
            <a:endParaRPr lang="en-US" sz="2000" dirty="0">
              <a:latin typeface="+mn-lt"/>
            </a:endParaRPr>
          </a:p>
        </p:txBody>
      </p:sp>
    </p:spTree>
    <p:extLst>
      <p:ext uri="{BB962C8B-B14F-4D97-AF65-F5344CB8AC3E}">
        <p14:creationId xmlns:p14="http://schemas.microsoft.com/office/powerpoint/2010/main" val="1532313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382000" cy="762000"/>
          </a:xfrm>
        </p:spPr>
        <p:txBody>
          <a:bodyPr/>
          <a:lstStyle/>
          <a:p>
            <a:r>
              <a:rPr lang="en-US" dirty="0" smtClean="0"/>
              <a:t>Dental Formulas</a:t>
            </a:r>
            <a:endParaRPr lang="en-US" dirty="0"/>
          </a:p>
        </p:txBody>
      </p:sp>
      <p:sp>
        <p:nvSpPr>
          <p:cNvPr id="4" name="Slide Number Placeholder 3"/>
          <p:cNvSpPr>
            <a:spLocks noGrp="1"/>
          </p:cNvSpPr>
          <p:nvPr>
            <p:ph type="sldNum" sz="quarter" idx="12"/>
          </p:nvPr>
        </p:nvSpPr>
        <p:spPr/>
        <p:txBody>
          <a:bodyPr/>
          <a:lstStyle/>
          <a:p>
            <a:pPr>
              <a:defRPr/>
            </a:pPr>
            <a:fld id="{DE621EC9-584F-4304-8C4A-91F583914605}" type="slidenum">
              <a:rPr lang="en-US" smtClean="0"/>
              <a:pPr>
                <a:defRPr/>
              </a:pPr>
              <a:t>8</a:t>
            </a:fld>
            <a:endParaRPr lang="en-US" dirty="0"/>
          </a:p>
        </p:txBody>
      </p:sp>
      <p:pic>
        <p:nvPicPr>
          <p:cNvPr id="5123" name="Picture 3" descr="C:\Users\Karen\Pictures\VTI Alt\Dental Feline dental formul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3200400"/>
            <a:ext cx="5095875" cy="306683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Karen\Pictures\VTI Alt\Dental Canine dental formul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4441" y="609600"/>
            <a:ext cx="5067300" cy="2895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826507" y="4009056"/>
            <a:ext cx="2819400" cy="2308324"/>
          </a:xfrm>
          <a:prstGeom prst="rect">
            <a:avLst/>
          </a:prstGeom>
          <a:noFill/>
        </p:spPr>
        <p:txBody>
          <a:bodyPr wrap="square" rtlCol="0">
            <a:spAutoFit/>
          </a:bodyPr>
          <a:lstStyle/>
          <a:p>
            <a:r>
              <a:rPr lang="en-US" u="sng" dirty="0">
                <a:latin typeface="+mn-lt"/>
              </a:rPr>
              <a:t>Carnassial </a:t>
            </a:r>
            <a:r>
              <a:rPr lang="en-US" u="sng" dirty="0" smtClean="0">
                <a:latin typeface="+mn-lt"/>
              </a:rPr>
              <a:t>tooth</a:t>
            </a:r>
            <a:r>
              <a:rPr lang="en-US" dirty="0" smtClean="0">
                <a:latin typeface="+mn-lt"/>
              </a:rPr>
              <a:t>:</a:t>
            </a:r>
          </a:p>
          <a:p>
            <a:pPr marL="285750" indent="-285750">
              <a:buFont typeface="Arial" panose="020B0604020202020204" pitchFamily="34" charset="0"/>
              <a:buChar char="•"/>
            </a:pPr>
            <a:r>
              <a:rPr lang="en-US" dirty="0" smtClean="0">
                <a:latin typeface="+mn-lt"/>
              </a:rPr>
              <a:t>Shearing </a:t>
            </a:r>
            <a:r>
              <a:rPr lang="en-US" dirty="0">
                <a:latin typeface="+mn-lt"/>
              </a:rPr>
              <a:t>cheek </a:t>
            </a:r>
            <a:r>
              <a:rPr lang="en-US" dirty="0" smtClean="0">
                <a:latin typeface="+mn-lt"/>
              </a:rPr>
              <a:t>tooth</a:t>
            </a:r>
          </a:p>
          <a:p>
            <a:pPr marL="285750" indent="-285750">
              <a:buFont typeface="Arial" panose="020B0604020202020204" pitchFamily="34" charset="0"/>
              <a:buChar char="•"/>
            </a:pPr>
            <a:r>
              <a:rPr lang="en-US" dirty="0" smtClean="0">
                <a:latin typeface="+mn-lt"/>
              </a:rPr>
              <a:t>Dogs</a:t>
            </a:r>
            <a:r>
              <a:rPr lang="en-US" dirty="0">
                <a:latin typeface="+mn-lt"/>
              </a:rPr>
              <a:t>: Upper 4th premolar &amp; lower 1st molar</a:t>
            </a:r>
          </a:p>
          <a:p>
            <a:pPr marL="285750" indent="-285750">
              <a:buFont typeface="Arial" panose="020B0604020202020204" pitchFamily="34" charset="0"/>
              <a:buChar char="•"/>
            </a:pPr>
            <a:r>
              <a:rPr lang="en-US" dirty="0">
                <a:latin typeface="+mn-lt"/>
              </a:rPr>
              <a:t>Cats: Upper 3rd premolar &amp; lower 1st molar</a:t>
            </a:r>
          </a:p>
        </p:txBody>
      </p:sp>
    </p:spTree>
    <p:extLst>
      <p:ext uri="{BB962C8B-B14F-4D97-AF65-F5344CB8AC3E}">
        <p14:creationId xmlns:p14="http://schemas.microsoft.com/office/powerpoint/2010/main" val="29441091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51313"/>
            <a:ext cx="8229600" cy="990600"/>
          </a:xfrm>
        </p:spPr>
        <p:txBody>
          <a:bodyPr>
            <a:normAutofit/>
          </a:bodyPr>
          <a:lstStyle/>
          <a:p>
            <a:r>
              <a:rPr lang="en-US" sz="3600" dirty="0" smtClean="0"/>
              <a:t>Triaden Numbering System</a:t>
            </a:r>
            <a:endParaRPr lang="en-US" sz="3600" dirty="0"/>
          </a:p>
        </p:txBody>
      </p:sp>
      <p:sp>
        <p:nvSpPr>
          <p:cNvPr id="4" name="Slide Number Placeholder 3"/>
          <p:cNvSpPr>
            <a:spLocks noGrp="1"/>
          </p:cNvSpPr>
          <p:nvPr>
            <p:ph type="sldNum" sz="quarter" idx="12"/>
          </p:nvPr>
        </p:nvSpPr>
        <p:spPr/>
        <p:txBody>
          <a:bodyPr/>
          <a:lstStyle/>
          <a:p>
            <a:pPr>
              <a:defRPr/>
            </a:pPr>
            <a:fld id="{DE621EC9-584F-4304-8C4A-91F583914605}" type="slidenum">
              <a:rPr lang="en-US" smtClean="0"/>
              <a:pPr>
                <a:defRPr/>
              </a:pPr>
              <a:t>9</a:t>
            </a:fld>
            <a:endParaRPr lang="en-US" dirty="0"/>
          </a:p>
        </p:txBody>
      </p:sp>
      <p:sp>
        <p:nvSpPr>
          <p:cNvPr id="6" name="TextBox 5"/>
          <p:cNvSpPr txBox="1"/>
          <p:nvPr/>
        </p:nvSpPr>
        <p:spPr>
          <a:xfrm>
            <a:off x="2514600" y="1519428"/>
            <a:ext cx="1066800" cy="381000"/>
          </a:xfrm>
          <a:prstGeom prst="rect">
            <a:avLst/>
          </a:prstGeom>
          <a:noFill/>
        </p:spPr>
        <p:txBody>
          <a:bodyPr wrap="square" rtlCol="0">
            <a:spAutoFit/>
          </a:bodyPr>
          <a:lstStyle/>
          <a:p>
            <a:r>
              <a:rPr lang="en-US" b="1" dirty="0" smtClean="0">
                <a:latin typeface="+mn-lt"/>
              </a:rPr>
              <a:t>Canine</a:t>
            </a:r>
            <a:endParaRPr lang="en-US" b="1" dirty="0">
              <a:latin typeface="+mn-lt"/>
            </a:endParaRPr>
          </a:p>
        </p:txBody>
      </p:sp>
      <p:sp>
        <p:nvSpPr>
          <p:cNvPr id="7" name="TextBox 6"/>
          <p:cNvSpPr txBox="1"/>
          <p:nvPr/>
        </p:nvSpPr>
        <p:spPr>
          <a:xfrm>
            <a:off x="5867400" y="1528572"/>
            <a:ext cx="1066800" cy="381000"/>
          </a:xfrm>
          <a:prstGeom prst="rect">
            <a:avLst/>
          </a:prstGeom>
          <a:noFill/>
        </p:spPr>
        <p:txBody>
          <a:bodyPr wrap="square" rtlCol="0">
            <a:spAutoFit/>
          </a:bodyPr>
          <a:lstStyle/>
          <a:p>
            <a:r>
              <a:rPr lang="en-US" b="1" dirty="0" smtClean="0">
                <a:latin typeface="+mn-lt"/>
              </a:rPr>
              <a:t>Feline</a:t>
            </a:r>
            <a:endParaRPr lang="en-US" b="1" dirty="0">
              <a:latin typeface="+mn-lt"/>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37" y="1528572"/>
            <a:ext cx="6791325" cy="4719701"/>
          </a:xfrm>
          <a:prstGeom prst="rect">
            <a:avLst/>
          </a:prstGeom>
        </p:spPr>
      </p:pic>
      <p:sp>
        <p:nvSpPr>
          <p:cNvPr id="12" name="TextBox 11"/>
          <p:cNvSpPr txBox="1"/>
          <p:nvPr/>
        </p:nvSpPr>
        <p:spPr>
          <a:xfrm>
            <a:off x="1414462" y="1277112"/>
            <a:ext cx="1066800" cy="381000"/>
          </a:xfrm>
          <a:prstGeom prst="rect">
            <a:avLst/>
          </a:prstGeom>
          <a:noFill/>
        </p:spPr>
        <p:txBody>
          <a:bodyPr wrap="square" rtlCol="0">
            <a:spAutoFit/>
          </a:bodyPr>
          <a:lstStyle/>
          <a:p>
            <a:r>
              <a:rPr lang="en-US" b="1" dirty="0" smtClean="0">
                <a:latin typeface="+mn-lt"/>
              </a:rPr>
              <a:t>Canine</a:t>
            </a:r>
            <a:endParaRPr lang="en-US" b="1" dirty="0">
              <a:latin typeface="+mn-lt"/>
            </a:endParaRPr>
          </a:p>
        </p:txBody>
      </p:sp>
      <p:sp>
        <p:nvSpPr>
          <p:cNvPr id="13" name="TextBox 12"/>
          <p:cNvSpPr txBox="1"/>
          <p:nvPr/>
        </p:nvSpPr>
        <p:spPr>
          <a:xfrm>
            <a:off x="4800600" y="1277112"/>
            <a:ext cx="1066800" cy="381000"/>
          </a:xfrm>
          <a:prstGeom prst="rect">
            <a:avLst/>
          </a:prstGeom>
          <a:noFill/>
        </p:spPr>
        <p:txBody>
          <a:bodyPr wrap="square" rtlCol="0">
            <a:spAutoFit/>
          </a:bodyPr>
          <a:lstStyle/>
          <a:p>
            <a:r>
              <a:rPr lang="en-US" b="1" dirty="0" smtClean="0">
                <a:latin typeface="+mn-lt"/>
              </a:rPr>
              <a:t>Feline</a:t>
            </a:r>
            <a:endParaRPr lang="en-US" b="1" dirty="0">
              <a:latin typeface="+mn-lt"/>
            </a:endParaRPr>
          </a:p>
        </p:txBody>
      </p:sp>
      <p:sp>
        <p:nvSpPr>
          <p:cNvPr id="14" name="TextBox 13"/>
          <p:cNvSpPr txBox="1"/>
          <p:nvPr/>
        </p:nvSpPr>
        <p:spPr>
          <a:xfrm>
            <a:off x="6629400" y="5052257"/>
            <a:ext cx="2204884" cy="1354217"/>
          </a:xfrm>
          <a:prstGeom prst="rect">
            <a:avLst/>
          </a:prstGeom>
          <a:noFill/>
          <a:ln>
            <a:solidFill>
              <a:schemeClr val="tx1"/>
            </a:solidFill>
          </a:ln>
        </p:spPr>
        <p:txBody>
          <a:bodyPr wrap="square" rtlCol="0">
            <a:spAutoFit/>
          </a:bodyPr>
          <a:lstStyle/>
          <a:p>
            <a:pPr marL="285750" indent="-285750">
              <a:spcAft>
                <a:spcPts val="1200"/>
              </a:spcAft>
              <a:buFont typeface="Arial" panose="020B0604020202020204" pitchFamily="34" charset="0"/>
              <a:buChar char="•"/>
            </a:pPr>
            <a:r>
              <a:rPr lang="en-US" b="1" dirty="0" smtClean="0">
                <a:latin typeface="+mn-lt"/>
              </a:rPr>
              <a:t>1</a:t>
            </a:r>
            <a:r>
              <a:rPr lang="en-US" b="1" baseline="30000" dirty="0" smtClean="0">
                <a:latin typeface="+mn-lt"/>
              </a:rPr>
              <a:t>st</a:t>
            </a:r>
            <a:r>
              <a:rPr lang="en-US" b="1" dirty="0" smtClean="0">
                <a:latin typeface="+mn-lt"/>
              </a:rPr>
              <a:t> number = quadrant</a:t>
            </a:r>
          </a:p>
          <a:p>
            <a:pPr marL="285750" indent="-285750">
              <a:buFont typeface="Arial" panose="020B0604020202020204" pitchFamily="34" charset="0"/>
              <a:buChar char="•"/>
            </a:pPr>
            <a:r>
              <a:rPr lang="en-US" b="1" dirty="0" smtClean="0">
                <a:latin typeface="+mn-lt"/>
              </a:rPr>
              <a:t>2nd 2 numbers = tooth position</a:t>
            </a:r>
            <a:endParaRPr lang="en-US" b="1" dirty="0">
              <a:latin typeface="+mn-lt"/>
            </a:endParaRPr>
          </a:p>
        </p:txBody>
      </p:sp>
    </p:spTree>
    <p:extLst>
      <p:ext uri="{BB962C8B-B14F-4D97-AF65-F5344CB8AC3E}">
        <p14:creationId xmlns:p14="http://schemas.microsoft.com/office/powerpoint/2010/main" val="41534971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6875</TotalTime>
  <Words>1431</Words>
  <Application>Microsoft Office PowerPoint</Application>
  <PresentationFormat>On-screen Show (4:3)</PresentationFormat>
  <Paragraphs>378</Paragraphs>
  <Slides>43</Slides>
  <Notes>37</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Clarity</vt:lpstr>
      <vt:lpstr>PowerPoint Presentation</vt:lpstr>
      <vt:lpstr>Dental Radiography</vt:lpstr>
      <vt:lpstr>Objectives: Dental Radiography</vt:lpstr>
      <vt:lpstr>Dental Radiography: Overview</vt:lpstr>
      <vt:lpstr>Anatomical Directions: Oral Cavity</vt:lpstr>
      <vt:lpstr>Positional Terminology:  Oral Cavity</vt:lpstr>
      <vt:lpstr>Tooth Anatomy: A Review </vt:lpstr>
      <vt:lpstr>Dental Formulas</vt:lpstr>
      <vt:lpstr>Triaden Numbering System</vt:lpstr>
      <vt:lpstr>Number of Roots: Canine</vt:lpstr>
      <vt:lpstr>Number of Roots: Feline</vt:lpstr>
      <vt:lpstr>Normal Adult Canine Maxillary Incisors</vt:lpstr>
      <vt:lpstr>Normal Adult Canine Mandibular Incisors</vt:lpstr>
      <vt:lpstr>Normal Adult Canine Maxillary Premolars/Molars</vt:lpstr>
      <vt:lpstr>Normal Adult Canine Mandibular Premolars/Molars</vt:lpstr>
      <vt:lpstr>Viewing Dental Radiographs</vt:lpstr>
      <vt:lpstr>Film Mount </vt:lpstr>
      <vt:lpstr>Viewing Dental Radiographs (Cont.)</vt:lpstr>
      <vt:lpstr>Proper Oral Film Placement</vt:lpstr>
      <vt:lpstr>Abnormal Pathology: Unerupted Canine Tooth</vt:lpstr>
      <vt:lpstr>Radiography Techniques</vt:lpstr>
      <vt:lpstr>Dental: Parallel Technique</vt:lpstr>
      <vt:lpstr>Dental: Bisecting-angle Technique</vt:lpstr>
      <vt:lpstr>Bisecting Angle</vt:lpstr>
      <vt:lpstr>Distortion: Foreshortening</vt:lpstr>
      <vt:lpstr>Distortion: Elongation</vt:lpstr>
      <vt:lpstr>Types of Dental Radiography</vt:lpstr>
      <vt:lpstr>Dental Radiography</vt:lpstr>
      <vt:lpstr>Conventional Dental Radiography: Considerations</vt:lpstr>
      <vt:lpstr>Conventional Radiology: Extraoral</vt:lpstr>
      <vt:lpstr>Conventional Radiology: Intraoral</vt:lpstr>
      <vt:lpstr>Dental Radiography: Dental Machine</vt:lpstr>
      <vt:lpstr>Radiography: Maxillary Canine Tooth</vt:lpstr>
      <vt:lpstr>Radiography: Maxillary Canine Tooth</vt:lpstr>
      <vt:lpstr>Radiography: Mandibular Incisors</vt:lpstr>
      <vt:lpstr>Radiography: Feline Maxillary Premolars</vt:lpstr>
      <vt:lpstr>Error: Root Cutoff</vt:lpstr>
      <vt:lpstr>Error: Cone Cutoff</vt:lpstr>
      <vt:lpstr>Artifact: Light Exposure</vt:lpstr>
      <vt:lpstr>Error: Film Processing</vt:lpstr>
      <vt:lpstr>Artifact: Fingerprints &amp; Scratches</vt:lpstr>
      <vt:lpstr>Error: Bent Film</vt:lpstr>
      <vt:lpstr>Error: Double Exposure</vt:lpstr>
    </vt:vector>
  </TitlesOfParts>
  <Company>Stone Briar Farms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Radiology</dc:title>
  <dc:creator>Wilkerson</dc:creator>
  <cp:lastModifiedBy>Catherine Huff</cp:lastModifiedBy>
  <cp:revision>462</cp:revision>
  <cp:lastPrinted>2013-10-14T03:22:20Z</cp:lastPrinted>
  <dcterms:created xsi:type="dcterms:W3CDTF">2009-08-27T18:05:03Z</dcterms:created>
  <dcterms:modified xsi:type="dcterms:W3CDTF">2016-02-10T12:54:43Z</dcterms:modified>
</cp:coreProperties>
</file>