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41"/>
  </p:notesMasterIdLst>
  <p:handoutMasterIdLst>
    <p:handoutMasterId r:id="rId42"/>
  </p:handoutMasterIdLst>
  <p:sldIdLst>
    <p:sldId id="256" r:id="rId2"/>
    <p:sldId id="42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4" r:id="rId17"/>
    <p:sldId id="445" r:id="rId18"/>
    <p:sldId id="447" r:id="rId19"/>
    <p:sldId id="427" r:id="rId20"/>
    <p:sldId id="428" r:id="rId21"/>
    <p:sldId id="372" r:id="rId22"/>
    <p:sldId id="462" r:id="rId23"/>
    <p:sldId id="374" r:id="rId24"/>
    <p:sldId id="375" r:id="rId25"/>
    <p:sldId id="450" r:id="rId26"/>
    <p:sldId id="376" r:id="rId27"/>
    <p:sldId id="455" r:id="rId28"/>
    <p:sldId id="456" r:id="rId29"/>
    <p:sldId id="457" r:id="rId30"/>
    <p:sldId id="460" r:id="rId31"/>
    <p:sldId id="378" r:id="rId32"/>
    <p:sldId id="452" r:id="rId33"/>
    <p:sldId id="461" r:id="rId34"/>
    <p:sldId id="453" r:id="rId35"/>
    <p:sldId id="463" r:id="rId36"/>
    <p:sldId id="464" r:id="rId37"/>
    <p:sldId id="465" r:id="rId38"/>
    <p:sldId id="381" r:id="rId39"/>
    <p:sldId id="449" r:id="rId40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26" autoAdjust="0"/>
    <p:restoredTop sz="78097" autoAdjust="0"/>
  </p:normalViewPr>
  <p:slideViewPr>
    <p:cSldViewPr>
      <p:cViewPr varScale="1">
        <p:scale>
          <a:sx n="58" d="100"/>
          <a:sy n="58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-2034" y="360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5D3D1E0D-B7D7-440A-8EBE-27B6CD211CA4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DC3E7FD3-5B02-48C9-AF1D-D113283D9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64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4DD3A19B-08BF-42D3-B9BF-7FE51D8D36F4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7" tIns="46109" rIns="92217" bIns="461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51117"/>
            <a:ext cx="5660378" cy="4215922"/>
          </a:xfrm>
          <a:prstGeom prst="rect">
            <a:avLst/>
          </a:prstGeom>
        </p:spPr>
        <p:txBody>
          <a:bodyPr vert="horz" lIns="92217" tIns="46109" rIns="92217" bIns="461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B71D68F2-B548-4D0C-9490-9F8A9399A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1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Ronnie’s snood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tubular neck scarf. In the most common form the headgear resembles a close-fitting hood worn over the back of the head. A tighter-mesh band may cover the forehead or crown, then run behind the ears and under the nape of the neck.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2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6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BAD –</a:t>
            </a:r>
            <a:r>
              <a:rPr lang="en-US" baseline="0" dirty="0" smtClean="0"/>
              <a:t> Can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19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</a:p>
          <a:p>
            <a:endParaRPr lang="en-US" dirty="0" smtClean="0"/>
          </a:p>
          <a:p>
            <a:r>
              <a:rPr lang="en-US" dirty="0" smtClean="0"/>
              <a:t>Temps in excess of 2000 degrees C are required to loosen electron binding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16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Marsha’s baby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3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Radiolucent - permitting the passage of radiant energy, such as x-rays, with little attenuation, the representative areas appearing dark on the exposed film.</a:t>
            </a:r>
          </a:p>
          <a:p>
            <a:endParaRPr lang="en-US" dirty="0" smtClean="0"/>
          </a:p>
          <a:p>
            <a:r>
              <a:rPr lang="en-US" dirty="0" smtClean="0"/>
              <a:t>Radiopaque - Not allowing the passage of x-rays or other radiation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25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Latent image: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 invisible image produced by the exposure to light of a photosensitive material such as photographic film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When photographic film is developed, the area that was exposed darkens and forms a visible image.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Physically - A latent image is a small cluster of metallic silver atoms formed in or on a silver halide crystal due to reduction of interstitial silver ions by photoelectrons (a photolytic silver cluster).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Contains</a:t>
            </a:r>
            <a:r>
              <a:rPr lang="en-US" baseline="0" dirty="0" smtClean="0"/>
              <a:t> foam rubber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10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Structures are visible but appear fuzzy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81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94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22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1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3 essentials to every unit: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</a:rPr>
              <a:t>Control Panel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</a:rPr>
              <a:t>X-Ray Tube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</a:rPr>
              <a:t>High-Tension Transformer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50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Emulsion - A photosensitive coating, usually of silver halide grains in a thin gelatin layer, on photographic film, paper, or glass.</a:t>
            </a:r>
          </a:p>
          <a:p>
            <a:endParaRPr lang="en-US" dirty="0" smtClean="0"/>
          </a:p>
          <a:p>
            <a:r>
              <a:rPr lang="en-US" dirty="0" smtClean="0"/>
              <a:t>Latent image is formed within emulsion when x-rays</a:t>
            </a:r>
            <a:r>
              <a:rPr lang="en-US" baseline="0" dirty="0" smtClean="0"/>
              <a:t> and light activate the silver particles in the film emulsion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Forms lattice network of silver halide particles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Latent image is fragile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3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– Stator		B – Bearing		C – Tungsten Anode</a:t>
            </a:r>
          </a:p>
          <a:p>
            <a:r>
              <a:rPr lang="en-US" dirty="0" smtClean="0"/>
              <a:t>D – Envelope		E – Filament		F – Electron Beam</a:t>
            </a:r>
          </a:p>
          <a:p>
            <a:r>
              <a:rPr lang="en-US" dirty="0" smtClean="0"/>
              <a:t>G – Neck</a:t>
            </a:r>
            <a:r>
              <a:rPr lang="en-US" baseline="0" dirty="0" smtClean="0"/>
              <a:t> &amp; Base	H – Rotor	I – Armature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Cathode?</a:t>
            </a:r>
          </a:p>
          <a:p>
            <a:r>
              <a:rPr lang="en-US" baseline="0" dirty="0" smtClean="0"/>
              <a:t>Anode?</a:t>
            </a:r>
          </a:p>
          <a:p>
            <a:r>
              <a:rPr lang="en-US" baseline="0" dirty="0" smtClean="0"/>
              <a:t>Path of the electrons</a:t>
            </a:r>
          </a:p>
          <a:p>
            <a:r>
              <a:rPr lang="en-US" baseline="0" dirty="0" smtClean="0"/>
              <a:t>Place where x-rays start</a:t>
            </a:r>
          </a:p>
          <a:p>
            <a:r>
              <a:rPr lang="en-US" baseline="0" dirty="0" smtClean="0"/>
              <a:t>Target Window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the space charge?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9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of x-rays is tube</a:t>
            </a:r>
          </a:p>
          <a:p>
            <a:endParaRPr lang="en-US" dirty="0" smtClean="0"/>
          </a:p>
          <a:p>
            <a:r>
              <a:rPr lang="en-US" dirty="0" smtClean="0"/>
              <a:t>Interaction of photons &amp; anode generates extreme heat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Ratio of x-rays to heat is 99:1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Housing or envelope</a:t>
            </a:r>
            <a:r>
              <a:rPr lang="en-US" baseline="0" dirty="0" smtClean="0"/>
              <a:t> usually made of Pyrex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Rotating anode units – Small animal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Produces higher quality x-rays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Rotation apparatus</a:t>
            </a:r>
            <a:r>
              <a:rPr lang="en-US" baseline="0" dirty="0" smtClean="0"/>
              <a:t> must be high quality &amp; perfectly balanced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Stationary anodes – Portable units often used for large animal or dental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Limited application for abdomen/thorax because not powerful enough beam for thicker body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5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the CATHODE:</a:t>
            </a:r>
          </a:p>
          <a:p>
            <a:r>
              <a:rPr lang="en-US" dirty="0" smtClean="0"/>
              <a:t>Houses the filaments</a:t>
            </a:r>
          </a:p>
          <a:p>
            <a:r>
              <a:rPr lang="en-US" dirty="0" smtClean="0"/>
              <a:t>Generates heat to create cloud of electrons</a:t>
            </a:r>
          </a:p>
          <a:p>
            <a:r>
              <a:rPr lang="en-US" dirty="0" smtClean="0"/>
              <a:t>Focuses electrons to target</a:t>
            </a:r>
          </a:p>
          <a:p>
            <a:endParaRPr lang="en-US" dirty="0" smtClean="0"/>
          </a:p>
          <a:p>
            <a:r>
              <a:rPr lang="en-US" dirty="0" smtClean="0"/>
              <a:t>Of the ANODE:</a:t>
            </a:r>
          </a:p>
          <a:p>
            <a:r>
              <a:rPr lang="en-US" dirty="0" smtClean="0"/>
              <a:t>X-rays are produced at focal spot</a:t>
            </a:r>
          </a:p>
          <a:p>
            <a:r>
              <a:rPr lang="en-US" dirty="0" smtClean="0"/>
              <a:t>Mechanically supports the electron target</a:t>
            </a:r>
          </a:p>
          <a:p>
            <a:r>
              <a:rPr lang="en-US" dirty="0" smtClean="0"/>
              <a:t>Dissipates heat</a:t>
            </a:r>
          </a:p>
          <a:p>
            <a:r>
              <a:rPr lang="en-US" dirty="0" smtClean="0"/>
              <a:t>Electrical conductor</a:t>
            </a:r>
          </a:p>
          <a:p>
            <a:r>
              <a:rPr lang="en-US" dirty="0" smtClean="0"/>
              <a:t>Completes the circuit</a:t>
            </a:r>
          </a:p>
          <a:p>
            <a:r>
              <a:rPr lang="en-US" dirty="0" smtClean="0"/>
              <a:t>Receives electrons and transmits them back to generator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1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Dissipates heat along the stem and by rotating to change where photons are focused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9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Line Focus Principle: Describes how electrons interact with anode &amp; change direction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48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BAD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Typical</a:t>
            </a:r>
            <a:r>
              <a:rPr lang="en-US" baseline="0" dirty="0" smtClean="0"/>
              <a:t> angle is 11 degrees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15 degrees – widens the beam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&lt; 15 degrees – narrows the beam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baseline="0" dirty="0" smtClean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baseline="0" dirty="0" smtClean="0"/>
              <a:t>Actual vs effective focal spot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5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2F05C-D84F-482A-80A9-223D37490D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A2915-55AD-4A16-A446-669A89C0CA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F2C76-FA6C-4D19-9D62-13BF689170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0AF64-CAC1-4E8F-856A-91329BE4F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AF5A0-9655-4255-A58D-A9969D77C5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6C302-657E-4C34-B344-5E8922562C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F067E-1A7B-4947-BF61-0FD38E9291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3AFA6-33AF-429A-BDC7-4B9CBE9AAF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DE6279-A804-4506-AA4A-88F6CBD5EE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871742"/>
            <a:ext cx="7848600" cy="797291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Film Imaging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Lavin: Chapter 5</a:t>
            </a:r>
          </a:p>
          <a:p>
            <a:pPr eaLnBrk="1" hangingPunct="1"/>
            <a:r>
              <a:rPr lang="en-US" dirty="0" smtClean="0"/>
              <a:t>CTVT: 532-536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2F05C-D84F-482A-80A9-223D37490D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3255146" cy="4191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7772400" cy="1462088"/>
          </a:xfrm>
        </p:spPr>
        <p:txBody>
          <a:bodyPr>
            <a:normAutofit/>
          </a:bodyPr>
          <a:lstStyle/>
          <a:p>
            <a:r>
              <a:rPr lang="en-US" dirty="0" smtClean="0"/>
              <a:t>The Line Focus Principle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579122"/>
            <a:ext cx="3810000" cy="48978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Describes how electrons interact with anode &amp; change direction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Directs x-rays onto patient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Angles target to </a:t>
            </a:r>
            <a:r>
              <a:rPr lang="en-US" dirty="0"/>
              <a:t>create a smaller effective focal spot </a:t>
            </a:r>
            <a:r>
              <a:rPr lang="en-US" dirty="0" smtClean="0"/>
              <a:t>size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Narrows the beam and increases resolution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Sharpens the final </a:t>
            </a:r>
            <a:r>
              <a:rPr lang="en-US" dirty="0"/>
              <a:t>image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194" name="Picture 2" descr="F:\Pictures Backup Feb 17 2013\VTI\Line Focus Princi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38" y="1648916"/>
            <a:ext cx="4298462" cy="4191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Represent?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34350"/>
            <a:ext cx="4611195" cy="3810000"/>
          </a:xfrm>
          <a:prstGeom prst="rect">
            <a:avLst/>
          </a:prstGeom>
        </p:spPr>
      </p:pic>
      <p:pic>
        <p:nvPicPr>
          <p:cNvPr id="7" name="Picture 3" descr="C:\Users\Karen\Pictures\VTI Alt\off-focus radiation artif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95" y="2133600"/>
            <a:ext cx="4012166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518160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1462088"/>
          </a:xfrm>
        </p:spPr>
        <p:txBody>
          <a:bodyPr/>
          <a:lstStyle/>
          <a:p>
            <a:r>
              <a:rPr lang="en-US" dirty="0" smtClean="0"/>
              <a:t>Possible Focal Spot Issues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32" y="2477752"/>
            <a:ext cx="4795643" cy="3962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5638" y="1715752"/>
            <a:ext cx="4316361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Off-Focus Radiation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“Extrafocal</a:t>
            </a:r>
            <a:r>
              <a:rPr lang="en-US" sz="2200" dirty="0"/>
              <a:t>" </a:t>
            </a:r>
            <a:r>
              <a:rPr lang="en-US" sz="2200" dirty="0" smtClean="0"/>
              <a:t>radiation</a:t>
            </a:r>
          </a:p>
          <a:p>
            <a:pPr lvl="1"/>
            <a:r>
              <a:rPr lang="en-US" sz="2200" dirty="0" smtClean="0"/>
              <a:t>Produced </a:t>
            </a:r>
            <a:r>
              <a:rPr lang="en-US" sz="2200" dirty="0"/>
              <a:t>by electrons </a:t>
            </a:r>
            <a:r>
              <a:rPr lang="en-US" sz="2200" dirty="0" smtClean="0"/>
              <a:t>bouncing off &amp; impacting </a:t>
            </a:r>
            <a:r>
              <a:rPr lang="en-US" sz="2200" dirty="0"/>
              <a:t>the anode outside the focal </a:t>
            </a:r>
            <a:r>
              <a:rPr lang="en-US" sz="2200" dirty="0" smtClean="0"/>
              <a:t>spot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Collar of lead around tube normally prevents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Can appear as artifact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9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"/>
            <a:ext cx="7772400" cy="1462088"/>
          </a:xfrm>
        </p:spPr>
        <p:txBody>
          <a:bodyPr/>
          <a:lstStyle/>
          <a:p>
            <a:r>
              <a:rPr lang="en-US" dirty="0" smtClean="0"/>
              <a:t>What Does This Represent?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2" descr="C:\Users\Karen\Pictures\VTI Alt\anode heel eff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44968"/>
            <a:ext cx="3733800" cy="43872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Anode Heel Effect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9271" y="1763713"/>
            <a:ext cx="4419600" cy="4495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Causes the Intensity of radiation to be greater on the cathode side of the tube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Bevel of the anode limits x-rays produced on anode side</a:t>
            </a:r>
          </a:p>
          <a:p>
            <a:r>
              <a:rPr lang="en-US" dirty="0" smtClean="0"/>
              <a:t>Place thicker end of patient on the cathode side</a:t>
            </a:r>
          </a:p>
          <a:p>
            <a:pPr lvl="1"/>
            <a:r>
              <a:rPr lang="en-US" dirty="0" smtClean="0"/>
              <a:t>Head usually to </a:t>
            </a:r>
            <a:r>
              <a:rPr lang="en-US" b="1" strike="sngStrike" dirty="0" smtClean="0">
                <a:solidFill>
                  <a:srgbClr val="FF0000"/>
                </a:solidFill>
              </a:rPr>
              <a:t>right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266" name="Picture 2" descr="C:\Users\Karen\Pictures\VTI Alt\anode heel ef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64251"/>
            <a:ext cx="3980235" cy="4676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6200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 smtClean="0"/>
              <a:t>To produce x-rays, a great deal of energy in an x-ray tube is converted to heat. The ratio of heat generated to x-ray production is considered to be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1%:99%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99%:1%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50%:50%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75%:25%</a:t>
            </a:r>
            <a:endParaRPr lang="en-US" sz="3000" dirty="0"/>
          </a:p>
          <a:p>
            <a:pPr marL="1017270" lvl="1" indent="-742950">
              <a:buAutoNum type="alphaLcPeriod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699863" cy="3526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3000"/>
            <a:ext cx="3505200" cy="466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7765"/>
            <a:ext cx="7772400" cy="1462088"/>
          </a:xfrm>
        </p:spPr>
        <p:txBody>
          <a:bodyPr/>
          <a:lstStyle/>
          <a:p>
            <a:r>
              <a:rPr lang="en-US" dirty="0" smtClean="0"/>
              <a:t>Diagnostic?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87322"/>
            <a:ext cx="3492500" cy="4101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4265954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92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Objectives: Chapter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1387" y="1753880"/>
            <a:ext cx="7772400" cy="4646919"/>
          </a:xfrm>
        </p:spPr>
        <p:txBody>
          <a:bodyPr/>
          <a:lstStyle/>
          <a:p>
            <a:r>
              <a:rPr lang="en-US" dirty="0" smtClean="0"/>
              <a:t>Identify cassettes, screens, and film, and understand how they work together to create an image</a:t>
            </a:r>
          </a:p>
          <a:p>
            <a:r>
              <a:rPr lang="en-US" dirty="0" smtClean="0"/>
              <a:t>Understand latent image formation</a:t>
            </a:r>
          </a:p>
          <a:p>
            <a:r>
              <a:rPr lang="en-US" dirty="0" smtClean="0"/>
              <a:t>Understand correct storage and care of film, cassettes, and intensifying screens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Radiographs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6324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The image receptor receives the produced x-rays and produces the actual image.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R</a:t>
            </a:r>
            <a:r>
              <a:rPr lang="en-US" sz="2800" dirty="0" smtClean="0"/>
              <a:t>eceptor components in film-based imaging: </a:t>
            </a:r>
          </a:p>
          <a:p>
            <a:pPr lvl="2"/>
            <a:r>
              <a:rPr lang="en-US" sz="2800" dirty="0" smtClean="0"/>
              <a:t>Cassette/film holder</a:t>
            </a:r>
          </a:p>
          <a:p>
            <a:pPr lvl="2"/>
            <a:r>
              <a:rPr lang="en-US" sz="2800" dirty="0" smtClean="0"/>
              <a:t>Intensifying Screen</a:t>
            </a:r>
          </a:p>
          <a:p>
            <a:pPr lvl="2"/>
            <a:r>
              <a:rPr lang="en-US" sz="2800" dirty="0" smtClean="0"/>
              <a:t>Film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4338" name="Picture 2" descr="C:\Users\Karen\Pictures\VTI Alt\x-ray casse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33540"/>
            <a:ext cx="2958020" cy="268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7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List 3 essential pieces of equipment found in every x-ray unit…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34544"/>
            <a:ext cx="2215957" cy="20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62"/>
            <a:ext cx="7772400" cy="1462088"/>
          </a:xfrm>
        </p:spPr>
        <p:txBody>
          <a:bodyPr/>
          <a:lstStyle/>
          <a:p>
            <a:r>
              <a:rPr lang="en-US" dirty="0" smtClean="0"/>
              <a:t>The X-Ray Cassette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3429000"/>
            <a:ext cx="8153400" cy="4114800"/>
          </a:xfrm>
        </p:spPr>
        <p:txBody>
          <a:bodyPr>
            <a:normAutofit/>
          </a:bodyPr>
          <a:lstStyle/>
          <a:p>
            <a:r>
              <a:rPr lang="en-US" sz="2450" dirty="0" smtClean="0"/>
              <a:t>A film holder designed to contain a pair of intensifying screen and one sheet of film</a:t>
            </a:r>
          </a:p>
          <a:p>
            <a:r>
              <a:rPr lang="en-US" sz="2450" dirty="0" smtClean="0"/>
              <a:t>Sturdy and unbendable</a:t>
            </a:r>
          </a:p>
          <a:p>
            <a:r>
              <a:rPr lang="en-US" sz="2450" dirty="0" smtClean="0"/>
              <a:t>Radiolucent front (nearest the patient) &amp; leaded back (away from the patient)</a:t>
            </a:r>
          </a:p>
          <a:p>
            <a:r>
              <a:rPr lang="en-US" sz="2450" dirty="0" smtClean="0"/>
              <a:t>Must hold film securely</a:t>
            </a:r>
          </a:p>
          <a:p>
            <a:r>
              <a:rPr lang="en-US" sz="2450" dirty="0" smtClean="0"/>
              <a:t>Must latch securely</a:t>
            </a:r>
            <a:endParaRPr lang="en-US" sz="24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5362" name="Picture 2" descr="C:\Users\Karen\Pictures\VTI Alt\xr-cass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5068"/>
            <a:ext cx="3557016" cy="223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Cassette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/>
              <a:t>Designed to </a:t>
            </a:r>
            <a:r>
              <a:rPr lang="en-US" dirty="0" smtClean="0"/>
              <a:t>sandwich x-ray </a:t>
            </a:r>
            <a:r>
              <a:rPr lang="en-US" dirty="0"/>
              <a:t>film </a:t>
            </a:r>
            <a:r>
              <a:rPr lang="en-US" dirty="0" smtClean="0"/>
              <a:t>with good contact between two intensifying screens.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u="sng" dirty="0" smtClean="0"/>
              <a:t>Intensifying screens</a:t>
            </a:r>
            <a:r>
              <a:rPr lang="en-US" sz="2200" dirty="0" smtClean="0"/>
              <a:t>: Fluorescent sheets of plastic that convert x-ray </a:t>
            </a:r>
            <a:r>
              <a:rPr lang="en-US" sz="2200" dirty="0"/>
              <a:t>radiation into visible light, </a:t>
            </a:r>
            <a:r>
              <a:rPr lang="en-US" sz="2200" dirty="0" smtClean="0"/>
              <a:t>creating </a:t>
            </a:r>
            <a:r>
              <a:rPr lang="en-US" sz="2200" dirty="0"/>
              <a:t>a latent image on the </a:t>
            </a:r>
            <a:r>
              <a:rPr lang="en-US" sz="2200" dirty="0" smtClean="0"/>
              <a:t>film</a:t>
            </a:r>
            <a:r>
              <a:rPr lang="en-US" sz="22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/>
              <a:t>Film is </a:t>
            </a:r>
            <a:r>
              <a:rPr lang="en-US" dirty="0" smtClean="0"/>
              <a:t>processed </a:t>
            </a:r>
            <a:r>
              <a:rPr lang="en-US" dirty="0"/>
              <a:t>to convert </a:t>
            </a:r>
            <a:r>
              <a:rPr lang="en-US" dirty="0" smtClean="0"/>
              <a:t>a </a:t>
            </a:r>
            <a:r>
              <a:rPr lang="en-US" u="sng" dirty="0" smtClean="0"/>
              <a:t>latent</a:t>
            </a:r>
            <a:r>
              <a:rPr lang="en-US" dirty="0" smtClean="0"/>
              <a:t> </a:t>
            </a:r>
            <a:r>
              <a:rPr lang="en-US" dirty="0"/>
              <a:t>image to </a:t>
            </a:r>
            <a:r>
              <a:rPr lang="en-US" dirty="0" smtClean="0"/>
              <a:t>a visible </a:t>
            </a:r>
            <a:r>
              <a:rPr lang="en-US" dirty="0"/>
              <a:t>image.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20" y="3276600"/>
            <a:ext cx="5374780" cy="3533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2583" y="6504357"/>
            <a:ext cx="3424417" cy="3917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47472"/>
            <a:ext cx="8229600" cy="990600"/>
          </a:xfrm>
        </p:spPr>
        <p:txBody>
          <a:bodyPr/>
          <a:lstStyle/>
          <a:p>
            <a:r>
              <a:rPr lang="en-US" dirty="0" smtClean="0"/>
              <a:t>Poor Film/Screen Contact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64" y="1600200"/>
            <a:ext cx="6384471" cy="3886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Cassette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rigid film holder </a:t>
            </a:r>
            <a:r>
              <a:rPr lang="en-US" sz="2800" dirty="0" smtClean="0"/>
              <a:t>that holds </a:t>
            </a:r>
            <a:r>
              <a:rPr lang="en-US" sz="2800" dirty="0"/>
              <a:t>x-ray film and intensifying screens in close </a:t>
            </a:r>
            <a:r>
              <a:rPr lang="en-US" sz="2800" dirty="0" smtClean="0"/>
              <a:t>contact </a:t>
            </a:r>
            <a:endParaRPr lang="en-US" sz="28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Made of </a:t>
            </a:r>
            <a:r>
              <a:rPr lang="en-US" sz="2800" dirty="0"/>
              <a:t>light-tight materials to prevent unwanted exposure, </a:t>
            </a:r>
            <a:r>
              <a:rPr lang="en-US" sz="2800" dirty="0" smtClean="0"/>
              <a:t>still </a:t>
            </a:r>
            <a:r>
              <a:rPr lang="en-US" sz="2800" dirty="0"/>
              <a:t>allow penetration of </a:t>
            </a:r>
            <a:r>
              <a:rPr lang="en-US" sz="2800" dirty="0" smtClean="0"/>
              <a:t>x-rays</a:t>
            </a:r>
            <a:endParaRPr lang="en-US" sz="28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Originally </a:t>
            </a:r>
            <a:r>
              <a:rPr lang="en-US" sz="2800" dirty="0"/>
              <a:t>cassettes were made with cardboard, but could not be reused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Different </a:t>
            </a:r>
            <a:r>
              <a:rPr lang="en-US" sz="2800" dirty="0"/>
              <a:t>forms today include aluminum, polycarbonate, magnesium, and carbon fiber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2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Cardboard Film Cassette (Historical)</a:t>
            </a:r>
            <a:endParaRPr lang="en-US" sz="3600" dirty="0"/>
          </a:p>
        </p:txBody>
      </p:sp>
      <p:pic>
        <p:nvPicPr>
          <p:cNvPr id="105474" name="Picture 2" descr="http://www.radiology-museum.be/objects/O-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48000"/>
            <a:ext cx="7608470" cy="47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1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Cassette (Today)</a:t>
            </a:r>
            <a:endParaRPr lang="en-US" dirty="0"/>
          </a:p>
        </p:txBody>
      </p:sp>
      <p:pic>
        <p:nvPicPr>
          <p:cNvPr id="99330" name="Picture 2" descr="http://image.made-in-china.com/2f0j00YMvaJrzyEPoO/X-Ray-Film-Cassette-AX-II-AX-III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7112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9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Cassette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Hinges and catches form a light-tight seal</a:t>
            </a:r>
          </a:p>
          <a:p>
            <a:pPr eaLnBrk="1" hangingPunct="1">
              <a:defRPr/>
            </a:pPr>
            <a:r>
              <a:rPr lang="en-US" sz="2800" dirty="0" smtClean="0"/>
              <a:t>Back of cassette:</a:t>
            </a:r>
          </a:p>
          <a:p>
            <a:pPr lvl="1">
              <a:defRPr/>
            </a:pPr>
            <a:r>
              <a:rPr lang="en-US" sz="2800" dirty="0" smtClean="0"/>
              <a:t>Lined with lead material to absorb backscatter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Heavier construction than the front</a:t>
            </a:r>
          </a:p>
          <a:p>
            <a:pPr eaLnBrk="1" hangingPunct="1">
              <a:defRPr/>
            </a:pPr>
            <a:r>
              <a:rPr lang="en-US" sz="2800" dirty="0" smtClean="0"/>
              <a:t>Inside the cassette:</a:t>
            </a:r>
          </a:p>
          <a:p>
            <a:pPr lvl="1">
              <a:defRPr/>
            </a:pPr>
            <a:r>
              <a:rPr lang="en-US" sz="2800" dirty="0" smtClean="0"/>
              <a:t>Both sides lined with felt or foam pressure pads to ensure close contact of the film to the intensifying screens</a:t>
            </a:r>
          </a:p>
          <a:p>
            <a:pPr lvl="1" eaLnBrk="1" hangingPunct="1"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171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http://www.zzmedical.com/zencart/images/Agfa%20Cass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025" y="2920999"/>
            <a:ext cx="5867400" cy="3911601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Cassette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Sizes vary.</a:t>
            </a:r>
          </a:p>
          <a:p>
            <a:pPr lvl="1" eaLnBrk="1" hangingPunct="1">
              <a:defRPr/>
            </a:pPr>
            <a:r>
              <a:rPr lang="en-US" dirty="0" smtClean="0"/>
              <a:t>Correspond to screen and film sizes.</a:t>
            </a:r>
          </a:p>
          <a:p>
            <a:pPr lvl="2" eaLnBrk="1" hangingPunct="1">
              <a:defRPr/>
            </a:pPr>
            <a:r>
              <a:rPr lang="en-US" dirty="0" smtClean="0"/>
              <a:t>Cost varies as well.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80898" name="Picture 2" descr="http://www.sz-wholesaler.com/userimg/670/676sw1/x-ray-film-cassette-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484" y="787399"/>
            <a:ext cx="3429000" cy="3429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5000" y="48768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Film is sold in specific sizes to match the cassette size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44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Lead Blocker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746" y="1524000"/>
            <a:ext cx="42672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Found in corner of cassette</a:t>
            </a:r>
          </a:p>
          <a:p>
            <a:pPr eaLnBrk="1" hangingPunct="1">
              <a:defRPr/>
            </a:pPr>
            <a:r>
              <a:rPr lang="en-US" sz="2800" dirty="0" smtClean="0"/>
              <a:t>Prevents irradiation of the part of the film necessary for identification. </a:t>
            </a:r>
          </a:p>
          <a:p>
            <a:pPr eaLnBrk="1" hangingPunct="1">
              <a:defRPr/>
            </a:pPr>
            <a:r>
              <a:rPr lang="en-US" sz="2800" u="sng" dirty="0" smtClean="0"/>
              <a:t>Be careful </a:t>
            </a:r>
            <a:r>
              <a:rPr lang="en-US" sz="2800" dirty="0" smtClean="0"/>
              <a:t>not to have any important body part obscured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34552" y="1524000"/>
            <a:ext cx="4343400" cy="41710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620000" y="1752600"/>
            <a:ext cx="990600" cy="1676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gtrllc.com/images/xraydo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0"/>
            <a:ext cx="3873305" cy="5334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Lead Blocker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8862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L</a:t>
            </a:r>
            <a:r>
              <a:rPr lang="en-US" sz="2400" dirty="0" smtClean="0">
                <a:latin typeface="+mn-lt"/>
              </a:rPr>
              <a:t>abel the film over the part of the cassette shielded by the lead blocker…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9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81" y="609600"/>
            <a:ext cx="5766619" cy="60966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97" y="182880"/>
            <a:ext cx="7772400" cy="1462088"/>
          </a:xfrm>
        </p:spPr>
        <p:txBody>
          <a:bodyPr/>
          <a:lstStyle/>
          <a:p>
            <a:r>
              <a:rPr lang="en-US" dirty="0" smtClean="0"/>
              <a:t>X-Ray Unit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399" y="1799008"/>
            <a:ext cx="37338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3 essentials to every unit: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Control Panel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X-Ray Tube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High-Tension Transformer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70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29600" cy="990600"/>
          </a:xfrm>
        </p:spPr>
        <p:txBody>
          <a:bodyPr/>
          <a:lstStyle/>
          <a:p>
            <a:r>
              <a:rPr lang="en-US" dirty="0" smtClean="0"/>
              <a:t>Lead Blockers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14400"/>
            <a:ext cx="3581400" cy="31229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06900" y="47872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The cassette </a:t>
            </a:r>
            <a:r>
              <a:rPr lang="en-US" sz="2800" dirty="0">
                <a:latin typeface="+mn-lt"/>
              </a:rPr>
              <a:t>can be divided into four </a:t>
            </a:r>
            <a:r>
              <a:rPr lang="en-US" sz="2800" dirty="0" smtClean="0">
                <a:latin typeface="+mn-lt"/>
              </a:rPr>
              <a:t>quadrants, using lead protective items.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Film Cassette/Intensifying Screens</a:t>
            </a:r>
            <a:endParaRPr lang="en-US" dirty="0"/>
          </a:p>
        </p:txBody>
      </p:sp>
      <p:pic>
        <p:nvPicPr>
          <p:cNvPr id="100354" name="Picture 2" descr="http://www.orau.org/ptp/collection/Radiology/Halsey%20Cassette%20O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1"/>
            <a:ext cx="5890678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73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Intensifying Screens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9248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Made of layers of tiny crystals bonded on plastic and covered by a protective coating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Crystals emit light after exposure to x-rays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Purposes: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Reduces </a:t>
            </a:r>
            <a:r>
              <a:rPr lang="en-US" sz="2200" dirty="0"/>
              <a:t>the amount of radiation </a:t>
            </a:r>
            <a:r>
              <a:rPr lang="en-US" sz="2200" dirty="0" smtClean="0"/>
              <a:t>required </a:t>
            </a:r>
            <a:r>
              <a:rPr lang="en-US" sz="2200" dirty="0"/>
              <a:t>to produce a diagnostic </a:t>
            </a:r>
            <a:r>
              <a:rPr lang="en-US" sz="2200" dirty="0" smtClean="0"/>
              <a:t>radiograph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Enhances contrast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screens in </a:t>
            </a:r>
            <a:r>
              <a:rPr lang="en-US" dirty="0"/>
              <a:t>an x-ray cassette </a:t>
            </a:r>
            <a:r>
              <a:rPr lang="en-US" dirty="0" smtClean="0"/>
              <a:t>sandwich </a:t>
            </a:r>
            <a:r>
              <a:rPr lang="en-US" dirty="0"/>
              <a:t>the film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Screens are rated by how fast the x-rays are converted to light by the phosphors in its layers.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41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Intensifying Screens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 smtClean="0"/>
              <a:t>Reduces mAs needed, so…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Decreases radiation dose to the patient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Reduces the chance of motion on the radiograph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 smtClean="0"/>
              <a:t>Three “musts” for efficiency of screen materials</a:t>
            </a:r>
            <a:r>
              <a:rPr lang="en-US" sz="3200" dirty="0"/>
              <a:t>:</a:t>
            </a:r>
            <a:endParaRPr lang="en-US" sz="3200" dirty="0" smtClean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High level of x-ray absorption</a:t>
            </a:r>
            <a:endParaRPr lang="en-US" sz="28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High x-ray to light conversion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Little or no “afterglow once radiation has ceased</a:t>
            </a:r>
          </a:p>
        </p:txBody>
      </p:sp>
    </p:spTree>
    <p:extLst>
      <p:ext uri="{BB962C8B-B14F-4D97-AF65-F5344CB8AC3E}">
        <p14:creationId xmlns:p14="http://schemas.microsoft.com/office/powerpoint/2010/main" val="25049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pocketmagic.net/wp-content/uploads/2010/11/P1110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657600" cy="27432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4000" y="5207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Intensifying Screens</a:t>
            </a:r>
          </a:p>
        </p:txBody>
      </p:sp>
      <p:pic>
        <p:nvPicPr>
          <p:cNvPr id="4" name="Picture 2" descr="http://www.pocketmagic.net/wp-content/uploads/2010/11/P1110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1676400"/>
            <a:ext cx="3657600" cy="2743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69900" y="5029200"/>
            <a:ext cx="78359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dirty="0">
                <a:latin typeface="+mn-lt"/>
              </a:rPr>
              <a:t>Only 5% of exposure results from ionization of </a:t>
            </a:r>
            <a:r>
              <a:rPr lang="en-US" sz="2400" dirty="0" smtClean="0">
                <a:latin typeface="+mn-lt"/>
              </a:rPr>
              <a:t>x-rays. The remainder </a:t>
            </a:r>
            <a:r>
              <a:rPr lang="en-US" sz="2400" dirty="0">
                <a:latin typeface="+mn-lt"/>
              </a:rPr>
              <a:t>is due to light emitted from intensifying screens. </a:t>
            </a:r>
          </a:p>
        </p:txBody>
      </p:sp>
    </p:spTree>
    <p:extLst>
      <p:ext uri="{BB962C8B-B14F-4D97-AF65-F5344CB8AC3E}">
        <p14:creationId xmlns:p14="http://schemas.microsoft.com/office/powerpoint/2010/main" val="4669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4000" y="5207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X-Ray Film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498600"/>
            <a:ext cx="7950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+mn-lt"/>
              </a:rPr>
              <a:t>X-ray film is made of a suspension of light &amp; x-ray sensitive silver bromide granules in a gelatin emulsion coated over a polyester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+mn-lt"/>
              </a:rPr>
              <a:t>2 categories: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+mn-lt"/>
              </a:rPr>
              <a:t>Screen – Sensitive to wavelengths emitted from intensifying screens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+mn-lt"/>
              </a:rPr>
              <a:t>Requires less exposure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+mn-lt"/>
              </a:rPr>
              <a:t>Non-screen – Designed for direct exposure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+mn-lt"/>
              </a:rPr>
              <a:t>Needs extra-long exposure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X-ray film has virtually infinite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5905727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4664" y="1000527"/>
            <a:ext cx="2971800" cy="585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4000" y="5207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Layers of X-Ray Film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137" y="4114800"/>
            <a:ext cx="82284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Film Base – Holds the emulsion of the film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Film Emulsion – Contains the photosensitive silver-based products in a gelatin layer, allows processing chemicals to infiltrate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Super coat – Tough, protective coating of hard gelatin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Adhesive layer – Very thin layer that connects emulsion &amp; film base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5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Cassette Care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Both the cassette and the screens should be kept clean</a:t>
            </a:r>
          </a:p>
          <a:p>
            <a:pPr lvl="1">
              <a:defRPr/>
            </a:pPr>
            <a:r>
              <a:rPr lang="en-US" sz="2400" dirty="0" smtClean="0"/>
              <a:t>Commercial cleaners are available</a:t>
            </a:r>
          </a:p>
          <a:p>
            <a:pPr lvl="1">
              <a:defRPr/>
            </a:pPr>
            <a:r>
              <a:rPr lang="en-US" sz="2400" dirty="0" smtClean="0"/>
              <a:t>Clean cassettes on a regular basis with mild soap/water.</a:t>
            </a:r>
          </a:p>
          <a:p>
            <a:pPr lvl="2">
              <a:defRPr/>
            </a:pPr>
            <a:r>
              <a:rPr lang="en-US" sz="2200" dirty="0" smtClean="0"/>
              <a:t>Clean screens with distilled water</a:t>
            </a:r>
          </a:p>
          <a:p>
            <a:pPr lvl="1">
              <a:defRPr/>
            </a:pPr>
            <a:r>
              <a:rPr lang="en-US" sz="2400" dirty="0" smtClean="0"/>
              <a:t>Clean exterior &amp; interior at least once monthly.</a:t>
            </a:r>
          </a:p>
          <a:p>
            <a:pPr eaLnBrk="1" hangingPunct="1">
              <a:defRPr/>
            </a:pPr>
            <a:r>
              <a:rPr lang="en-US" sz="2800" dirty="0" smtClean="0"/>
              <a:t>Number the cassettes so problems can be easily identified</a:t>
            </a:r>
          </a:p>
          <a:p>
            <a:pPr lvl="1" eaLnBrk="1" hangingPunct="1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676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35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Cassette Care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435" y="13716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H</a:t>
            </a:r>
            <a:r>
              <a:rPr lang="en-US" sz="2800" dirty="0" smtClean="0"/>
              <a:t>andle with care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/>
              <a:t>Common damage includes: dropping, body fluids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u="sng" dirty="0" smtClean="0"/>
              <a:t>Cassette storage</a:t>
            </a:r>
            <a:r>
              <a:rPr lang="en-US" sz="2800" dirty="0" smtClean="0"/>
              <a:t>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Upright away from radiation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Do not stack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Should be loaded and ready to use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/>
              <a:t>Avoid humidity &amp; dust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u="sng" dirty="0" smtClean="0"/>
              <a:t>Film storage</a:t>
            </a:r>
            <a:r>
              <a:rPr lang="en-US" sz="2800" dirty="0" smtClean="0"/>
              <a:t>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Boxes on edge and protected from light</a:t>
            </a:r>
          </a:p>
        </p:txBody>
      </p:sp>
    </p:spTree>
    <p:extLst>
      <p:ext uri="{BB962C8B-B14F-4D97-AF65-F5344CB8AC3E}">
        <p14:creationId xmlns:p14="http://schemas.microsoft.com/office/powerpoint/2010/main" val="27927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today &amp; tomorrow…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876800" cy="4876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u="sng" dirty="0" smtClean="0"/>
              <a:t>Today</a:t>
            </a:r>
            <a:r>
              <a:rPr lang="en-US" sz="3200" dirty="0" smtClean="0"/>
              <a:t>: Lab Tours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Should free time for a review next week…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u="sng" dirty="0" smtClean="0"/>
              <a:t>Tomorrow</a:t>
            </a:r>
            <a:r>
              <a:rPr lang="en-US" sz="3200" dirty="0" smtClean="0"/>
              <a:t>: Producing the Image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Lavin: Chapter 6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CTVT: 529-532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Exposure factors through Formulation of a Technique Chart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4000" y="2133600"/>
            <a:ext cx="3245893" cy="32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47472"/>
            <a:ext cx="7772400" cy="1462088"/>
          </a:xfrm>
        </p:spPr>
        <p:txBody>
          <a:bodyPr/>
          <a:lstStyle/>
          <a:p>
            <a:r>
              <a:rPr lang="en-US" dirty="0" smtClean="0"/>
              <a:t>Label the Parts of an X-ray Tube…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816850" cy="46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668"/>
            <a:ext cx="7772400" cy="1462088"/>
          </a:xfrm>
        </p:spPr>
        <p:txBody>
          <a:bodyPr/>
          <a:lstStyle/>
          <a:p>
            <a:r>
              <a:rPr lang="en-US" dirty="0" smtClean="0"/>
              <a:t>The X-ray Tube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C:\Users\Karen\Pictures\VTI Alt\X-Ray 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50123"/>
            <a:ext cx="77724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Tube Housing: 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Controls </a:t>
            </a:r>
            <a:r>
              <a:rPr lang="en-US" dirty="0">
                <a:latin typeface="+mn-lt"/>
              </a:rPr>
              <a:t>leakage &amp; off-focus </a:t>
            </a:r>
            <a:r>
              <a:rPr lang="en-US" dirty="0" smtClean="0">
                <a:latin typeface="+mn-lt"/>
              </a:rPr>
              <a:t>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Helps </a:t>
            </a:r>
            <a:r>
              <a:rPr lang="en-US" dirty="0">
                <a:latin typeface="+mn-lt"/>
              </a:rPr>
              <a:t>to cool the tube</a:t>
            </a:r>
          </a:p>
        </p:txBody>
      </p:sp>
    </p:spTree>
    <p:extLst>
      <p:ext uri="{BB962C8B-B14F-4D97-AF65-F5344CB8AC3E}">
        <p14:creationId xmlns:p14="http://schemas.microsoft.com/office/powerpoint/2010/main" val="790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Review…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are the 2 types of anodes, and what distinguishes them?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75634"/>
            <a:ext cx="2215957" cy="20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6147" y="1763713"/>
            <a:ext cx="3810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Of the CATHODE</a:t>
            </a:r>
            <a:r>
              <a:rPr lang="en-US" dirty="0" smtClean="0"/>
              <a:t>: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547" y="1763713"/>
            <a:ext cx="4191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Of the ANODE</a:t>
            </a:r>
            <a:r>
              <a:rPr lang="en-US" dirty="0" smtClean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6147" y="1763713"/>
            <a:ext cx="3810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Of the CATHODE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Houses the filaments</a:t>
            </a:r>
          </a:p>
          <a:p>
            <a:r>
              <a:rPr lang="en-US" dirty="0" smtClean="0"/>
              <a:t>Generates heat to create cloud of electrons</a:t>
            </a:r>
          </a:p>
          <a:p>
            <a:r>
              <a:rPr lang="en-US" dirty="0" smtClean="0"/>
              <a:t>Focuses electrons to target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547" y="1763713"/>
            <a:ext cx="41910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Of the ANODE</a:t>
            </a:r>
            <a:r>
              <a:rPr lang="en-US" dirty="0" smtClean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X-rays are produced at focal spot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Mechanically supports the electron target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Dissipates heat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Electrical conductor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Completes the circuit –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Receives electrons and transmits them back to generator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Review: What Does This Represent?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2" descr="F:\Pictures Backup Feb 17 2013\VTI\Line Focus Princi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07" y="1763713"/>
            <a:ext cx="4298462" cy="4191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3581</TotalTime>
  <Words>1568</Words>
  <Application>Microsoft Office PowerPoint</Application>
  <PresentationFormat>On-screen Show (4:3)</PresentationFormat>
  <Paragraphs>277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Arial Black</vt:lpstr>
      <vt:lpstr>Calibri</vt:lpstr>
      <vt:lpstr>Wingdings</vt:lpstr>
      <vt:lpstr>Clarity</vt:lpstr>
      <vt:lpstr>Film Imaging</vt:lpstr>
      <vt:lpstr>Let’s Review…</vt:lpstr>
      <vt:lpstr>X-Ray Unit</vt:lpstr>
      <vt:lpstr>Label the Parts of an X-ray Tube…</vt:lpstr>
      <vt:lpstr>The X-ray Tube</vt:lpstr>
      <vt:lpstr>In Review…</vt:lpstr>
      <vt:lpstr>What is the purpose…</vt:lpstr>
      <vt:lpstr>What is the purpose…</vt:lpstr>
      <vt:lpstr>Review: What Does This Represent?</vt:lpstr>
      <vt:lpstr>The Line Focus Principle</vt:lpstr>
      <vt:lpstr>What Does This Represent?</vt:lpstr>
      <vt:lpstr>Possible Focal Spot Issues</vt:lpstr>
      <vt:lpstr>What Does This Represent?</vt:lpstr>
      <vt:lpstr>The Anode Heel Effect</vt:lpstr>
      <vt:lpstr>To review…</vt:lpstr>
      <vt:lpstr>Diagnostic?</vt:lpstr>
      <vt:lpstr>PowerPoint Presentation</vt:lpstr>
      <vt:lpstr>Learning Objectives: Chapter 5</vt:lpstr>
      <vt:lpstr>Producing Radiographs</vt:lpstr>
      <vt:lpstr>The X-Ray Cassette</vt:lpstr>
      <vt:lpstr>The Cassette</vt:lpstr>
      <vt:lpstr>Poor Film/Screen Contact</vt:lpstr>
      <vt:lpstr>The Cassette</vt:lpstr>
      <vt:lpstr>Cardboard Film Cassette (Historical)</vt:lpstr>
      <vt:lpstr>Film Cassette (Today)</vt:lpstr>
      <vt:lpstr>The Cassette</vt:lpstr>
      <vt:lpstr>The Cassette</vt:lpstr>
      <vt:lpstr>Lead Blocker</vt:lpstr>
      <vt:lpstr>PowerPoint Presentation</vt:lpstr>
      <vt:lpstr>Lead Blockers</vt:lpstr>
      <vt:lpstr>Film Cassette/Intensifying Screens</vt:lpstr>
      <vt:lpstr>Intensifying Screens</vt:lpstr>
      <vt:lpstr>Intensifying Screens</vt:lpstr>
      <vt:lpstr>PowerPoint Presentation</vt:lpstr>
      <vt:lpstr>PowerPoint Presentation</vt:lpstr>
      <vt:lpstr>PowerPoint Presentation</vt:lpstr>
      <vt:lpstr>Cassette Care</vt:lpstr>
      <vt:lpstr>Cassette Care (cont.)</vt:lpstr>
      <vt:lpstr>Plans for today &amp; tomorrow…</vt:lpstr>
    </vt:vector>
  </TitlesOfParts>
  <Company>Stone Briar Farms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Radiology</dc:title>
  <dc:creator>Wilkerson</dc:creator>
  <cp:lastModifiedBy>kszernec</cp:lastModifiedBy>
  <cp:revision>195</cp:revision>
  <cp:lastPrinted>2013-09-04T02:52:38Z</cp:lastPrinted>
  <dcterms:created xsi:type="dcterms:W3CDTF">2009-08-27T18:05:03Z</dcterms:created>
  <dcterms:modified xsi:type="dcterms:W3CDTF">2014-01-10T03:13:27Z</dcterms:modified>
</cp:coreProperties>
</file>