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49"/>
  </p:notesMasterIdLst>
  <p:handoutMasterIdLst>
    <p:handoutMasterId r:id="rId50"/>
  </p:handoutMasterIdLst>
  <p:sldIdLst>
    <p:sldId id="1537" r:id="rId2"/>
    <p:sldId id="1655" r:id="rId3"/>
    <p:sldId id="1657" r:id="rId4"/>
    <p:sldId id="1682" r:id="rId5"/>
    <p:sldId id="1658" r:id="rId6"/>
    <p:sldId id="1683" r:id="rId7"/>
    <p:sldId id="1656" r:id="rId8"/>
    <p:sldId id="1684" r:id="rId9"/>
    <p:sldId id="1685" r:id="rId10"/>
    <p:sldId id="1681" r:id="rId11"/>
    <p:sldId id="1680" r:id="rId12"/>
    <p:sldId id="1686" r:id="rId13"/>
    <p:sldId id="1569" r:id="rId14"/>
    <p:sldId id="1580" r:id="rId15"/>
    <p:sldId id="1576" r:id="rId16"/>
    <p:sldId id="1582" r:id="rId17"/>
    <p:sldId id="1584" r:id="rId18"/>
    <p:sldId id="1659" r:id="rId19"/>
    <p:sldId id="1660" r:id="rId20"/>
    <p:sldId id="1661" r:id="rId21"/>
    <p:sldId id="1594" r:id="rId22"/>
    <p:sldId id="1662" r:id="rId23"/>
    <p:sldId id="1591" r:id="rId24"/>
    <p:sldId id="1663" r:id="rId25"/>
    <p:sldId id="1605" r:id="rId26"/>
    <p:sldId id="1664" r:id="rId27"/>
    <p:sldId id="1665" r:id="rId28"/>
    <p:sldId id="1666" r:id="rId29"/>
    <p:sldId id="1679" r:id="rId30"/>
    <p:sldId id="1675" r:id="rId31"/>
    <p:sldId id="1597" r:id="rId32"/>
    <p:sldId id="1612" r:id="rId33"/>
    <p:sldId id="1616" r:id="rId34"/>
    <p:sldId id="1668" r:id="rId35"/>
    <p:sldId id="1669" r:id="rId36"/>
    <p:sldId id="1670" r:id="rId37"/>
    <p:sldId id="1671" r:id="rId38"/>
    <p:sldId id="1672" r:id="rId39"/>
    <p:sldId id="1619" r:id="rId40"/>
    <p:sldId id="1628" r:id="rId41"/>
    <p:sldId id="1630" r:id="rId42"/>
    <p:sldId id="1631" r:id="rId43"/>
    <p:sldId id="1674" r:id="rId44"/>
    <p:sldId id="1632" r:id="rId45"/>
    <p:sldId id="1649" r:id="rId46"/>
    <p:sldId id="1653" r:id="rId47"/>
    <p:sldId id="1654" r:id="rId48"/>
  </p:sldIdLst>
  <p:sldSz cx="12192000" cy="6858000"/>
  <p:notesSz cx="6858000" cy="9144000"/>
  <p:custDataLst>
    <p:tags r:id="rId51"/>
  </p:custDataLst>
  <p:defaultTextStyle>
    <a:defPPr>
      <a:defRPr lang="en-US"/>
    </a:defPPr>
    <a:lvl1pPr algn="l" rtl="0" eaLnBrk="0" fontAlgn="base" hangingPunct="0">
      <a:spcBef>
        <a:spcPct val="0"/>
      </a:spcBef>
      <a:spcAft>
        <a:spcPct val="0"/>
      </a:spcAft>
      <a:defRPr sz="2400" b="1" kern="1200">
        <a:solidFill>
          <a:schemeClr val="tx1"/>
        </a:solidFill>
        <a:latin typeface="Arial" charset="0"/>
        <a:ea typeface="+mn-ea"/>
        <a:cs typeface="+mn-cs"/>
      </a:defRPr>
    </a:lvl1pPr>
    <a:lvl2pPr marL="457200" algn="l" rtl="0" eaLnBrk="0" fontAlgn="base" hangingPunct="0">
      <a:spcBef>
        <a:spcPct val="0"/>
      </a:spcBef>
      <a:spcAft>
        <a:spcPct val="0"/>
      </a:spcAft>
      <a:defRPr sz="2400" b="1" kern="1200">
        <a:solidFill>
          <a:schemeClr val="tx1"/>
        </a:solidFill>
        <a:latin typeface="Arial" charset="0"/>
        <a:ea typeface="+mn-ea"/>
        <a:cs typeface="+mn-cs"/>
      </a:defRPr>
    </a:lvl2pPr>
    <a:lvl3pPr marL="914400" algn="l" rtl="0" eaLnBrk="0" fontAlgn="base" hangingPunct="0">
      <a:spcBef>
        <a:spcPct val="0"/>
      </a:spcBef>
      <a:spcAft>
        <a:spcPct val="0"/>
      </a:spcAft>
      <a:defRPr sz="2400" b="1" kern="1200">
        <a:solidFill>
          <a:schemeClr val="tx1"/>
        </a:solidFill>
        <a:latin typeface="Arial" charset="0"/>
        <a:ea typeface="+mn-ea"/>
        <a:cs typeface="+mn-cs"/>
      </a:defRPr>
    </a:lvl3pPr>
    <a:lvl4pPr marL="1371600" algn="l" rtl="0" eaLnBrk="0" fontAlgn="base" hangingPunct="0">
      <a:spcBef>
        <a:spcPct val="0"/>
      </a:spcBef>
      <a:spcAft>
        <a:spcPct val="0"/>
      </a:spcAft>
      <a:defRPr sz="2400" b="1" kern="1200">
        <a:solidFill>
          <a:schemeClr val="tx1"/>
        </a:solidFill>
        <a:latin typeface="Arial" charset="0"/>
        <a:ea typeface="+mn-ea"/>
        <a:cs typeface="+mn-cs"/>
      </a:defRPr>
    </a:lvl4pPr>
    <a:lvl5pPr marL="1828800" algn="l" rtl="0" eaLnBrk="0" fontAlgn="base" hangingPunct="0">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FFFF99"/>
    <a:srgbClr val="FF0000"/>
    <a:srgbClr val="66FF33"/>
    <a:srgbClr val="000000"/>
    <a:srgbClr val="009900"/>
    <a:srgbClr val="FF7C80"/>
    <a:srgbClr val="FF99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94646" autoAdjust="0"/>
  </p:normalViewPr>
  <p:slideViewPr>
    <p:cSldViewPr>
      <p:cViewPr varScale="1">
        <p:scale>
          <a:sx n="120" d="100"/>
          <a:sy n="120" d="100"/>
        </p:scale>
        <p:origin x="120" y="2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55" d="100"/>
          <a:sy n="55" d="100"/>
        </p:scale>
        <p:origin x="-175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8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100355" name="Rectangle 3"/>
          <p:cNvSpPr>
            <a:spLocks noGrp="1" noChangeArrowheads="1"/>
          </p:cNvSpPr>
          <p:nvPr>
            <p:ph type="dt" sz="quarter" idx="1"/>
          </p:nvPr>
        </p:nvSpPr>
        <p:spPr bwMode="auto">
          <a:xfrm>
            <a:off x="3886200" y="0"/>
            <a:ext cx="29718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100356" name="Rectangle 4"/>
          <p:cNvSpPr>
            <a:spLocks noGrp="1" noChangeArrowheads="1"/>
          </p:cNvSpPr>
          <p:nvPr>
            <p:ph type="ftr" sz="quarter" idx="2"/>
          </p:nvPr>
        </p:nvSpPr>
        <p:spPr bwMode="auto">
          <a:xfrm>
            <a:off x="0" y="8686800"/>
            <a:ext cx="29718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4B4EA9A-F4C2-4690-ACBB-C5D74BBA21E2}" type="slidenum">
              <a:rPr lang="en-US"/>
              <a:pPr>
                <a:defRPr/>
              </a:pPr>
              <a:t>‹#›</a:t>
            </a:fld>
            <a:endParaRPr lang="en-US" dirty="0"/>
          </a:p>
        </p:txBody>
      </p:sp>
    </p:spTree>
    <p:extLst>
      <p:ext uri="{BB962C8B-B14F-4D97-AF65-F5344CB8AC3E}">
        <p14:creationId xmlns:p14="http://schemas.microsoft.com/office/powerpoint/2010/main" val="2397134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0" y="0"/>
            <a:ext cx="29718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98307" name="Rectangle 3"/>
          <p:cNvSpPr>
            <a:spLocks noGrp="1" noChangeArrowheads="1"/>
          </p:cNvSpPr>
          <p:nvPr>
            <p:ph type="dt" idx="1"/>
          </p:nvPr>
        </p:nvSpPr>
        <p:spPr bwMode="auto">
          <a:xfrm>
            <a:off x="3886200" y="0"/>
            <a:ext cx="29718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6963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9" name="Rectangle 5"/>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8310" name="Rectangle 6"/>
          <p:cNvSpPr>
            <a:spLocks noGrp="1" noChangeArrowheads="1"/>
          </p:cNvSpPr>
          <p:nvPr>
            <p:ph type="ftr" sz="quarter" idx="4"/>
          </p:nvPr>
        </p:nvSpPr>
        <p:spPr bwMode="auto">
          <a:xfrm>
            <a:off x="0" y="8686800"/>
            <a:ext cx="29718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98311" name="Rectangle 7"/>
          <p:cNvSpPr>
            <a:spLocks noGrp="1" noChangeArrowheads="1"/>
          </p:cNvSpPr>
          <p:nvPr>
            <p:ph type="sldNum" sz="quarter" idx="5"/>
          </p:nvPr>
        </p:nvSpPr>
        <p:spPr bwMode="auto">
          <a:xfrm>
            <a:off x="3886200" y="8686800"/>
            <a:ext cx="297180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D21A08C-FA50-4627-9916-71CAFBB218AB}" type="slidenum">
              <a:rPr lang="en-US"/>
              <a:pPr>
                <a:defRPr/>
              </a:pPr>
              <a:t>‹#›</a:t>
            </a:fld>
            <a:endParaRPr lang="en-US" dirty="0"/>
          </a:p>
        </p:txBody>
      </p:sp>
    </p:spTree>
    <p:extLst>
      <p:ext uri="{BB962C8B-B14F-4D97-AF65-F5344CB8AC3E}">
        <p14:creationId xmlns:p14="http://schemas.microsoft.com/office/powerpoint/2010/main" val="35546331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xfrm>
            <a:off x="381000" y="685800"/>
            <a:ext cx="6096000" cy="3429000"/>
          </a:xfrm>
          <a:ln/>
        </p:spPr>
      </p:sp>
      <p:sp>
        <p:nvSpPr>
          <p:cNvPr id="1556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773764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03362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163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txBox="1">
            <a:spLocks noGrp="1" noChangeArrowheads="1"/>
          </p:cNvSpPr>
          <p:nvPr/>
        </p:nvSpPr>
        <p:spPr bwMode="auto">
          <a:xfrm>
            <a:off x="3972560" y="883158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177" tIns="46589" rIns="93177" bIns="46589" anchor="b"/>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algn="r"/>
            <a:fld id="{EA6681B1-D1D1-479E-8468-7192E82F516F}" type="slidenum">
              <a:rPr lang="en-US" altLang="en-US" sz="1200"/>
              <a:pPr algn="r"/>
              <a:t>19</a:t>
            </a:fld>
            <a:endParaRPr lang="en-US" altLang="en-US" sz="1200" dirty="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770342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txBox="1">
            <a:spLocks noGrp="1" noChangeArrowheads="1"/>
          </p:cNvSpPr>
          <p:nvPr/>
        </p:nvSpPr>
        <p:spPr bwMode="auto">
          <a:xfrm>
            <a:off x="3972560" y="883158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177" tIns="46589" rIns="93177" bIns="46589" anchor="b"/>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algn="r"/>
            <a:fld id="{EA6681B1-D1D1-479E-8468-7192E82F516F}" type="slidenum">
              <a:rPr lang="en-US" altLang="en-US" sz="1200"/>
              <a:pPr algn="r"/>
              <a:t>20</a:t>
            </a:fld>
            <a:endParaRPr lang="en-US" altLang="en-US" sz="1200" dirty="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094827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2830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txBox="1">
            <a:spLocks noGrp="1" noChangeArrowheads="1"/>
          </p:cNvSpPr>
          <p:nvPr/>
        </p:nvSpPr>
        <p:spPr bwMode="auto">
          <a:xfrm>
            <a:off x="3972560" y="883158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177" tIns="46589" rIns="93177" bIns="46589" anchor="b"/>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algn="r"/>
            <a:fld id="{EA6681B1-D1D1-479E-8468-7192E82F516F}" type="slidenum">
              <a:rPr lang="en-US" altLang="en-US" sz="1200"/>
              <a:pPr algn="r"/>
              <a:t>22</a:t>
            </a:fld>
            <a:endParaRPr lang="en-US" altLang="en-US" sz="1200" dirty="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111072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9083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5202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fld id="{D1C0DD74-B73B-4862-B120-922D36B51789}" type="slidenum">
              <a:rPr lang="en-US" sz="1200" smtClean="0"/>
              <a:pPr/>
              <a:t>25</a:t>
            </a:fld>
            <a:endParaRPr lang="en-US" sz="1200" dirty="0"/>
          </a:p>
        </p:txBody>
      </p:sp>
      <p:sp>
        <p:nvSpPr>
          <p:cNvPr id="77827" name="Rectangle 2"/>
          <p:cNvSpPr>
            <a:spLocks noGrp="1" noRot="1" noChangeAspect="1" noChangeArrowheads="1" noTextEdit="1"/>
          </p:cNvSpPr>
          <p:nvPr>
            <p:ph type="sldImg"/>
          </p:nvPr>
        </p:nvSpPr>
        <p:spPr>
          <a:xfrm>
            <a:off x="381000" y="685800"/>
            <a:ext cx="6096000" cy="3429000"/>
          </a:xfrm>
          <a:ln/>
        </p:spPr>
      </p:sp>
      <p:sp>
        <p:nvSpPr>
          <p:cNvPr id="778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024881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fld id="{D1C0DD74-B73B-4862-B120-922D36B51789}" type="slidenum">
              <a:rPr lang="en-US" sz="1200" smtClean="0"/>
              <a:pPr/>
              <a:t>26</a:t>
            </a:fld>
            <a:endParaRPr lang="en-US" sz="1200" dirty="0"/>
          </a:p>
        </p:txBody>
      </p:sp>
      <p:sp>
        <p:nvSpPr>
          <p:cNvPr id="77827" name="Rectangle 2"/>
          <p:cNvSpPr>
            <a:spLocks noGrp="1" noRot="1" noChangeAspect="1" noChangeArrowheads="1" noTextEdit="1"/>
          </p:cNvSpPr>
          <p:nvPr>
            <p:ph type="sldImg"/>
          </p:nvPr>
        </p:nvSpPr>
        <p:spPr>
          <a:xfrm>
            <a:off x="381000" y="685800"/>
            <a:ext cx="6096000" cy="3429000"/>
          </a:xfrm>
          <a:ln/>
        </p:spPr>
      </p:sp>
      <p:sp>
        <p:nvSpPr>
          <p:cNvPr id="778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379514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833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itchFamily="1" charset="-128"/>
              </a:rPr>
              <a:t>Suggested</a:t>
            </a:r>
            <a:r>
              <a:rPr lang="en-US" altLang="en-US" baseline="0" dirty="0">
                <a:ea typeface="ＭＳ Ｐゴシック" pitchFamily="1" charset="-128"/>
              </a:rPr>
              <a:t> Script:</a:t>
            </a:r>
          </a:p>
          <a:p>
            <a:pPr marL="228587" indent="-228587">
              <a:buFont typeface="+mj-lt"/>
              <a:buAutoNum type="arabicPeriod"/>
            </a:pPr>
            <a:r>
              <a:rPr lang="en-US" altLang="en-US" baseline="0" dirty="0">
                <a:ea typeface="ＭＳ Ｐゴシック" pitchFamily="1" charset="-128"/>
              </a:rPr>
              <a:t>The reality is most people employ the same skills from High School into college</a:t>
            </a:r>
          </a:p>
          <a:p>
            <a:pPr marL="685762" lvl="1" indent="-228587">
              <a:buFont typeface="+mj-lt"/>
              <a:buAutoNum type="alphaLcParenR"/>
            </a:pPr>
            <a:r>
              <a:rPr lang="en-US" altLang="en-US" dirty="0">
                <a:ea typeface="ＭＳ Ｐゴシック" pitchFamily="1" charset="-128"/>
              </a:rPr>
              <a:t>**Animation Highlights rereading notes or textbooks</a:t>
            </a:r>
          </a:p>
          <a:p>
            <a:pPr marL="228587" indent="-228587">
              <a:buFont typeface="+mj-lt"/>
              <a:buAutoNum type="arabicPeriod"/>
            </a:pPr>
            <a:r>
              <a:rPr lang="en-US" altLang="en-US" dirty="0">
                <a:ea typeface="ＭＳ Ｐゴシック" pitchFamily="1" charset="-128"/>
              </a:rPr>
              <a:t>In</a:t>
            </a:r>
            <a:r>
              <a:rPr lang="en-US" altLang="en-US" baseline="0" dirty="0">
                <a:ea typeface="ＭＳ Ｐゴシック" pitchFamily="1" charset="-128"/>
              </a:rPr>
              <a:t> a study about learning strategies, the researchers found students ranked </a:t>
            </a:r>
            <a:r>
              <a:rPr lang="en-US" altLang="en-US" u="sng" baseline="0" dirty="0">
                <a:ea typeface="ＭＳ Ｐゴシック" pitchFamily="1" charset="-128"/>
              </a:rPr>
              <a:t>rereading notes and text</a:t>
            </a:r>
            <a:r>
              <a:rPr lang="en-US" altLang="en-US" baseline="0" dirty="0">
                <a:ea typeface="ＭＳ Ｐゴシック" pitchFamily="1" charset="-128"/>
              </a:rPr>
              <a:t> as the most used strategy and strategy they felt best prepared them for assignments and exams</a:t>
            </a:r>
          </a:p>
          <a:p>
            <a:pPr marL="228587" indent="-228587" defTabSz="457175">
              <a:buFont typeface="+mj-lt"/>
              <a:buAutoNum type="arabicPeriod"/>
              <a:defRPr/>
            </a:pPr>
            <a:endParaRPr lang="en-US" altLang="en-US" baseline="0" dirty="0">
              <a:ea typeface="ＭＳ Ｐゴシック" pitchFamily="1" charset="-128"/>
            </a:endParaRPr>
          </a:p>
          <a:p>
            <a:pPr marL="228587" indent="-228587" defTabSz="457175">
              <a:buFont typeface="+mj-lt"/>
              <a:buAutoNum type="arabicPeriod"/>
              <a:defRPr/>
            </a:pPr>
            <a:r>
              <a:rPr lang="en-US" altLang="en-US" baseline="0" dirty="0">
                <a:ea typeface="ＭＳ Ｐゴシック" pitchFamily="1" charset="-128"/>
              </a:rPr>
              <a:t>Solicit responses from the audience:</a:t>
            </a:r>
          </a:p>
          <a:p>
            <a:pPr marL="685762" lvl="1" indent="-228587" defTabSz="457175">
              <a:buFont typeface="+mj-lt"/>
              <a:buAutoNum type="alphaLcParenR"/>
              <a:defRPr/>
            </a:pPr>
            <a:r>
              <a:rPr lang="en-US" altLang="en-US" dirty="0">
                <a:ea typeface="ＭＳ Ｐゴシック" pitchFamily="1" charset="-128"/>
              </a:rPr>
              <a:t>Ask if most would people agree with that strategy (rereading)? </a:t>
            </a:r>
          </a:p>
          <a:p>
            <a:pPr marL="685762" lvl="1" indent="-228587" defTabSz="457175">
              <a:buFont typeface="+mj-lt"/>
              <a:buAutoNum type="alphaLcParenR"/>
              <a:defRPr/>
            </a:pPr>
            <a:r>
              <a:rPr lang="en-US" altLang="en-US" dirty="0">
                <a:ea typeface="ＭＳ Ｐゴシック" pitchFamily="1" charset="-128"/>
              </a:rPr>
              <a:t>Repetitive reading has worked for some in the past. What might make college different? </a:t>
            </a:r>
          </a:p>
          <a:p>
            <a:endParaRPr lang="en-US" altLang="en-US" dirty="0">
              <a:ea typeface="ＭＳ Ｐゴシック" pitchFamily="1" charset="-128"/>
            </a:endParaRPr>
          </a:p>
          <a:p>
            <a:endParaRPr lang="en-US" altLang="en-US" dirty="0">
              <a:ea typeface="ＭＳ Ｐゴシック" pitchFamily="1" charset="-128"/>
            </a:endParaRPr>
          </a:p>
          <a:p>
            <a:endParaRPr lang="en-US" altLang="en-US" dirty="0">
              <a:ea typeface="ＭＳ Ｐゴシック" pitchFamily="1" charset="-128"/>
            </a:endParaRPr>
          </a:p>
          <a:p>
            <a:pPr marL="171441" indent="-171441">
              <a:buFontTx/>
              <a:buChar char="•"/>
            </a:pPr>
            <a:endParaRPr lang="en-US" altLang="en-US" dirty="0">
              <a:ea typeface="ＭＳ Ｐゴシック" pitchFamily="1" charset="-128"/>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 charset="-128"/>
              </a:defRPr>
            </a:lvl1pPr>
            <a:lvl2pPr marL="742909" indent="-285734" eaLnBrk="0" hangingPunct="0">
              <a:defRPr sz="2400">
                <a:solidFill>
                  <a:schemeClr val="tx1"/>
                </a:solidFill>
                <a:latin typeface="Arial" charset="0"/>
                <a:ea typeface="ＭＳ Ｐゴシック" pitchFamily="1" charset="-128"/>
              </a:defRPr>
            </a:lvl2pPr>
            <a:lvl3pPr marL="1142937" indent="-228587" eaLnBrk="0" hangingPunct="0">
              <a:defRPr sz="2400">
                <a:solidFill>
                  <a:schemeClr val="tx1"/>
                </a:solidFill>
                <a:latin typeface="Arial" charset="0"/>
                <a:ea typeface="ＭＳ Ｐゴシック" pitchFamily="1" charset="-128"/>
              </a:defRPr>
            </a:lvl3pPr>
            <a:lvl4pPr marL="1600112" indent="-228587" eaLnBrk="0" hangingPunct="0">
              <a:defRPr sz="2400">
                <a:solidFill>
                  <a:schemeClr val="tx1"/>
                </a:solidFill>
                <a:latin typeface="Arial" charset="0"/>
                <a:ea typeface="ＭＳ Ｐゴシック" pitchFamily="1" charset="-128"/>
              </a:defRPr>
            </a:lvl4pPr>
            <a:lvl5pPr marL="2057287" indent="-228587" eaLnBrk="0" hangingPunct="0">
              <a:defRPr sz="2400">
                <a:solidFill>
                  <a:schemeClr val="tx1"/>
                </a:solidFill>
                <a:latin typeface="Arial" charset="0"/>
                <a:ea typeface="ＭＳ Ｐゴシック" pitchFamily="1" charset="-128"/>
              </a:defRPr>
            </a:lvl5pPr>
            <a:lvl6pPr marL="2514461" indent="-228587" eaLnBrk="0" fontAlgn="base" hangingPunct="0">
              <a:spcBef>
                <a:spcPct val="0"/>
              </a:spcBef>
              <a:spcAft>
                <a:spcPct val="0"/>
              </a:spcAft>
              <a:defRPr sz="2400">
                <a:solidFill>
                  <a:schemeClr val="tx1"/>
                </a:solidFill>
                <a:latin typeface="Arial" charset="0"/>
                <a:ea typeface="ＭＳ Ｐゴシック" pitchFamily="1" charset="-128"/>
              </a:defRPr>
            </a:lvl6pPr>
            <a:lvl7pPr marL="2971635" indent="-228587" eaLnBrk="0" fontAlgn="base" hangingPunct="0">
              <a:spcBef>
                <a:spcPct val="0"/>
              </a:spcBef>
              <a:spcAft>
                <a:spcPct val="0"/>
              </a:spcAft>
              <a:defRPr sz="2400">
                <a:solidFill>
                  <a:schemeClr val="tx1"/>
                </a:solidFill>
                <a:latin typeface="Arial" charset="0"/>
                <a:ea typeface="ＭＳ Ｐゴシック" pitchFamily="1" charset="-128"/>
              </a:defRPr>
            </a:lvl7pPr>
            <a:lvl8pPr marL="3428810" indent="-228587" eaLnBrk="0" fontAlgn="base" hangingPunct="0">
              <a:spcBef>
                <a:spcPct val="0"/>
              </a:spcBef>
              <a:spcAft>
                <a:spcPct val="0"/>
              </a:spcAft>
              <a:defRPr sz="2400">
                <a:solidFill>
                  <a:schemeClr val="tx1"/>
                </a:solidFill>
                <a:latin typeface="Arial" charset="0"/>
                <a:ea typeface="ＭＳ Ｐゴシック" pitchFamily="1" charset="-128"/>
              </a:defRPr>
            </a:lvl8pPr>
            <a:lvl9pPr marL="3885985" indent="-228587" eaLnBrk="0" fontAlgn="base" hangingPunct="0">
              <a:spcBef>
                <a:spcPct val="0"/>
              </a:spcBef>
              <a:spcAft>
                <a:spcPct val="0"/>
              </a:spcAft>
              <a:defRPr sz="2400">
                <a:solidFill>
                  <a:schemeClr val="tx1"/>
                </a:solidFill>
                <a:latin typeface="Arial" charset="0"/>
                <a:ea typeface="ＭＳ Ｐゴシック" pitchFamily="1" charset="-128"/>
              </a:defRPr>
            </a:lvl9pPr>
          </a:lstStyle>
          <a:p>
            <a:fld id="{D409643A-7008-4CAD-A09B-57FEEF6DFBF8}" type="slidenum">
              <a:rPr lang="en-US" altLang="en-US" sz="1200"/>
              <a:pPr/>
              <a:t>27</a:t>
            </a:fld>
            <a:endParaRPr lang="en-US" altLang="en-US" sz="1200" dirty="0"/>
          </a:p>
        </p:txBody>
      </p:sp>
    </p:spTree>
    <p:extLst>
      <p:ext uri="{BB962C8B-B14F-4D97-AF65-F5344CB8AC3E}">
        <p14:creationId xmlns:p14="http://schemas.microsoft.com/office/powerpoint/2010/main" val="2121918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fld id="{D1C0DD74-B73B-4862-B120-922D36B51789}" type="slidenum">
              <a:rPr lang="en-US" sz="1200" smtClean="0"/>
              <a:pPr/>
              <a:t>28</a:t>
            </a:fld>
            <a:endParaRPr lang="en-US" sz="1200" dirty="0"/>
          </a:p>
        </p:txBody>
      </p:sp>
      <p:sp>
        <p:nvSpPr>
          <p:cNvPr id="77827" name="Rectangle 2"/>
          <p:cNvSpPr>
            <a:spLocks noGrp="1" noRot="1" noChangeAspect="1" noChangeArrowheads="1" noTextEdit="1"/>
          </p:cNvSpPr>
          <p:nvPr>
            <p:ph type="sldImg"/>
          </p:nvPr>
        </p:nvSpPr>
        <p:spPr>
          <a:xfrm>
            <a:off x="381000" y="685800"/>
            <a:ext cx="6096000" cy="3429000"/>
          </a:xfrm>
          <a:ln/>
        </p:spPr>
      </p:sp>
      <p:sp>
        <p:nvSpPr>
          <p:cNvPr id="778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257598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03071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42601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4593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5422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60975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2807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420095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3833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50570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55394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73452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14856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2237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13607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63297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70982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71931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39315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1018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53168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r>
              <a:rPr lang="en-US" dirty="0" smtClean="0"/>
              <a:t>c</a:t>
            </a:r>
            <a:endParaRPr lang="en-US" dirty="0"/>
          </a:p>
        </p:txBody>
      </p:sp>
    </p:spTree>
    <p:extLst>
      <p:ext uri="{BB962C8B-B14F-4D97-AF65-F5344CB8AC3E}">
        <p14:creationId xmlns:p14="http://schemas.microsoft.com/office/powerpoint/2010/main" val="1942494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9939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7971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4642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r>
              <a:rPr lang="en-US" dirty="0" smtClean="0"/>
              <a:t>commonwealth</a:t>
            </a:r>
            <a:endParaRPr lang="en-US" dirty="0"/>
          </a:p>
        </p:txBody>
      </p:sp>
    </p:spTree>
    <p:extLst>
      <p:ext uri="{BB962C8B-B14F-4D97-AF65-F5344CB8AC3E}">
        <p14:creationId xmlns:p14="http://schemas.microsoft.com/office/powerpoint/2010/main" val="368160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73207273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79725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4501" y="609600"/>
            <a:ext cx="2597151"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43052" y="609600"/>
            <a:ext cx="7588249"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115185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8746067" y="6356351"/>
            <a:ext cx="2844800" cy="365125"/>
          </a:xfrm>
          <a:prstGeom prst="rect">
            <a:avLst/>
          </a:prstGeom>
        </p:spPr>
        <p:txBody>
          <a:bodyPr/>
          <a:lstStyle/>
          <a:p>
            <a:fld id="{AB80C8F5-D920-BB4B-933F-7F3EB43C8215}" type="slidenum">
              <a:rPr lang="en-US" smtClean="0"/>
              <a:pPr/>
              <a:t>‹#›</a:t>
            </a:fld>
            <a:endParaRPr lang="en-US" dirty="0"/>
          </a:p>
        </p:txBody>
      </p:sp>
      <p:sp>
        <p:nvSpPr>
          <p:cNvPr id="5" name="Text Placeholder 2"/>
          <p:cNvSpPr>
            <a:spLocks noGrp="1"/>
          </p:cNvSpPr>
          <p:nvPr>
            <p:ph type="body" idx="11" hasCustomPrompt="1"/>
          </p:nvPr>
        </p:nvSpPr>
        <p:spPr>
          <a:xfrm>
            <a:off x="5861468" y="165993"/>
            <a:ext cx="5729397" cy="713823"/>
          </a:xfrm>
        </p:spPr>
        <p:txBody>
          <a:bodyPr anchor="t">
            <a:noAutofit/>
          </a:bodyPr>
          <a:lstStyle>
            <a:lvl1pPr marL="0" indent="0">
              <a:lnSpc>
                <a:spcPct val="100000"/>
              </a:lnSpc>
              <a:spcBef>
                <a:spcPts val="0"/>
              </a:spcBef>
              <a:buNone/>
              <a:defRPr sz="2000" b="1" cap="all" baseline="0">
                <a:solidFill>
                  <a:srgbClr val="E3AE24"/>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 Single Line</a:t>
            </a:r>
            <a:br>
              <a:rPr lang="en-US" dirty="0"/>
            </a:br>
            <a:r>
              <a:rPr lang="en-US" dirty="0"/>
              <a:t>Double Line</a:t>
            </a:r>
          </a:p>
        </p:txBody>
      </p:sp>
      <p:sp>
        <p:nvSpPr>
          <p:cNvPr id="7" name="Text Placeholder 6"/>
          <p:cNvSpPr>
            <a:spLocks noGrp="1"/>
          </p:cNvSpPr>
          <p:nvPr>
            <p:ph type="body" idx="12"/>
          </p:nvPr>
        </p:nvSpPr>
        <p:spPr>
          <a:xfrm>
            <a:off x="609601" y="1608140"/>
            <a:ext cx="10981265" cy="432646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5934910" y="824364"/>
            <a:ext cx="3619989" cy="0"/>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cxnSp>
        <p:nvCxnSpPr>
          <p:cNvPr id="10" name="Straight Connector 9"/>
          <p:cNvCxnSpPr/>
          <p:nvPr userDrawn="1"/>
        </p:nvCxnSpPr>
        <p:spPr>
          <a:xfrm>
            <a:off x="5934910" y="513373"/>
            <a:ext cx="3619989" cy="0"/>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cxnSp>
        <p:nvCxnSpPr>
          <p:cNvPr id="11" name="Straight Connector 10"/>
          <p:cNvCxnSpPr/>
          <p:nvPr userDrawn="1"/>
        </p:nvCxnSpPr>
        <p:spPr>
          <a:xfrm>
            <a:off x="5934910" y="208811"/>
            <a:ext cx="3619989" cy="0"/>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48259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4036198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7213517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43051" y="1981200"/>
            <a:ext cx="5092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38951" y="1981200"/>
            <a:ext cx="5092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228587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337435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6848343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159196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514460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883389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30196"/>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1543051" y="1981200"/>
            <a:ext cx="10388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7" name="Rectangle 3"/>
          <p:cNvSpPr>
            <a:spLocks noGrp="1" noChangeArrowheads="1"/>
          </p:cNvSpPr>
          <p:nvPr>
            <p:ph type="title"/>
          </p:nvPr>
        </p:nvSpPr>
        <p:spPr bwMode="auto">
          <a:xfrm>
            <a:off x="1574800" y="609600"/>
            <a:ext cx="10287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grpSp>
        <p:nvGrpSpPr>
          <p:cNvPr id="1028" name="Group 4"/>
          <p:cNvGrpSpPr>
            <a:grpSpLocks/>
          </p:cNvGrpSpPr>
          <p:nvPr/>
        </p:nvGrpSpPr>
        <p:grpSpPr bwMode="auto">
          <a:xfrm>
            <a:off x="0" y="0"/>
            <a:ext cx="1447800" cy="6845300"/>
            <a:chOff x="0" y="0"/>
            <a:chExt cx="684" cy="4312"/>
          </a:xfrm>
        </p:grpSpPr>
        <p:sp>
          <p:nvSpPr>
            <p:cNvPr id="4101" name="Rectangle 5"/>
            <p:cNvSpPr>
              <a:spLocks noChangeArrowheads="1"/>
            </p:cNvSpPr>
            <p:nvPr/>
          </p:nvSpPr>
          <p:spPr bwMode="auto">
            <a:xfrm>
              <a:off x="0" y="0"/>
              <a:ext cx="684" cy="4312"/>
            </a:xfrm>
            <a:prstGeom prst="rect">
              <a:avLst/>
            </a:prstGeom>
            <a:gradFill rotWithShape="0">
              <a:gsLst>
                <a:gs pos="0">
                  <a:srgbClr val="3365FB"/>
                </a:gs>
                <a:gs pos="50000">
                  <a:srgbClr val="3365FB">
                    <a:gamma/>
                    <a:tint val="30196"/>
                    <a:invGamma/>
                  </a:srgbClr>
                </a:gs>
                <a:gs pos="100000">
                  <a:srgbClr val="3365FB"/>
                </a:gs>
              </a:gsLst>
              <a:lin ang="5400000" scaled="1"/>
            </a:gradFill>
            <a:ln w="12700">
              <a:noFill/>
              <a:miter lim="800000"/>
              <a:headEnd/>
              <a:tailEnd/>
            </a:ln>
            <a:effectLst/>
          </p:spPr>
          <p:txBody>
            <a:bodyPr wrap="none" anchor="ctr"/>
            <a:lstStyle/>
            <a:p>
              <a:pPr>
                <a:defRPr/>
              </a:pPr>
              <a:endParaRPr lang="en-US" sz="2400" dirty="0"/>
            </a:p>
          </p:txBody>
        </p:sp>
        <p:grpSp>
          <p:nvGrpSpPr>
            <p:cNvPr id="1030" name="Group 6"/>
            <p:cNvGrpSpPr>
              <a:grpSpLocks/>
            </p:cNvGrpSpPr>
            <p:nvPr/>
          </p:nvGrpSpPr>
          <p:grpSpPr bwMode="auto">
            <a:xfrm>
              <a:off x="48" y="102"/>
              <a:ext cx="96" cy="4122"/>
              <a:chOff x="48" y="102"/>
              <a:chExt cx="96" cy="4122"/>
            </a:xfrm>
          </p:grpSpPr>
          <p:sp>
            <p:nvSpPr>
              <p:cNvPr id="4103" name="Rectangle 7"/>
              <p:cNvSpPr>
                <a:spLocks noChangeArrowheads="1"/>
              </p:cNvSpPr>
              <p:nvPr/>
            </p:nvSpPr>
            <p:spPr bwMode="auto">
              <a:xfrm>
                <a:off x="48" y="1104"/>
                <a:ext cx="96" cy="96"/>
              </a:xfrm>
              <a:prstGeom prst="rect">
                <a:avLst/>
              </a:prstGeom>
              <a:solidFill>
                <a:schemeClr val="tx2"/>
              </a:solidFill>
              <a:ln w="12700">
                <a:noFill/>
                <a:miter lim="800000"/>
                <a:headEnd/>
                <a:tailEnd/>
              </a:ln>
              <a:effectLst/>
            </p:spPr>
            <p:txBody>
              <a:bodyPr wrap="none" anchor="ctr"/>
              <a:lstStyle/>
              <a:p>
                <a:pPr>
                  <a:defRPr/>
                </a:pPr>
                <a:endParaRPr lang="en-US" sz="2400" dirty="0"/>
              </a:p>
            </p:txBody>
          </p:sp>
          <p:sp>
            <p:nvSpPr>
              <p:cNvPr id="4104" name="Rectangle 8"/>
              <p:cNvSpPr>
                <a:spLocks noChangeArrowheads="1"/>
              </p:cNvSpPr>
              <p:nvPr/>
            </p:nvSpPr>
            <p:spPr bwMode="auto">
              <a:xfrm>
                <a:off x="48" y="1248"/>
                <a:ext cx="96" cy="96"/>
              </a:xfrm>
              <a:prstGeom prst="rect">
                <a:avLst/>
              </a:prstGeom>
              <a:solidFill>
                <a:schemeClr val="tx2"/>
              </a:solidFill>
              <a:ln w="12700">
                <a:noFill/>
                <a:miter lim="800000"/>
                <a:headEnd/>
                <a:tailEnd/>
              </a:ln>
              <a:effectLst/>
            </p:spPr>
            <p:txBody>
              <a:bodyPr wrap="none" anchor="ctr"/>
              <a:lstStyle/>
              <a:p>
                <a:pPr>
                  <a:defRPr/>
                </a:pPr>
                <a:endParaRPr lang="en-US" sz="2400" dirty="0"/>
              </a:p>
            </p:txBody>
          </p:sp>
          <p:sp>
            <p:nvSpPr>
              <p:cNvPr id="4105" name="Rectangle 9"/>
              <p:cNvSpPr>
                <a:spLocks noChangeArrowheads="1"/>
              </p:cNvSpPr>
              <p:nvPr/>
            </p:nvSpPr>
            <p:spPr bwMode="auto">
              <a:xfrm>
                <a:off x="48" y="1392"/>
                <a:ext cx="96" cy="96"/>
              </a:xfrm>
              <a:prstGeom prst="rect">
                <a:avLst/>
              </a:prstGeom>
              <a:solidFill>
                <a:schemeClr val="tx2"/>
              </a:solidFill>
              <a:ln w="12700">
                <a:noFill/>
                <a:miter lim="800000"/>
                <a:headEnd/>
                <a:tailEnd/>
              </a:ln>
              <a:effectLst/>
            </p:spPr>
            <p:txBody>
              <a:bodyPr wrap="none" anchor="ctr"/>
              <a:lstStyle/>
              <a:p>
                <a:pPr>
                  <a:defRPr/>
                </a:pPr>
                <a:endParaRPr lang="en-US" sz="2400" dirty="0"/>
              </a:p>
            </p:txBody>
          </p:sp>
          <p:sp>
            <p:nvSpPr>
              <p:cNvPr id="4106" name="Rectangle 10"/>
              <p:cNvSpPr>
                <a:spLocks noChangeArrowheads="1"/>
              </p:cNvSpPr>
              <p:nvPr/>
            </p:nvSpPr>
            <p:spPr bwMode="auto">
              <a:xfrm>
                <a:off x="48" y="1536"/>
                <a:ext cx="96" cy="96"/>
              </a:xfrm>
              <a:prstGeom prst="rect">
                <a:avLst/>
              </a:prstGeom>
              <a:solidFill>
                <a:schemeClr val="tx2"/>
              </a:solidFill>
              <a:ln w="12700">
                <a:noFill/>
                <a:miter lim="800000"/>
                <a:headEnd/>
                <a:tailEnd/>
              </a:ln>
              <a:effectLst/>
            </p:spPr>
            <p:txBody>
              <a:bodyPr wrap="none" anchor="ctr"/>
              <a:lstStyle/>
              <a:p>
                <a:pPr>
                  <a:defRPr/>
                </a:pPr>
                <a:endParaRPr lang="en-US" sz="2400" dirty="0"/>
              </a:p>
            </p:txBody>
          </p:sp>
          <p:sp>
            <p:nvSpPr>
              <p:cNvPr id="4107" name="Rectangle 11"/>
              <p:cNvSpPr>
                <a:spLocks noChangeArrowheads="1"/>
              </p:cNvSpPr>
              <p:nvPr/>
            </p:nvSpPr>
            <p:spPr bwMode="auto">
              <a:xfrm>
                <a:off x="48" y="1680"/>
                <a:ext cx="96" cy="96"/>
              </a:xfrm>
              <a:prstGeom prst="rect">
                <a:avLst/>
              </a:prstGeom>
              <a:solidFill>
                <a:schemeClr val="tx2"/>
              </a:solidFill>
              <a:ln w="12700">
                <a:noFill/>
                <a:miter lim="800000"/>
                <a:headEnd/>
                <a:tailEnd/>
              </a:ln>
              <a:effectLst/>
            </p:spPr>
            <p:txBody>
              <a:bodyPr wrap="none" anchor="ctr"/>
              <a:lstStyle/>
              <a:p>
                <a:pPr>
                  <a:defRPr/>
                </a:pPr>
                <a:endParaRPr lang="en-US" sz="2400" dirty="0"/>
              </a:p>
            </p:txBody>
          </p:sp>
          <p:sp>
            <p:nvSpPr>
              <p:cNvPr id="4108" name="Rectangle 12"/>
              <p:cNvSpPr>
                <a:spLocks noChangeArrowheads="1"/>
              </p:cNvSpPr>
              <p:nvPr/>
            </p:nvSpPr>
            <p:spPr bwMode="auto">
              <a:xfrm>
                <a:off x="48" y="1824"/>
                <a:ext cx="96" cy="96"/>
              </a:xfrm>
              <a:prstGeom prst="rect">
                <a:avLst/>
              </a:prstGeom>
              <a:solidFill>
                <a:schemeClr val="tx2"/>
              </a:solidFill>
              <a:ln w="12700">
                <a:noFill/>
                <a:miter lim="800000"/>
                <a:headEnd/>
                <a:tailEnd/>
              </a:ln>
              <a:effectLst/>
            </p:spPr>
            <p:txBody>
              <a:bodyPr wrap="none" anchor="ctr"/>
              <a:lstStyle/>
              <a:p>
                <a:pPr>
                  <a:defRPr/>
                </a:pPr>
                <a:endParaRPr lang="en-US" sz="2400" dirty="0"/>
              </a:p>
            </p:txBody>
          </p:sp>
          <p:sp>
            <p:nvSpPr>
              <p:cNvPr id="4109" name="Rectangle 13"/>
              <p:cNvSpPr>
                <a:spLocks noChangeArrowheads="1"/>
              </p:cNvSpPr>
              <p:nvPr/>
            </p:nvSpPr>
            <p:spPr bwMode="auto">
              <a:xfrm>
                <a:off x="48" y="1968"/>
                <a:ext cx="96" cy="96"/>
              </a:xfrm>
              <a:prstGeom prst="rect">
                <a:avLst/>
              </a:prstGeom>
              <a:solidFill>
                <a:schemeClr val="tx2"/>
              </a:solidFill>
              <a:ln w="12700">
                <a:noFill/>
                <a:miter lim="800000"/>
                <a:headEnd/>
                <a:tailEnd/>
              </a:ln>
              <a:effectLst/>
            </p:spPr>
            <p:txBody>
              <a:bodyPr wrap="none" anchor="ctr"/>
              <a:lstStyle/>
              <a:p>
                <a:pPr>
                  <a:defRPr/>
                </a:pPr>
                <a:endParaRPr lang="en-US" sz="2400" dirty="0"/>
              </a:p>
            </p:txBody>
          </p:sp>
          <p:sp>
            <p:nvSpPr>
              <p:cNvPr id="4110" name="Rectangle 14"/>
              <p:cNvSpPr>
                <a:spLocks noChangeArrowheads="1"/>
              </p:cNvSpPr>
              <p:nvPr/>
            </p:nvSpPr>
            <p:spPr bwMode="auto">
              <a:xfrm>
                <a:off x="48" y="2112"/>
                <a:ext cx="96" cy="96"/>
              </a:xfrm>
              <a:prstGeom prst="rect">
                <a:avLst/>
              </a:prstGeom>
              <a:solidFill>
                <a:schemeClr val="tx2"/>
              </a:solidFill>
              <a:ln w="12700">
                <a:noFill/>
                <a:miter lim="800000"/>
                <a:headEnd/>
                <a:tailEnd/>
              </a:ln>
              <a:effectLst/>
            </p:spPr>
            <p:txBody>
              <a:bodyPr wrap="none" anchor="ctr"/>
              <a:lstStyle/>
              <a:p>
                <a:pPr>
                  <a:defRPr/>
                </a:pPr>
                <a:endParaRPr lang="en-US" sz="2400" dirty="0"/>
              </a:p>
            </p:txBody>
          </p:sp>
          <p:sp>
            <p:nvSpPr>
              <p:cNvPr id="4111" name="Rectangle 15"/>
              <p:cNvSpPr>
                <a:spLocks noChangeArrowheads="1"/>
              </p:cNvSpPr>
              <p:nvPr/>
            </p:nvSpPr>
            <p:spPr bwMode="auto">
              <a:xfrm>
                <a:off x="48" y="2256"/>
                <a:ext cx="96" cy="96"/>
              </a:xfrm>
              <a:prstGeom prst="rect">
                <a:avLst/>
              </a:prstGeom>
              <a:solidFill>
                <a:schemeClr val="tx2"/>
              </a:solidFill>
              <a:ln w="12700">
                <a:noFill/>
                <a:miter lim="800000"/>
                <a:headEnd/>
                <a:tailEnd/>
              </a:ln>
              <a:effectLst/>
            </p:spPr>
            <p:txBody>
              <a:bodyPr wrap="none" anchor="ctr"/>
              <a:lstStyle/>
              <a:p>
                <a:pPr>
                  <a:defRPr/>
                </a:pPr>
                <a:endParaRPr lang="en-US" sz="2400" dirty="0"/>
              </a:p>
            </p:txBody>
          </p:sp>
          <p:sp>
            <p:nvSpPr>
              <p:cNvPr id="4112" name="Rectangle 16"/>
              <p:cNvSpPr>
                <a:spLocks noChangeArrowheads="1"/>
              </p:cNvSpPr>
              <p:nvPr/>
            </p:nvSpPr>
            <p:spPr bwMode="auto">
              <a:xfrm>
                <a:off x="48" y="2400"/>
                <a:ext cx="96" cy="96"/>
              </a:xfrm>
              <a:prstGeom prst="rect">
                <a:avLst/>
              </a:prstGeom>
              <a:solidFill>
                <a:schemeClr val="tx2"/>
              </a:solidFill>
              <a:ln w="12700">
                <a:noFill/>
                <a:miter lim="800000"/>
                <a:headEnd/>
                <a:tailEnd/>
              </a:ln>
              <a:effectLst/>
            </p:spPr>
            <p:txBody>
              <a:bodyPr wrap="none" anchor="ctr"/>
              <a:lstStyle/>
              <a:p>
                <a:pPr>
                  <a:defRPr/>
                </a:pPr>
                <a:endParaRPr lang="en-US" sz="2400" dirty="0"/>
              </a:p>
            </p:txBody>
          </p:sp>
          <p:sp>
            <p:nvSpPr>
              <p:cNvPr id="4113" name="Rectangle 17"/>
              <p:cNvSpPr>
                <a:spLocks noChangeArrowheads="1"/>
              </p:cNvSpPr>
              <p:nvPr/>
            </p:nvSpPr>
            <p:spPr bwMode="auto">
              <a:xfrm>
                <a:off x="48" y="2544"/>
                <a:ext cx="96" cy="96"/>
              </a:xfrm>
              <a:prstGeom prst="rect">
                <a:avLst/>
              </a:prstGeom>
              <a:solidFill>
                <a:schemeClr val="tx2"/>
              </a:solidFill>
              <a:ln w="12700">
                <a:noFill/>
                <a:miter lim="800000"/>
                <a:headEnd/>
                <a:tailEnd/>
              </a:ln>
              <a:effectLst/>
            </p:spPr>
            <p:txBody>
              <a:bodyPr wrap="none" anchor="ctr"/>
              <a:lstStyle/>
              <a:p>
                <a:pPr>
                  <a:defRPr/>
                </a:pPr>
                <a:endParaRPr lang="en-US" sz="2400" dirty="0"/>
              </a:p>
            </p:txBody>
          </p:sp>
          <p:sp>
            <p:nvSpPr>
              <p:cNvPr id="4114" name="Rectangle 18"/>
              <p:cNvSpPr>
                <a:spLocks noChangeArrowheads="1"/>
              </p:cNvSpPr>
              <p:nvPr/>
            </p:nvSpPr>
            <p:spPr bwMode="auto">
              <a:xfrm>
                <a:off x="48" y="2688"/>
                <a:ext cx="96" cy="96"/>
              </a:xfrm>
              <a:prstGeom prst="rect">
                <a:avLst/>
              </a:prstGeom>
              <a:solidFill>
                <a:schemeClr val="tx2"/>
              </a:solidFill>
              <a:ln w="12700">
                <a:noFill/>
                <a:miter lim="800000"/>
                <a:headEnd/>
                <a:tailEnd/>
              </a:ln>
              <a:effectLst/>
            </p:spPr>
            <p:txBody>
              <a:bodyPr wrap="none" anchor="ctr"/>
              <a:lstStyle/>
              <a:p>
                <a:pPr>
                  <a:defRPr/>
                </a:pPr>
                <a:endParaRPr lang="en-US" sz="2400" dirty="0"/>
              </a:p>
            </p:txBody>
          </p:sp>
          <p:sp>
            <p:nvSpPr>
              <p:cNvPr id="4115" name="Rectangle 19"/>
              <p:cNvSpPr>
                <a:spLocks noChangeArrowheads="1"/>
              </p:cNvSpPr>
              <p:nvPr/>
            </p:nvSpPr>
            <p:spPr bwMode="auto">
              <a:xfrm>
                <a:off x="48" y="2832"/>
                <a:ext cx="96" cy="96"/>
              </a:xfrm>
              <a:prstGeom prst="rect">
                <a:avLst/>
              </a:prstGeom>
              <a:solidFill>
                <a:schemeClr val="tx2"/>
              </a:solidFill>
              <a:ln w="12700">
                <a:noFill/>
                <a:miter lim="800000"/>
                <a:headEnd/>
                <a:tailEnd/>
              </a:ln>
              <a:effectLst/>
            </p:spPr>
            <p:txBody>
              <a:bodyPr wrap="none" anchor="ctr"/>
              <a:lstStyle/>
              <a:p>
                <a:pPr>
                  <a:defRPr/>
                </a:pPr>
                <a:endParaRPr lang="en-US" sz="2400" dirty="0"/>
              </a:p>
            </p:txBody>
          </p:sp>
          <p:sp>
            <p:nvSpPr>
              <p:cNvPr id="4116" name="Rectangle 20"/>
              <p:cNvSpPr>
                <a:spLocks noChangeArrowheads="1"/>
              </p:cNvSpPr>
              <p:nvPr/>
            </p:nvSpPr>
            <p:spPr bwMode="auto">
              <a:xfrm>
                <a:off x="48" y="2976"/>
                <a:ext cx="96" cy="96"/>
              </a:xfrm>
              <a:prstGeom prst="rect">
                <a:avLst/>
              </a:prstGeom>
              <a:solidFill>
                <a:schemeClr val="tx2"/>
              </a:solidFill>
              <a:ln w="12700">
                <a:noFill/>
                <a:miter lim="800000"/>
                <a:headEnd/>
                <a:tailEnd/>
              </a:ln>
              <a:effectLst/>
            </p:spPr>
            <p:txBody>
              <a:bodyPr wrap="none" anchor="ctr"/>
              <a:lstStyle/>
              <a:p>
                <a:pPr>
                  <a:defRPr/>
                </a:pPr>
                <a:endParaRPr lang="en-US" sz="2400" dirty="0"/>
              </a:p>
            </p:txBody>
          </p:sp>
          <p:sp>
            <p:nvSpPr>
              <p:cNvPr id="4117" name="Rectangle 21"/>
              <p:cNvSpPr>
                <a:spLocks noChangeArrowheads="1"/>
              </p:cNvSpPr>
              <p:nvPr/>
            </p:nvSpPr>
            <p:spPr bwMode="auto">
              <a:xfrm>
                <a:off x="48" y="3120"/>
                <a:ext cx="96" cy="96"/>
              </a:xfrm>
              <a:prstGeom prst="rect">
                <a:avLst/>
              </a:prstGeom>
              <a:solidFill>
                <a:schemeClr val="tx2"/>
              </a:solidFill>
              <a:ln w="12700">
                <a:noFill/>
                <a:miter lim="800000"/>
                <a:headEnd/>
                <a:tailEnd/>
              </a:ln>
              <a:effectLst/>
            </p:spPr>
            <p:txBody>
              <a:bodyPr wrap="none" anchor="ctr"/>
              <a:lstStyle/>
              <a:p>
                <a:pPr>
                  <a:defRPr/>
                </a:pPr>
                <a:endParaRPr lang="en-US" sz="2400" dirty="0"/>
              </a:p>
            </p:txBody>
          </p:sp>
          <p:sp>
            <p:nvSpPr>
              <p:cNvPr id="4118" name="Rectangle 22"/>
              <p:cNvSpPr>
                <a:spLocks noChangeArrowheads="1"/>
              </p:cNvSpPr>
              <p:nvPr/>
            </p:nvSpPr>
            <p:spPr bwMode="auto">
              <a:xfrm>
                <a:off x="48" y="3264"/>
                <a:ext cx="96" cy="96"/>
              </a:xfrm>
              <a:prstGeom prst="rect">
                <a:avLst/>
              </a:prstGeom>
              <a:solidFill>
                <a:schemeClr val="tx2"/>
              </a:solidFill>
              <a:ln w="12700">
                <a:noFill/>
                <a:miter lim="800000"/>
                <a:headEnd/>
                <a:tailEnd/>
              </a:ln>
              <a:effectLst/>
            </p:spPr>
            <p:txBody>
              <a:bodyPr wrap="none" anchor="ctr"/>
              <a:lstStyle/>
              <a:p>
                <a:pPr>
                  <a:defRPr/>
                </a:pPr>
                <a:endParaRPr lang="en-US" sz="2400" dirty="0"/>
              </a:p>
            </p:txBody>
          </p:sp>
          <p:sp>
            <p:nvSpPr>
              <p:cNvPr id="4119" name="Rectangle 23"/>
              <p:cNvSpPr>
                <a:spLocks noChangeArrowheads="1"/>
              </p:cNvSpPr>
              <p:nvPr/>
            </p:nvSpPr>
            <p:spPr bwMode="auto">
              <a:xfrm>
                <a:off x="48" y="3408"/>
                <a:ext cx="96" cy="96"/>
              </a:xfrm>
              <a:prstGeom prst="rect">
                <a:avLst/>
              </a:prstGeom>
              <a:solidFill>
                <a:schemeClr val="tx2"/>
              </a:solidFill>
              <a:ln w="12700">
                <a:noFill/>
                <a:miter lim="800000"/>
                <a:headEnd/>
                <a:tailEnd/>
              </a:ln>
              <a:effectLst/>
            </p:spPr>
            <p:txBody>
              <a:bodyPr wrap="none" anchor="ctr"/>
              <a:lstStyle/>
              <a:p>
                <a:pPr>
                  <a:defRPr/>
                </a:pPr>
                <a:endParaRPr lang="en-US" sz="2400" dirty="0"/>
              </a:p>
            </p:txBody>
          </p:sp>
          <p:sp>
            <p:nvSpPr>
              <p:cNvPr id="4120" name="Rectangle 24"/>
              <p:cNvSpPr>
                <a:spLocks noChangeArrowheads="1"/>
              </p:cNvSpPr>
              <p:nvPr/>
            </p:nvSpPr>
            <p:spPr bwMode="auto">
              <a:xfrm>
                <a:off x="48" y="3552"/>
                <a:ext cx="96" cy="96"/>
              </a:xfrm>
              <a:prstGeom prst="rect">
                <a:avLst/>
              </a:prstGeom>
              <a:solidFill>
                <a:schemeClr val="tx2"/>
              </a:solidFill>
              <a:ln w="12700">
                <a:noFill/>
                <a:miter lim="800000"/>
                <a:headEnd/>
                <a:tailEnd/>
              </a:ln>
              <a:effectLst/>
            </p:spPr>
            <p:txBody>
              <a:bodyPr wrap="none" anchor="ctr"/>
              <a:lstStyle/>
              <a:p>
                <a:pPr>
                  <a:defRPr/>
                </a:pPr>
                <a:endParaRPr lang="en-US" sz="2400" dirty="0"/>
              </a:p>
            </p:txBody>
          </p:sp>
          <p:sp>
            <p:nvSpPr>
              <p:cNvPr id="4121" name="Rectangle 25"/>
              <p:cNvSpPr>
                <a:spLocks noChangeArrowheads="1"/>
              </p:cNvSpPr>
              <p:nvPr/>
            </p:nvSpPr>
            <p:spPr bwMode="auto">
              <a:xfrm>
                <a:off x="48" y="3696"/>
                <a:ext cx="96" cy="96"/>
              </a:xfrm>
              <a:prstGeom prst="rect">
                <a:avLst/>
              </a:prstGeom>
              <a:solidFill>
                <a:schemeClr val="tx2"/>
              </a:solidFill>
              <a:ln w="12700">
                <a:noFill/>
                <a:miter lim="800000"/>
                <a:headEnd/>
                <a:tailEnd/>
              </a:ln>
              <a:effectLst/>
            </p:spPr>
            <p:txBody>
              <a:bodyPr wrap="none" anchor="ctr"/>
              <a:lstStyle/>
              <a:p>
                <a:pPr>
                  <a:defRPr/>
                </a:pPr>
                <a:endParaRPr lang="en-US" sz="2400" dirty="0"/>
              </a:p>
            </p:txBody>
          </p:sp>
          <p:sp>
            <p:nvSpPr>
              <p:cNvPr id="4122" name="Rectangle 26"/>
              <p:cNvSpPr>
                <a:spLocks noChangeArrowheads="1"/>
              </p:cNvSpPr>
              <p:nvPr/>
            </p:nvSpPr>
            <p:spPr bwMode="auto">
              <a:xfrm>
                <a:off x="48" y="3840"/>
                <a:ext cx="96" cy="96"/>
              </a:xfrm>
              <a:prstGeom prst="rect">
                <a:avLst/>
              </a:prstGeom>
              <a:solidFill>
                <a:schemeClr val="tx2"/>
              </a:solidFill>
              <a:ln w="12700">
                <a:noFill/>
                <a:miter lim="800000"/>
                <a:headEnd/>
                <a:tailEnd/>
              </a:ln>
              <a:effectLst/>
            </p:spPr>
            <p:txBody>
              <a:bodyPr wrap="none" anchor="ctr"/>
              <a:lstStyle/>
              <a:p>
                <a:pPr>
                  <a:defRPr/>
                </a:pPr>
                <a:endParaRPr lang="en-US" sz="2400" dirty="0"/>
              </a:p>
            </p:txBody>
          </p:sp>
          <p:sp>
            <p:nvSpPr>
              <p:cNvPr id="4123" name="Rectangle 27"/>
              <p:cNvSpPr>
                <a:spLocks noChangeArrowheads="1"/>
              </p:cNvSpPr>
              <p:nvPr/>
            </p:nvSpPr>
            <p:spPr bwMode="auto">
              <a:xfrm>
                <a:off x="48" y="3984"/>
                <a:ext cx="96" cy="96"/>
              </a:xfrm>
              <a:prstGeom prst="rect">
                <a:avLst/>
              </a:prstGeom>
              <a:solidFill>
                <a:schemeClr val="tx2"/>
              </a:solidFill>
              <a:ln w="12700">
                <a:noFill/>
                <a:miter lim="800000"/>
                <a:headEnd/>
                <a:tailEnd/>
              </a:ln>
              <a:effectLst/>
            </p:spPr>
            <p:txBody>
              <a:bodyPr wrap="none" anchor="ctr"/>
              <a:lstStyle/>
              <a:p>
                <a:pPr>
                  <a:defRPr/>
                </a:pPr>
                <a:endParaRPr lang="en-US" sz="2400" dirty="0"/>
              </a:p>
            </p:txBody>
          </p:sp>
          <p:sp>
            <p:nvSpPr>
              <p:cNvPr id="4124" name="Rectangle 28"/>
              <p:cNvSpPr>
                <a:spLocks noChangeArrowheads="1"/>
              </p:cNvSpPr>
              <p:nvPr/>
            </p:nvSpPr>
            <p:spPr bwMode="auto">
              <a:xfrm>
                <a:off x="48" y="4128"/>
                <a:ext cx="96" cy="96"/>
              </a:xfrm>
              <a:prstGeom prst="rect">
                <a:avLst/>
              </a:prstGeom>
              <a:solidFill>
                <a:schemeClr val="tx2"/>
              </a:solidFill>
              <a:ln w="12700">
                <a:noFill/>
                <a:miter lim="800000"/>
                <a:headEnd/>
                <a:tailEnd/>
              </a:ln>
              <a:effectLst/>
            </p:spPr>
            <p:txBody>
              <a:bodyPr wrap="none" anchor="ctr"/>
              <a:lstStyle/>
              <a:p>
                <a:pPr>
                  <a:defRPr/>
                </a:pPr>
                <a:endParaRPr lang="en-US" sz="2400" dirty="0"/>
              </a:p>
            </p:txBody>
          </p:sp>
          <p:sp>
            <p:nvSpPr>
              <p:cNvPr id="4125" name="Rectangle 29"/>
              <p:cNvSpPr>
                <a:spLocks noChangeArrowheads="1"/>
              </p:cNvSpPr>
              <p:nvPr/>
            </p:nvSpPr>
            <p:spPr bwMode="auto">
              <a:xfrm>
                <a:off x="48" y="102"/>
                <a:ext cx="96" cy="96"/>
              </a:xfrm>
              <a:prstGeom prst="rect">
                <a:avLst/>
              </a:prstGeom>
              <a:solidFill>
                <a:schemeClr val="tx2"/>
              </a:solidFill>
              <a:ln w="12700">
                <a:noFill/>
                <a:miter lim="800000"/>
                <a:headEnd/>
                <a:tailEnd/>
              </a:ln>
              <a:effectLst/>
            </p:spPr>
            <p:txBody>
              <a:bodyPr wrap="none" anchor="ctr"/>
              <a:lstStyle/>
              <a:p>
                <a:pPr>
                  <a:defRPr/>
                </a:pPr>
                <a:endParaRPr lang="en-US" sz="2400" dirty="0"/>
              </a:p>
            </p:txBody>
          </p:sp>
          <p:sp>
            <p:nvSpPr>
              <p:cNvPr id="4126" name="Rectangle 30"/>
              <p:cNvSpPr>
                <a:spLocks noChangeArrowheads="1"/>
              </p:cNvSpPr>
              <p:nvPr/>
            </p:nvSpPr>
            <p:spPr bwMode="auto">
              <a:xfrm>
                <a:off x="48" y="246"/>
                <a:ext cx="96" cy="96"/>
              </a:xfrm>
              <a:prstGeom prst="rect">
                <a:avLst/>
              </a:prstGeom>
              <a:solidFill>
                <a:schemeClr val="tx2"/>
              </a:solidFill>
              <a:ln w="12700">
                <a:noFill/>
                <a:miter lim="800000"/>
                <a:headEnd/>
                <a:tailEnd/>
              </a:ln>
              <a:effectLst/>
            </p:spPr>
            <p:txBody>
              <a:bodyPr wrap="none" anchor="ctr"/>
              <a:lstStyle/>
              <a:p>
                <a:pPr>
                  <a:defRPr/>
                </a:pPr>
                <a:endParaRPr lang="en-US" sz="2400" dirty="0"/>
              </a:p>
            </p:txBody>
          </p:sp>
          <p:sp>
            <p:nvSpPr>
              <p:cNvPr id="4127" name="Rectangle 31"/>
              <p:cNvSpPr>
                <a:spLocks noChangeArrowheads="1"/>
              </p:cNvSpPr>
              <p:nvPr/>
            </p:nvSpPr>
            <p:spPr bwMode="auto">
              <a:xfrm>
                <a:off x="48" y="390"/>
                <a:ext cx="96" cy="96"/>
              </a:xfrm>
              <a:prstGeom prst="rect">
                <a:avLst/>
              </a:prstGeom>
              <a:solidFill>
                <a:schemeClr val="tx2"/>
              </a:solidFill>
              <a:ln w="12700">
                <a:noFill/>
                <a:miter lim="800000"/>
                <a:headEnd/>
                <a:tailEnd/>
              </a:ln>
              <a:effectLst/>
            </p:spPr>
            <p:txBody>
              <a:bodyPr wrap="none" anchor="ctr"/>
              <a:lstStyle/>
              <a:p>
                <a:pPr>
                  <a:defRPr/>
                </a:pPr>
                <a:endParaRPr lang="en-US" sz="2400" dirty="0"/>
              </a:p>
            </p:txBody>
          </p:sp>
          <p:sp>
            <p:nvSpPr>
              <p:cNvPr id="4128" name="Rectangle 32"/>
              <p:cNvSpPr>
                <a:spLocks noChangeArrowheads="1"/>
              </p:cNvSpPr>
              <p:nvPr/>
            </p:nvSpPr>
            <p:spPr bwMode="auto">
              <a:xfrm>
                <a:off x="48" y="534"/>
                <a:ext cx="96" cy="96"/>
              </a:xfrm>
              <a:prstGeom prst="rect">
                <a:avLst/>
              </a:prstGeom>
              <a:solidFill>
                <a:schemeClr val="tx2"/>
              </a:solidFill>
              <a:ln w="12700">
                <a:noFill/>
                <a:miter lim="800000"/>
                <a:headEnd/>
                <a:tailEnd/>
              </a:ln>
              <a:effectLst/>
            </p:spPr>
            <p:txBody>
              <a:bodyPr wrap="none" anchor="ctr"/>
              <a:lstStyle/>
              <a:p>
                <a:pPr>
                  <a:defRPr/>
                </a:pPr>
                <a:endParaRPr lang="en-US" sz="2400" dirty="0"/>
              </a:p>
            </p:txBody>
          </p:sp>
          <p:sp>
            <p:nvSpPr>
              <p:cNvPr id="4129" name="Rectangle 33"/>
              <p:cNvSpPr>
                <a:spLocks noChangeArrowheads="1"/>
              </p:cNvSpPr>
              <p:nvPr/>
            </p:nvSpPr>
            <p:spPr bwMode="auto">
              <a:xfrm>
                <a:off x="48" y="678"/>
                <a:ext cx="96" cy="96"/>
              </a:xfrm>
              <a:prstGeom prst="rect">
                <a:avLst/>
              </a:prstGeom>
              <a:solidFill>
                <a:schemeClr val="tx2"/>
              </a:solidFill>
              <a:ln w="12700">
                <a:noFill/>
                <a:miter lim="800000"/>
                <a:headEnd/>
                <a:tailEnd/>
              </a:ln>
              <a:effectLst/>
            </p:spPr>
            <p:txBody>
              <a:bodyPr wrap="none" anchor="ctr"/>
              <a:lstStyle/>
              <a:p>
                <a:pPr>
                  <a:defRPr/>
                </a:pPr>
                <a:endParaRPr lang="en-US" sz="2400" dirty="0"/>
              </a:p>
            </p:txBody>
          </p:sp>
          <p:sp>
            <p:nvSpPr>
              <p:cNvPr id="4130" name="Rectangle 34"/>
              <p:cNvSpPr>
                <a:spLocks noChangeArrowheads="1"/>
              </p:cNvSpPr>
              <p:nvPr/>
            </p:nvSpPr>
            <p:spPr bwMode="auto">
              <a:xfrm>
                <a:off x="48" y="822"/>
                <a:ext cx="96" cy="96"/>
              </a:xfrm>
              <a:prstGeom prst="rect">
                <a:avLst/>
              </a:prstGeom>
              <a:solidFill>
                <a:schemeClr val="tx2"/>
              </a:solidFill>
              <a:ln w="12700">
                <a:noFill/>
                <a:miter lim="800000"/>
                <a:headEnd/>
                <a:tailEnd/>
              </a:ln>
              <a:effectLst/>
            </p:spPr>
            <p:txBody>
              <a:bodyPr wrap="none" anchor="ctr"/>
              <a:lstStyle/>
              <a:p>
                <a:pPr>
                  <a:defRPr/>
                </a:pPr>
                <a:endParaRPr lang="en-US" sz="2400" dirty="0"/>
              </a:p>
            </p:txBody>
          </p:sp>
          <p:sp>
            <p:nvSpPr>
              <p:cNvPr id="4131" name="Rectangle 35"/>
              <p:cNvSpPr>
                <a:spLocks noChangeArrowheads="1"/>
              </p:cNvSpPr>
              <p:nvPr/>
            </p:nvSpPr>
            <p:spPr bwMode="auto">
              <a:xfrm>
                <a:off x="48" y="966"/>
                <a:ext cx="96" cy="96"/>
              </a:xfrm>
              <a:prstGeom prst="rect">
                <a:avLst/>
              </a:prstGeom>
              <a:solidFill>
                <a:schemeClr val="tx2"/>
              </a:solidFill>
              <a:ln w="12700">
                <a:noFill/>
                <a:miter lim="800000"/>
                <a:headEnd/>
                <a:tailEnd/>
              </a:ln>
              <a:effectLst/>
            </p:spPr>
            <p:txBody>
              <a:bodyPr wrap="none" anchor="ctr"/>
              <a:lstStyle/>
              <a:p>
                <a:pPr>
                  <a:defRPr/>
                </a:pPr>
                <a:endParaRPr lang="en-US" sz="2400" dirty="0"/>
              </a:p>
            </p:txBody>
          </p:sp>
        </p:grpSp>
      </p:grpSp>
    </p:spTree>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Lst>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Monotype Sorts" pitchFamily="2" charset="2"/>
        <a:buChar char="u"/>
        <a:defRPr sz="28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Monotype Sorts" pitchFamily="2" charset="2"/>
        <a:buChar char="F"/>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600200" y="0"/>
            <a:ext cx="10439400" cy="2438400"/>
          </a:xfrm>
        </p:spPr>
        <p:txBody>
          <a:bodyPr/>
          <a:lstStyle/>
          <a:p>
            <a:pPr algn="ctr">
              <a:spcBef>
                <a:spcPts val="1200"/>
              </a:spcBef>
              <a:spcAft>
                <a:spcPts val="1200"/>
              </a:spcAft>
            </a:pPr>
            <a:r>
              <a:rPr lang="en-US" b="1" dirty="0" smtClean="0">
                <a:latin typeface="Arial" charset="0"/>
              </a:rPr>
              <a:t>Long </a:t>
            </a:r>
            <a:r>
              <a:rPr lang="en-US" b="1" dirty="0">
                <a:latin typeface="Arial" charset="0"/>
              </a:rPr>
              <a:t>Term Memory</a:t>
            </a:r>
            <a:r>
              <a:rPr lang="en-US" altLang="en-US" b="1" dirty="0">
                <a:latin typeface="Arial" pitchFamily="34" charset="0"/>
                <a:cs typeface="Arial" pitchFamily="34" charset="0"/>
              </a:rPr>
              <a:t/>
            </a:r>
            <a:br>
              <a:rPr lang="en-US" altLang="en-US" b="1" dirty="0">
                <a:latin typeface="Arial" pitchFamily="34" charset="0"/>
                <a:cs typeface="Arial" pitchFamily="34" charset="0"/>
              </a:rPr>
            </a:br>
            <a:r>
              <a:rPr lang="en-US" altLang="en-US" sz="1200" b="1" dirty="0">
                <a:latin typeface="Arial" pitchFamily="34" charset="0"/>
                <a:cs typeface="Arial" pitchFamily="34" charset="0"/>
              </a:rPr>
              <a:t/>
            </a:r>
            <a:br>
              <a:rPr lang="en-US" altLang="en-US" sz="1200" b="1" dirty="0">
                <a:latin typeface="Arial" pitchFamily="34" charset="0"/>
                <a:cs typeface="Arial" pitchFamily="34" charset="0"/>
              </a:rPr>
            </a:br>
            <a:r>
              <a:rPr lang="en-US" altLang="en-US" sz="2600" b="1" dirty="0">
                <a:latin typeface="Arial" pitchFamily="34" charset="0"/>
                <a:cs typeface="Arial" pitchFamily="34" charset="0"/>
              </a:rPr>
              <a:t>Using what cognitive science tells us about how the brain works</a:t>
            </a:r>
          </a:p>
        </p:txBody>
      </p:sp>
      <p:sp>
        <p:nvSpPr>
          <p:cNvPr id="2052" name="Rectangle 10"/>
          <p:cNvSpPr>
            <a:spLocks noChangeArrowheads="1"/>
          </p:cNvSpPr>
          <p:nvPr/>
        </p:nvSpPr>
        <p:spPr bwMode="auto">
          <a:xfrm>
            <a:off x="3581400" y="5638800"/>
            <a:ext cx="6324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algn="ctr">
              <a:spcBef>
                <a:spcPct val="20000"/>
              </a:spcBef>
              <a:buClr>
                <a:schemeClr val="tx2"/>
              </a:buClr>
              <a:buSzPct val="75000"/>
              <a:buFont typeface="Monotype Sorts"/>
              <a:buNone/>
            </a:pPr>
            <a:r>
              <a:rPr lang="en-US" altLang="en-US" sz="1800" b="0" dirty="0"/>
              <a:t>Dr. Pete Bill</a:t>
            </a:r>
          </a:p>
          <a:p>
            <a:pPr algn="ctr">
              <a:spcBef>
                <a:spcPct val="20000"/>
              </a:spcBef>
              <a:buClr>
                <a:schemeClr val="tx2"/>
              </a:buClr>
              <a:buSzPct val="75000"/>
              <a:buFont typeface="Monotype Sorts"/>
              <a:buNone/>
            </a:pPr>
            <a:r>
              <a:rPr lang="en-US" altLang="en-US" sz="1800" b="0" dirty="0"/>
              <a:t>Purdue University</a:t>
            </a:r>
          </a:p>
          <a:p>
            <a:pPr algn="ctr">
              <a:spcBef>
                <a:spcPct val="20000"/>
              </a:spcBef>
              <a:buClr>
                <a:schemeClr val="tx2"/>
              </a:buClr>
              <a:buSzPct val="75000"/>
              <a:buFont typeface="Monotype Sorts"/>
              <a:buNone/>
            </a:pPr>
            <a:r>
              <a:rPr lang="en-US" altLang="en-US" sz="1800" b="0" dirty="0"/>
              <a:t>College of Veterinary Medicine</a:t>
            </a:r>
            <a:endParaRPr lang="en-US" altLang="en-US" b="0" dirty="0"/>
          </a:p>
        </p:txBody>
      </p:sp>
      <p:pic>
        <p:nvPicPr>
          <p:cNvPr id="2053" name="Picture 11" descr="vetlogo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34600" y="5689600"/>
            <a:ext cx="1219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2" descr="Purdue logo col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5816600"/>
            <a:ext cx="24384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rack.1.mshcdn.com/media/ZgkyMDEzLzA0LzAyLzhiL2JyYWluLjdiYjk4LmpwZwpwCXRodW1iCTk1MHg1MzQjCmUJanBn/72a94d12/a7a/brai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0" y="2309159"/>
            <a:ext cx="5829157"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01594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4267200" y="1295400"/>
            <a:ext cx="3095625" cy="392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3607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0" y="914400"/>
            <a:ext cx="4800600" cy="4800600"/>
          </a:xfrm>
          <a:prstGeom prst="rect">
            <a:avLst/>
          </a:prstGeom>
        </p:spPr>
      </p:pic>
      <p:sp>
        <p:nvSpPr>
          <p:cNvPr id="5" name="TextBox 4"/>
          <p:cNvSpPr txBox="1"/>
          <p:nvPr/>
        </p:nvSpPr>
        <p:spPr>
          <a:xfrm>
            <a:off x="762000" y="457200"/>
            <a:ext cx="2971800" cy="461665"/>
          </a:xfrm>
          <a:prstGeom prst="rect">
            <a:avLst/>
          </a:prstGeom>
          <a:noFill/>
        </p:spPr>
        <p:txBody>
          <a:bodyPr wrap="square" rtlCol="0">
            <a:spAutoFit/>
          </a:bodyPr>
          <a:lstStyle/>
          <a:p>
            <a:r>
              <a:rPr lang="en-US" dirty="0" smtClean="0"/>
              <a:t>Thatcher effect</a:t>
            </a:r>
            <a:endParaRPr lang="en-US" dirty="0"/>
          </a:p>
        </p:txBody>
      </p:sp>
    </p:spTree>
    <p:extLst>
      <p:ext uri="{BB962C8B-B14F-4D97-AF65-F5344CB8AC3E}">
        <p14:creationId xmlns:p14="http://schemas.microsoft.com/office/powerpoint/2010/main" val="72721743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4080295" y="803695"/>
            <a:ext cx="4800600" cy="4800600"/>
          </a:xfrm>
          <a:prstGeom prst="rect">
            <a:avLst/>
          </a:prstGeom>
        </p:spPr>
      </p:pic>
    </p:spTree>
    <p:extLst>
      <p:ext uri="{BB962C8B-B14F-4D97-AF65-F5344CB8AC3E}">
        <p14:creationId xmlns:p14="http://schemas.microsoft.com/office/powerpoint/2010/main" val="95322844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5"/>
          <p:cNvSpPr>
            <a:spLocks noGrp="1" noChangeArrowheads="1"/>
          </p:cNvSpPr>
          <p:nvPr>
            <p:ph type="title"/>
          </p:nvPr>
        </p:nvSpPr>
        <p:spPr>
          <a:xfrm>
            <a:off x="1676400" y="381000"/>
            <a:ext cx="9906000" cy="685800"/>
          </a:xfrm>
        </p:spPr>
        <p:txBody>
          <a:bodyPr/>
          <a:lstStyle/>
          <a:p>
            <a:pPr algn="ctr"/>
            <a:r>
              <a:rPr lang="en-US" altLang="en-US" sz="4200" b="1" dirty="0">
                <a:latin typeface="Arial" pitchFamily="34" charset="0"/>
              </a:rPr>
              <a:t>4 Stages of Learning New Information</a:t>
            </a:r>
          </a:p>
        </p:txBody>
      </p:sp>
      <p:sp>
        <p:nvSpPr>
          <p:cNvPr id="5" name="Text Box 3">
            <a:extLst>
              <a:ext uri="{FF2B5EF4-FFF2-40B4-BE49-F238E27FC236}">
                <a16:creationId xmlns:a16="http://schemas.microsoft.com/office/drawing/2014/main" id="{284400F6-BD25-4253-87FF-A38B50FCE9BA}"/>
              </a:ext>
            </a:extLst>
          </p:cNvPr>
          <p:cNvSpPr txBox="1">
            <a:spLocks noChangeArrowheads="1"/>
          </p:cNvSpPr>
          <p:nvPr/>
        </p:nvSpPr>
        <p:spPr bwMode="auto">
          <a:xfrm>
            <a:off x="2971800" y="1371600"/>
            <a:ext cx="9144000"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marL="514350" indent="-514350">
              <a:spcBef>
                <a:spcPct val="50000"/>
              </a:spcBef>
              <a:buAutoNum type="arabicPeriod"/>
            </a:pPr>
            <a:r>
              <a:rPr lang="en-US" sz="2800" dirty="0">
                <a:solidFill>
                  <a:srgbClr val="FF0000"/>
                </a:solidFill>
              </a:rPr>
              <a:t>Attention</a:t>
            </a:r>
            <a:r>
              <a:rPr lang="en-US" sz="2800" dirty="0"/>
              <a:t> – filters out “unnecessary” sensory information</a:t>
            </a:r>
          </a:p>
          <a:p>
            <a:pPr marL="514350" indent="-514350">
              <a:spcBef>
                <a:spcPct val="50000"/>
              </a:spcBef>
              <a:buAutoNum type="arabicPeriod"/>
            </a:pPr>
            <a:r>
              <a:rPr lang="en-US" sz="2800" dirty="0">
                <a:solidFill>
                  <a:srgbClr val="FF0000"/>
                </a:solidFill>
              </a:rPr>
              <a:t>Encoding</a:t>
            </a:r>
            <a:r>
              <a:rPr lang="en-US" sz="2800" dirty="0"/>
              <a:t> – </a:t>
            </a:r>
            <a:r>
              <a:rPr lang="en-US" sz="2800" i="1" dirty="0"/>
              <a:t>memory formation </a:t>
            </a:r>
            <a:r>
              <a:rPr lang="en-US" sz="2800" dirty="0"/>
              <a:t>- new information that has made it through the attention filters is disseminated throughout the brain into specific areas of the brain for interpretation</a:t>
            </a:r>
          </a:p>
          <a:p>
            <a:pPr marL="514350" indent="-514350">
              <a:spcBef>
                <a:spcPct val="50000"/>
              </a:spcBef>
              <a:buAutoNum type="arabicPeriod"/>
            </a:pPr>
            <a:r>
              <a:rPr lang="en-US" sz="2800" dirty="0">
                <a:solidFill>
                  <a:srgbClr val="FF0000"/>
                </a:solidFill>
              </a:rPr>
              <a:t>Storage</a:t>
            </a:r>
            <a:r>
              <a:rPr lang="en-US" sz="2800" dirty="0"/>
              <a:t> – how long the encoded pattern information remains in the brain – most sensory information coming into the brain is forgotten</a:t>
            </a:r>
          </a:p>
          <a:p>
            <a:pPr marL="514350" indent="-514350">
              <a:spcBef>
                <a:spcPct val="50000"/>
              </a:spcBef>
              <a:buAutoNum type="arabicPeriod"/>
            </a:pPr>
            <a:r>
              <a:rPr lang="en-US" sz="2800" dirty="0">
                <a:solidFill>
                  <a:srgbClr val="FF0000"/>
                </a:solidFill>
              </a:rPr>
              <a:t>Retrieval</a:t>
            </a:r>
            <a:r>
              <a:rPr lang="en-US" sz="2800" dirty="0"/>
              <a:t> – bringing a memory into conscious awareness (recalling)</a:t>
            </a:r>
          </a:p>
        </p:txBody>
      </p:sp>
      <p:pic>
        <p:nvPicPr>
          <p:cNvPr id="1026" name="Picture 2" descr="Related image">
            <a:extLst>
              <a:ext uri="{FF2B5EF4-FFF2-40B4-BE49-F238E27FC236}">
                <a16:creationId xmlns:a16="http://schemas.microsoft.com/office/drawing/2014/main" id="{9173167D-F36F-4FEB-87F0-CD5A125EB0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475" y="1350523"/>
            <a:ext cx="2452610" cy="3069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8887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5"/>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5"/>
          <p:cNvSpPr>
            <a:spLocks noGrp="1" noChangeArrowheads="1"/>
          </p:cNvSpPr>
          <p:nvPr>
            <p:ph type="title"/>
          </p:nvPr>
        </p:nvSpPr>
        <p:spPr>
          <a:xfrm>
            <a:off x="3886200" y="906323"/>
            <a:ext cx="7620000" cy="685800"/>
          </a:xfrm>
        </p:spPr>
        <p:txBody>
          <a:bodyPr/>
          <a:lstStyle/>
          <a:p>
            <a:pPr algn="ctr"/>
            <a:r>
              <a:rPr lang="en-US" altLang="en-US" sz="4200" b="1" dirty="0">
                <a:latin typeface="Arial" pitchFamily="34" charset="0"/>
              </a:rPr>
              <a:t>So how do we get </a:t>
            </a:r>
            <a:r>
              <a:rPr lang="en-US" altLang="en-US" sz="4200" b="1" dirty="0" smtClean="0">
                <a:latin typeface="Arial" pitchFamily="34" charset="0"/>
              </a:rPr>
              <a:t>your brains </a:t>
            </a:r>
            <a:r>
              <a:rPr lang="en-US" altLang="en-US" sz="4200" b="1" dirty="0">
                <a:latin typeface="Arial" pitchFamily="34" charset="0"/>
              </a:rPr>
              <a:t>attention?</a:t>
            </a:r>
          </a:p>
        </p:txBody>
      </p:sp>
      <p:sp>
        <p:nvSpPr>
          <p:cNvPr id="5" name="Text Box 3">
            <a:extLst>
              <a:ext uri="{FF2B5EF4-FFF2-40B4-BE49-F238E27FC236}">
                <a16:creationId xmlns:a16="http://schemas.microsoft.com/office/drawing/2014/main" id="{284400F6-BD25-4253-87FF-A38B50FCE9BA}"/>
              </a:ext>
            </a:extLst>
          </p:cNvPr>
          <p:cNvSpPr txBox="1">
            <a:spLocks noChangeArrowheads="1"/>
          </p:cNvSpPr>
          <p:nvPr/>
        </p:nvSpPr>
        <p:spPr bwMode="auto">
          <a:xfrm>
            <a:off x="1524000" y="2590800"/>
            <a:ext cx="10591800" cy="36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spcBef>
                <a:spcPts val="1200"/>
              </a:spcBef>
              <a:spcAft>
                <a:spcPts val="0"/>
              </a:spcAft>
            </a:pPr>
            <a:r>
              <a:rPr lang="en-US" sz="2700" dirty="0"/>
              <a:t>Create a </a:t>
            </a:r>
            <a:r>
              <a:rPr lang="en-US" sz="2700" i="1" dirty="0"/>
              <a:t>change in the environment </a:t>
            </a:r>
            <a:r>
              <a:rPr lang="en-US" sz="2700" dirty="0"/>
              <a:t>that requires assessment of the threat/need level or stimulates intrinsic curiosity</a:t>
            </a:r>
          </a:p>
          <a:p>
            <a:pPr marL="457200" indent="-457200">
              <a:spcBef>
                <a:spcPts val="1200"/>
              </a:spcBef>
              <a:spcAft>
                <a:spcPts val="0"/>
              </a:spcAft>
              <a:buFont typeface="Arial" panose="020B0604020202020204" pitchFamily="34" charset="0"/>
              <a:buChar char="•"/>
            </a:pPr>
            <a:r>
              <a:rPr lang="en-US" sz="2700" dirty="0" smtClean="0"/>
              <a:t>Add </a:t>
            </a:r>
            <a:r>
              <a:rPr lang="en-US" sz="2700" dirty="0"/>
              <a:t>an incongruity </a:t>
            </a:r>
            <a:r>
              <a:rPr lang="en-US" sz="2700" dirty="0" smtClean="0"/>
              <a:t> </a:t>
            </a:r>
            <a:r>
              <a:rPr lang="en-US" sz="2700" dirty="0"/>
              <a:t>(new person, object) </a:t>
            </a:r>
          </a:p>
          <a:p>
            <a:pPr marL="457200" indent="-457200">
              <a:spcBef>
                <a:spcPts val="1200"/>
              </a:spcBef>
              <a:spcAft>
                <a:spcPts val="0"/>
              </a:spcAft>
              <a:buFont typeface="Arial" panose="020B0604020202020204" pitchFamily="34" charset="0"/>
              <a:buChar char="•"/>
            </a:pPr>
            <a:r>
              <a:rPr lang="en-US" sz="2700" dirty="0"/>
              <a:t>Change </a:t>
            </a:r>
            <a:r>
              <a:rPr lang="en-US" sz="2700" dirty="0" smtClean="0"/>
              <a:t>pace</a:t>
            </a:r>
            <a:endParaRPr lang="en-US" sz="2700" dirty="0"/>
          </a:p>
          <a:p>
            <a:pPr marL="457200" indent="-457200">
              <a:spcBef>
                <a:spcPts val="1200"/>
              </a:spcBef>
              <a:spcAft>
                <a:spcPts val="0"/>
              </a:spcAft>
              <a:buFont typeface="Arial" panose="020B0604020202020204" pitchFamily="34" charset="0"/>
              <a:buChar char="•"/>
            </a:pPr>
            <a:r>
              <a:rPr lang="en-US" sz="2700" dirty="0"/>
              <a:t>Change up your style </a:t>
            </a:r>
            <a:r>
              <a:rPr lang="en-US" sz="2700" dirty="0" smtClean="0"/>
              <a:t>(notes, flashcards alternative mediums)</a:t>
            </a:r>
            <a:endParaRPr lang="en-US" sz="2700" dirty="0"/>
          </a:p>
          <a:p>
            <a:pPr marL="457200" indent="-457200">
              <a:spcBef>
                <a:spcPts val="1200"/>
              </a:spcBef>
              <a:spcAft>
                <a:spcPts val="0"/>
              </a:spcAft>
              <a:buFont typeface="Arial" panose="020B0604020202020204" pitchFamily="34" charset="0"/>
              <a:buChar char="•"/>
            </a:pPr>
            <a:r>
              <a:rPr lang="en-US" sz="2700" dirty="0" smtClean="0"/>
              <a:t>Study in an area that the brain is already attentive</a:t>
            </a:r>
            <a:endParaRPr lang="en-US" sz="2700" dirty="0"/>
          </a:p>
        </p:txBody>
      </p:sp>
      <p:pic>
        <p:nvPicPr>
          <p:cNvPr id="6" name="Picture 2" descr="Image result for shocked student">
            <a:extLst>
              <a:ext uri="{FF2B5EF4-FFF2-40B4-BE49-F238E27FC236}">
                <a16:creationId xmlns:a16="http://schemas.microsoft.com/office/drawing/2014/main" id="{9C9A00EE-FF6D-48DC-9F32-59E2880E52A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1" y="76200"/>
            <a:ext cx="3276600" cy="2346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710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5"/>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5"/>
          <p:cNvSpPr>
            <a:spLocks noGrp="1" noChangeArrowheads="1"/>
          </p:cNvSpPr>
          <p:nvPr>
            <p:ph type="title"/>
          </p:nvPr>
        </p:nvSpPr>
        <p:spPr>
          <a:xfrm>
            <a:off x="1676400" y="381000"/>
            <a:ext cx="9906000" cy="685800"/>
          </a:xfrm>
        </p:spPr>
        <p:txBody>
          <a:bodyPr/>
          <a:lstStyle/>
          <a:p>
            <a:pPr algn="ctr"/>
            <a:r>
              <a:rPr lang="en-US" altLang="en-US" sz="4200" b="1" dirty="0">
                <a:latin typeface="Arial" pitchFamily="34" charset="0"/>
              </a:rPr>
              <a:t>ATTENTION</a:t>
            </a:r>
          </a:p>
        </p:txBody>
      </p:sp>
      <p:sp>
        <p:nvSpPr>
          <p:cNvPr id="5" name="Text Box 3">
            <a:extLst>
              <a:ext uri="{FF2B5EF4-FFF2-40B4-BE49-F238E27FC236}">
                <a16:creationId xmlns:a16="http://schemas.microsoft.com/office/drawing/2014/main" id="{284400F6-BD25-4253-87FF-A38B50FCE9BA}"/>
              </a:ext>
            </a:extLst>
          </p:cNvPr>
          <p:cNvSpPr txBox="1">
            <a:spLocks noChangeArrowheads="1"/>
          </p:cNvSpPr>
          <p:nvPr/>
        </p:nvSpPr>
        <p:spPr bwMode="auto">
          <a:xfrm>
            <a:off x="3581400" y="1371600"/>
            <a:ext cx="85344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spcBef>
                <a:spcPct val="50000"/>
              </a:spcBef>
            </a:pPr>
            <a:r>
              <a:rPr lang="en-US" sz="2800" dirty="0"/>
              <a:t>Rule: “boring” things are never remembered</a:t>
            </a:r>
          </a:p>
          <a:p>
            <a:pPr>
              <a:spcBef>
                <a:spcPct val="50000"/>
              </a:spcBef>
            </a:pPr>
            <a:r>
              <a:rPr lang="en-US" sz="2800" dirty="0"/>
              <a:t>Rule: if the brain does not </a:t>
            </a:r>
            <a:r>
              <a:rPr lang="en-US" sz="2800" i="1" dirty="0"/>
              <a:t>actively</a:t>
            </a:r>
            <a:r>
              <a:rPr lang="en-US" sz="2800" dirty="0"/>
              <a:t> </a:t>
            </a:r>
            <a:r>
              <a:rPr lang="en-US" sz="2800" i="1" dirty="0"/>
              <a:t>attend</a:t>
            </a:r>
            <a:r>
              <a:rPr lang="en-US" sz="2800" dirty="0"/>
              <a:t> to the information, it has zero chance of making it into memory (Step 1 in learning/memory is unsuccessful</a:t>
            </a:r>
            <a:r>
              <a:rPr lang="en-US" sz="2800" dirty="0" smtClean="0"/>
              <a:t>)</a:t>
            </a:r>
            <a:endParaRPr lang="en-US" sz="2800" dirty="0"/>
          </a:p>
        </p:txBody>
      </p:sp>
      <p:pic>
        <p:nvPicPr>
          <p:cNvPr id="2" name="Picture 2" descr="Image result for attention">
            <a:extLst>
              <a:ext uri="{FF2B5EF4-FFF2-40B4-BE49-F238E27FC236}">
                <a16:creationId xmlns:a16="http://schemas.microsoft.com/office/drawing/2014/main" id="{D6D0542E-21E5-4047-B811-DC01076AC1E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499" y="228600"/>
            <a:ext cx="2881313" cy="14382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attention">
            <a:extLst>
              <a:ext uri="{FF2B5EF4-FFF2-40B4-BE49-F238E27FC236}">
                <a16:creationId xmlns:a16="http://schemas.microsoft.com/office/drawing/2014/main" id="{E7EF89B6-A24A-46F2-8A9C-DDD159E65DF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346" y="1971611"/>
            <a:ext cx="2849919" cy="17535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attention">
            <a:extLst>
              <a:ext uri="{FF2B5EF4-FFF2-40B4-BE49-F238E27FC236}">
                <a16:creationId xmlns:a16="http://schemas.microsoft.com/office/drawing/2014/main" id="{5568F85C-AEB9-46F9-8E5B-D1CD6F720E9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0499" y="4029958"/>
            <a:ext cx="2596078" cy="2751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2140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5"/>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ext Box 3">
            <a:extLst>
              <a:ext uri="{FF2B5EF4-FFF2-40B4-BE49-F238E27FC236}">
                <a16:creationId xmlns:a16="http://schemas.microsoft.com/office/drawing/2014/main" id="{284400F6-BD25-4253-87FF-A38B50FCE9BA}"/>
              </a:ext>
            </a:extLst>
          </p:cNvPr>
          <p:cNvSpPr txBox="1">
            <a:spLocks noChangeArrowheads="1"/>
          </p:cNvSpPr>
          <p:nvPr/>
        </p:nvSpPr>
        <p:spPr bwMode="auto">
          <a:xfrm>
            <a:off x="1143000" y="304800"/>
            <a:ext cx="10744200"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marL="2860675">
              <a:spcBef>
                <a:spcPct val="50000"/>
              </a:spcBef>
            </a:pPr>
            <a:r>
              <a:rPr lang="en-US" sz="2800" dirty="0"/>
              <a:t>Another way to engage the brain’s attention is to create a conundrum, an enigma, a kobayashu maru</a:t>
            </a:r>
          </a:p>
          <a:p>
            <a:pPr marL="2860675">
              <a:spcBef>
                <a:spcPct val="50000"/>
              </a:spcBef>
            </a:pPr>
            <a:r>
              <a:rPr lang="en-US" sz="2800" dirty="0"/>
              <a:t>The brain “hates” loose ends and will remain attending to and processing unsolved questions until they are resolved</a:t>
            </a:r>
          </a:p>
          <a:p>
            <a:pPr>
              <a:spcBef>
                <a:spcPct val="50000"/>
              </a:spcBef>
            </a:pPr>
            <a:r>
              <a:rPr lang="en-US" sz="2800" dirty="0"/>
              <a:t>Create an enigma for the brain by using </a:t>
            </a:r>
            <a:r>
              <a:rPr lang="en-US" sz="2800" i="1" dirty="0"/>
              <a:t>cognitive dissonance </a:t>
            </a:r>
            <a:r>
              <a:rPr lang="en-US" sz="2800" dirty="0"/>
              <a:t>to introduce a fact that seems to contradict  something the learner already “knows” to be true</a:t>
            </a:r>
          </a:p>
          <a:p>
            <a:pPr marL="460375" lvl="1" indent="-3175">
              <a:spcBef>
                <a:spcPct val="50000"/>
              </a:spcBef>
            </a:pPr>
            <a:r>
              <a:rPr lang="en-US" sz="2800" i="1" dirty="0" smtClean="0">
                <a:solidFill>
                  <a:srgbClr val="FF0000"/>
                </a:solidFill>
              </a:rPr>
              <a:t>“</a:t>
            </a:r>
            <a:r>
              <a:rPr lang="en-US" sz="2800" i="1" dirty="0">
                <a:solidFill>
                  <a:srgbClr val="FF0000"/>
                </a:solidFill>
              </a:rPr>
              <a:t>This is a false statement:  a hole dug in the ground that measures 2 feet x 2 feet x 2 feet contains 8 cubic feet of dirt”</a:t>
            </a:r>
            <a:endParaRPr lang="en-US" sz="2800" dirty="0">
              <a:solidFill>
                <a:srgbClr val="FF0000"/>
              </a:solidFill>
            </a:endParaRPr>
          </a:p>
        </p:txBody>
      </p:sp>
      <p:pic>
        <p:nvPicPr>
          <p:cNvPr id="5124" name="Picture 4" descr="Image result for puzzled student">
            <a:extLst>
              <a:ext uri="{FF2B5EF4-FFF2-40B4-BE49-F238E27FC236}">
                <a16:creationId xmlns:a16="http://schemas.microsoft.com/office/drawing/2014/main" id="{CBAD0E44-8BE9-4D22-897B-F25E9A491AE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666" t="19427"/>
          <a:stretch/>
        </p:blipFill>
        <p:spPr bwMode="auto">
          <a:xfrm>
            <a:off x="152400" y="609600"/>
            <a:ext cx="3745213" cy="249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4237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5"/>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5"/>
          <p:cNvSpPr>
            <a:spLocks noGrp="1" noChangeArrowheads="1"/>
          </p:cNvSpPr>
          <p:nvPr>
            <p:ph type="title"/>
          </p:nvPr>
        </p:nvSpPr>
        <p:spPr>
          <a:xfrm>
            <a:off x="2271409" y="381000"/>
            <a:ext cx="9220200" cy="685800"/>
          </a:xfrm>
        </p:spPr>
        <p:txBody>
          <a:bodyPr/>
          <a:lstStyle/>
          <a:p>
            <a:pPr algn="ctr"/>
            <a:r>
              <a:rPr lang="en-US" altLang="en-US" sz="4200" b="1" dirty="0">
                <a:latin typeface="Arial" pitchFamily="34" charset="0"/>
              </a:rPr>
              <a:t>However – all attention techniques are short lived!</a:t>
            </a:r>
          </a:p>
        </p:txBody>
      </p:sp>
      <p:sp>
        <p:nvSpPr>
          <p:cNvPr id="5" name="Text Box 3">
            <a:extLst>
              <a:ext uri="{FF2B5EF4-FFF2-40B4-BE49-F238E27FC236}">
                <a16:creationId xmlns:a16="http://schemas.microsoft.com/office/drawing/2014/main" id="{284400F6-BD25-4253-87FF-A38B50FCE9BA}"/>
              </a:ext>
            </a:extLst>
          </p:cNvPr>
          <p:cNvSpPr txBox="1">
            <a:spLocks noChangeArrowheads="1"/>
          </p:cNvSpPr>
          <p:nvPr/>
        </p:nvSpPr>
        <p:spPr bwMode="auto">
          <a:xfrm>
            <a:off x="1585609" y="1400532"/>
            <a:ext cx="105918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marL="2684463" lvl="3" indent="-4763">
              <a:spcBef>
                <a:spcPct val="50000"/>
              </a:spcBef>
            </a:pPr>
            <a:r>
              <a:rPr lang="en-US" sz="2800" dirty="0"/>
              <a:t>The reason you were successful in gaining the brain’s attention in the first place was because something changed in the environment and the brain had to assess whether the change created a threat or a need opportunity</a:t>
            </a:r>
          </a:p>
          <a:p>
            <a:pPr marL="4763" lvl="3" indent="-4763">
              <a:spcBef>
                <a:spcPct val="50000"/>
              </a:spcBef>
            </a:pPr>
            <a:r>
              <a:rPr lang="en-US" sz="2800" dirty="0"/>
              <a:t>Once no threat is detected or need value exists, the brain no longer attends to the stimuli</a:t>
            </a:r>
          </a:p>
          <a:p>
            <a:pPr marL="4763" lvl="3" indent="-4763">
              <a:spcBef>
                <a:spcPct val="50000"/>
              </a:spcBef>
            </a:pPr>
            <a:r>
              <a:rPr lang="en-US" sz="2800" dirty="0"/>
              <a:t>Emotionally-linked stimuli command immediate attention -- BUT </a:t>
            </a:r>
            <a:r>
              <a:rPr lang="en-US" sz="2800" u="sng" dirty="0"/>
              <a:t>too much</a:t>
            </a:r>
            <a:r>
              <a:rPr lang="en-US" sz="2800" dirty="0"/>
              <a:t> stimulation can overload front lobe filtering mechanism </a:t>
            </a:r>
            <a:r>
              <a:rPr lang="en-US" sz="2800" dirty="0">
                <a:sym typeface="Wingdings" panose="05000000000000000000" pitchFamily="2" charset="2"/>
              </a:rPr>
              <a:t> brain shuts down to reduce overstimulation</a:t>
            </a:r>
            <a:endParaRPr lang="en-US" sz="2800" dirty="0"/>
          </a:p>
        </p:txBody>
      </p:sp>
      <p:pic>
        <p:nvPicPr>
          <p:cNvPr id="7170" name="Picture 2" descr="Image result for sleeping drooling student">
            <a:extLst>
              <a:ext uri="{FF2B5EF4-FFF2-40B4-BE49-F238E27FC236}">
                <a16:creationId xmlns:a16="http://schemas.microsoft.com/office/drawing/2014/main" id="{AD9E7D4C-7F83-4C2F-93AF-AFAA3532B8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909" y="1428094"/>
            <a:ext cx="36830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6969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5"/>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5"/>
          <p:cNvSpPr>
            <a:spLocks noGrp="1" noChangeArrowheads="1"/>
          </p:cNvSpPr>
          <p:nvPr>
            <p:ph type="title"/>
          </p:nvPr>
        </p:nvSpPr>
        <p:spPr>
          <a:xfrm>
            <a:off x="1676400" y="381000"/>
            <a:ext cx="9906000" cy="685800"/>
          </a:xfrm>
        </p:spPr>
        <p:txBody>
          <a:bodyPr/>
          <a:lstStyle/>
          <a:p>
            <a:pPr algn="ctr"/>
            <a:r>
              <a:rPr lang="en-US" altLang="en-US" sz="4200" b="1" dirty="0">
                <a:latin typeface="Arial" pitchFamily="34" charset="0"/>
              </a:rPr>
              <a:t>ATTENTION</a:t>
            </a:r>
          </a:p>
        </p:txBody>
      </p:sp>
      <p:sp>
        <p:nvSpPr>
          <p:cNvPr id="5" name="Text Box 3">
            <a:extLst>
              <a:ext uri="{FF2B5EF4-FFF2-40B4-BE49-F238E27FC236}">
                <a16:creationId xmlns:a16="http://schemas.microsoft.com/office/drawing/2014/main" id="{284400F6-BD25-4253-87FF-A38B50FCE9BA}"/>
              </a:ext>
            </a:extLst>
          </p:cNvPr>
          <p:cNvSpPr txBox="1">
            <a:spLocks noChangeArrowheads="1"/>
          </p:cNvSpPr>
          <p:nvPr/>
        </p:nvSpPr>
        <p:spPr bwMode="auto">
          <a:xfrm>
            <a:off x="3581400" y="1290221"/>
            <a:ext cx="85344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spcBef>
                <a:spcPct val="50000"/>
              </a:spcBef>
            </a:pPr>
            <a:r>
              <a:rPr lang="en-US" sz="2800" dirty="0">
                <a:solidFill>
                  <a:srgbClr val="002060"/>
                </a:solidFill>
              </a:rPr>
              <a:t>The front part of the brain filters out an incredible amount of sensory information leaving only that information the brain chooses to attend to – only that reaches the conscious level</a:t>
            </a:r>
          </a:p>
          <a:p>
            <a:pPr marL="460375" lvl="1" indent="-3175">
              <a:spcBef>
                <a:spcPct val="50000"/>
              </a:spcBef>
            </a:pPr>
            <a:r>
              <a:rPr lang="en-US" sz="2800" dirty="0">
                <a:solidFill>
                  <a:srgbClr val="FF0000"/>
                </a:solidFill>
              </a:rPr>
              <a:t>For example: are you aware of the pressure of the chair on your butt right now?</a:t>
            </a:r>
          </a:p>
          <a:p>
            <a:pPr>
              <a:spcBef>
                <a:spcPct val="50000"/>
              </a:spcBef>
            </a:pPr>
            <a:r>
              <a:rPr lang="en-US" sz="2800" dirty="0">
                <a:solidFill>
                  <a:srgbClr val="002060"/>
                </a:solidFill>
              </a:rPr>
              <a:t>Note that people with ADHD and certain other conditions where sensory overload can occur have reduced ability to filter out sensory input – can’t “concentrate” their attention because everything gets through the front brain filter</a:t>
            </a:r>
          </a:p>
        </p:txBody>
      </p:sp>
      <p:pic>
        <p:nvPicPr>
          <p:cNvPr id="3074" name="Picture 2" descr="Image result for brain paying attention">
            <a:extLst>
              <a:ext uri="{FF2B5EF4-FFF2-40B4-BE49-F238E27FC236}">
                <a16:creationId xmlns:a16="http://schemas.microsoft.com/office/drawing/2014/main" id="{93F9167E-DE08-450D-853E-850A0BBA351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729" r="21893"/>
          <a:stretch/>
        </p:blipFill>
        <p:spPr bwMode="auto">
          <a:xfrm>
            <a:off x="304800" y="1524000"/>
            <a:ext cx="3044952" cy="28194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EF9305D6-B171-41C7-9ED2-A2BE6626030A}"/>
              </a:ext>
            </a:extLst>
          </p:cNvPr>
          <p:cNvGrpSpPr/>
          <p:nvPr/>
        </p:nvGrpSpPr>
        <p:grpSpPr>
          <a:xfrm>
            <a:off x="112776" y="4572000"/>
            <a:ext cx="3352800" cy="1938754"/>
            <a:chOff x="1752600" y="2438400"/>
            <a:chExt cx="6096000" cy="4067175"/>
          </a:xfrm>
        </p:grpSpPr>
        <p:pic>
          <p:nvPicPr>
            <p:cNvPr id="8" name="Picture 2" descr="Related image">
              <a:extLst>
                <a:ext uri="{FF2B5EF4-FFF2-40B4-BE49-F238E27FC236}">
                  <a16:creationId xmlns:a16="http://schemas.microsoft.com/office/drawing/2014/main" id="{072CE97C-CD7D-4913-B28E-67D56F879B2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0" y="2438400"/>
              <a:ext cx="6096000" cy="406717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id="{58A03A7B-8ED1-4D86-954F-435552014972}"/>
                </a:ext>
              </a:extLst>
            </p:cNvPr>
            <p:cNvSpPr/>
            <p:nvPr/>
          </p:nvSpPr>
          <p:spPr bwMode="auto">
            <a:xfrm>
              <a:off x="4495800" y="4191000"/>
              <a:ext cx="1371600" cy="1447800"/>
            </a:xfrm>
            <a:prstGeom prst="ellipse">
              <a:avLst/>
            </a:prstGeom>
            <a:noFill/>
            <a:ln w="76200" cap="flat" cmpd="sng" algn="ctr">
              <a:solidFill>
                <a:srgbClr val="66FF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grpSp>
    </p:spTree>
    <p:extLst>
      <p:ext uri="{BB962C8B-B14F-4D97-AF65-F5344CB8AC3E}">
        <p14:creationId xmlns:p14="http://schemas.microsoft.com/office/powerpoint/2010/main" val="16210192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5"/>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181600" y="477045"/>
            <a:ext cx="6248400" cy="1219200"/>
          </a:xfrm>
        </p:spPr>
        <p:txBody>
          <a:bodyPr/>
          <a:lstStyle/>
          <a:p>
            <a:pPr algn="ctr">
              <a:spcAft>
                <a:spcPct val="25000"/>
              </a:spcAft>
            </a:pPr>
            <a:r>
              <a:rPr lang="en-US" altLang="en-US" sz="4000" b="1" dirty="0">
                <a:latin typeface="Arial" pitchFamily="34" charset="0"/>
              </a:rPr>
              <a:t>The </a:t>
            </a:r>
            <a:r>
              <a:rPr lang="en-US" altLang="en-US" sz="4000" b="1" u="sng" dirty="0">
                <a:latin typeface="Arial" pitchFamily="34" charset="0"/>
              </a:rPr>
              <a:t>myth</a:t>
            </a:r>
            <a:r>
              <a:rPr lang="en-US" altLang="en-US" sz="4000" b="1" dirty="0">
                <a:latin typeface="Arial" pitchFamily="34" charset="0"/>
              </a:rPr>
              <a:t> of multitasking</a:t>
            </a:r>
          </a:p>
        </p:txBody>
      </p:sp>
      <p:sp>
        <p:nvSpPr>
          <p:cNvPr id="7171" name="Text Box 6"/>
          <p:cNvSpPr txBox="1">
            <a:spLocks noChangeArrowheads="1"/>
          </p:cNvSpPr>
          <p:nvPr/>
        </p:nvSpPr>
        <p:spPr bwMode="auto">
          <a:xfrm>
            <a:off x="7908925" y="23256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endParaRPr lang="en-US" altLang="en-US" dirty="0"/>
          </a:p>
        </p:txBody>
      </p:sp>
      <p:sp>
        <p:nvSpPr>
          <p:cNvPr id="5" name="Text Box 3"/>
          <p:cNvSpPr txBox="1">
            <a:spLocks noChangeArrowheads="1"/>
          </p:cNvSpPr>
          <p:nvPr/>
        </p:nvSpPr>
        <p:spPr bwMode="auto">
          <a:xfrm>
            <a:off x="2057400" y="2326734"/>
            <a:ext cx="8839200" cy="445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indent="1588">
              <a:spcBef>
                <a:spcPct val="50000"/>
              </a:spcBef>
            </a:pPr>
            <a:r>
              <a:rPr lang="en-US" altLang="en-US" sz="2700" dirty="0"/>
              <a:t>The brain physiologically operates sequentially </a:t>
            </a:r>
            <a:r>
              <a:rPr lang="en-US" altLang="en-US" sz="2700" i="1" dirty="0"/>
              <a:t>attending </a:t>
            </a:r>
            <a:r>
              <a:rPr lang="en-US" altLang="en-US" sz="2700" dirty="0"/>
              <a:t>to </a:t>
            </a:r>
            <a:r>
              <a:rPr lang="en-US" altLang="en-US" sz="2700" dirty="0">
                <a:solidFill>
                  <a:srgbClr val="FF0000"/>
                </a:solidFill>
              </a:rPr>
              <a:t>one new stimulus at a time</a:t>
            </a:r>
          </a:p>
          <a:p>
            <a:pPr indent="1588">
              <a:spcBef>
                <a:spcPct val="50000"/>
              </a:spcBef>
            </a:pPr>
            <a:r>
              <a:rPr lang="en-US" altLang="en-US" sz="2700" dirty="0"/>
              <a:t>EXAMPLE:  The “executive function” in the anterior pre-frontal cortex of your brain has identified that you need to read your parasitology notes.....</a:t>
            </a:r>
          </a:p>
          <a:p>
            <a:pPr indent="1588">
              <a:spcBef>
                <a:spcPct val="50000"/>
              </a:spcBef>
            </a:pPr>
            <a:r>
              <a:rPr lang="en-US" altLang="en-US" sz="2700" dirty="0"/>
              <a:t>Impulses are sent throughout brain to identify those neurons involved with processing text of your notes</a:t>
            </a:r>
          </a:p>
          <a:p>
            <a:pPr indent="1588">
              <a:spcBef>
                <a:spcPct val="50000"/>
              </a:spcBef>
            </a:pPr>
            <a:r>
              <a:rPr lang="en-US" altLang="en-US" sz="2700" dirty="0"/>
              <a:t>Neurons are activated (takes several tenths of a second to “activate”) and you start to read the notes</a:t>
            </a:r>
          </a:p>
        </p:txBody>
      </p:sp>
      <p:pic>
        <p:nvPicPr>
          <p:cNvPr id="6" name="Picture 2" descr="Image result for multitasking">
            <a:extLst>
              <a:ext uri="{FF2B5EF4-FFF2-40B4-BE49-F238E27FC236}">
                <a16:creationId xmlns:a16="http://schemas.microsoft.com/office/drawing/2014/main" id="{1554F841-8B4C-4C94-9F98-2E0B9A4626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98" y="76199"/>
            <a:ext cx="4419602" cy="2209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7567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5"/>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5"/>
          <p:cNvSpPr>
            <a:spLocks noGrp="1" noChangeArrowheads="1"/>
          </p:cNvSpPr>
          <p:nvPr>
            <p:ph type="title"/>
          </p:nvPr>
        </p:nvSpPr>
        <p:spPr>
          <a:xfrm>
            <a:off x="4152900" y="381000"/>
            <a:ext cx="4953000" cy="685800"/>
          </a:xfrm>
        </p:spPr>
        <p:txBody>
          <a:bodyPr/>
          <a:lstStyle/>
          <a:p>
            <a:pPr algn="ctr"/>
            <a:r>
              <a:rPr lang="en-US" altLang="en-US" sz="4200" b="1" dirty="0">
                <a:latin typeface="Arial" pitchFamily="34" charset="0"/>
              </a:rPr>
              <a:t>Here’s the culprit</a:t>
            </a:r>
          </a:p>
        </p:txBody>
      </p:sp>
      <p:pic>
        <p:nvPicPr>
          <p:cNvPr id="2" name="Picture 2" descr="http://jamesstuber.com/posts/health-first.jpg">
            <a:extLst>
              <a:ext uri="{FF2B5EF4-FFF2-40B4-BE49-F238E27FC236}">
                <a16:creationId xmlns:a16="http://schemas.microsoft.com/office/drawing/2014/main" id="{DF41EB48-8545-43D7-B996-31D1C002E6E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778" t="17778" r="6666" b="16666"/>
          <a:stretch/>
        </p:blipFill>
        <p:spPr bwMode="auto">
          <a:xfrm>
            <a:off x="741218" y="1524000"/>
            <a:ext cx="5867400" cy="4495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a:extLst>
              <a:ext uri="{FF2B5EF4-FFF2-40B4-BE49-F238E27FC236}">
                <a16:creationId xmlns:a16="http://schemas.microsoft.com/office/drawing/2014/main" id="{284400F6-BD25-4253-87FF-A38B50FCE9BA}"/>
              </a:ext>
            </a:extLst>
          </p:cNvPr>
          <p:cNvSpPr txBox="1">
            <a:spLocks noChangeArrowheads="1"/>
          </p:cNvSpPr>
          <p:nvPr/>
        </p:nvSpPr>
        <p:spPr bwMode="auto">
          <a:xfrm>
            <a:off x="7239000" y="1447800"/>
            <a:ext cx="44196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spcBef>
                <a:spcPct val="50000"/>
              </a:spcBef>
            </a:pPr>
            <a:r>
              <a:rPr lang="en-US" sz="2800" dirty="0"/>
              <a:t>Can fit in the palm of your hand</a:t>
            </a:r>
          </a:p>
          <a:p>
            <a:pPr>
              <a:spcBef>
                <a:spcPct val="50000"/>
              </a:spcBef>
            </a:pPr>
            <a:r>
              <a:rPr lang="en-US" sz="2800" dirty="0"/>
              <a:t>2 percent of your total body weight</a:t>
            </a:r>
          </a:p>
          <a:p>
            <a:pPr>
              <a:spcBef>
                <a:spcPct val="50000"/>
              </a:spcBef>
            </a:pPr>
            <a:r>
              <a:rPr lang="en-US" sz="2800" dirty="0"/>
              <a:t>Consumes 20% of all calories (greedy)</a:t>
            </a:r>
          </a:p>
          <a:p>
            <a:pPr>
              <a:spcBef>
                <a:spcPct val="50000"/>
              </a:spcBef>
            </a:pPr>
            <a:r>
              <a:rPr lang="en-US" sz="2800" dirty="0"/>
              <a:t>Works even while asleep (and MUST have sleep periods to function and learn!)</a:t>
            </a:r>
          </a:p>
        </p:txBody>
      </p:sp>
    </p:spTree>
    <p:extLst>
      <p:ext uri="{BB962C8B-B14F-4D97-AF65-F5344CB8AC3E}">
        <p14:creationId xmlns:p14="http://schemas.microsoft.com/office/powerpoint/2010/main" val="10056441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5"/>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6"/>
          <p:cNvSpPr txBox="1">
            <a:spLocks noChangeArrowheads="1"/>
          </p:cNvSpPr>
          <p:nvPr/>
        </p:nvSpPr>
        <p:spPr bwMode="auto">
          <a:xfrm>
            <a:off x="7908925" y="23256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endParaRPr lang="en-US" altLang="en-US" dirty="0"/>
          </a:p>
        </p:txBody>
      </p:sp>
      <p:sp>
        <p:nvSpPr>
          <p:cNvPr id="5" name="Text Box 3"/>
          <p:cNvSpPr txBox="1">
            <a:spLocks noChangeArrowheads="1"/>
          </p:cNvSpPr>
          <p:nvPr/>
        </p:nvSpPr>
        <p:spPr bwMode="auto">
          <a:xfrm>
            <a:off x="2362200" y="762000"/>
            <a:ext cx="9372600" cy="570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marL="2628900" lvl="5" indent="1588">
              <a:spcBef>
                <a:spcPct val="50000"/>
              </a:spcBef>
            </a:pPr>
            <a:r>
              <a:rPr lang="en-US" altLang="en-US" sz="2700" dirty="0"/>
              <a:t>Your phone buzzes indicating a text message has arrived –    the buzz creates new stimulus</a:t>
            </a:r>
          </a:p>
          <a:p>
            <a:pPr marL="2628900" lvl="5" indent="1588">
              <a:spcBef>
                <a:spcPct val="50000"/>
              </a:spcBef>
            </a:pPr>
            <a:r>
              <a:rPr lang="en-US" altLang="en-US" sz="2700" dirty="0"/>
              <a:t>Executive function must disengage from first activity to analyze the new stimulus and determine which neurons needed to respond to second stimuli</a:t>
            </a:r>
          </a:p>
          <a:p>
            <a:pPr indent="1588">
              <a:spcBef>
                <a:spcPct val="50000"/>
              </a:spcBef>
            </a:pPr>
            <a:r>
              <a:rPr lang="en-US" altLang="en-US" sz="2700" dirty="0"/>
              <a:t>The identified 2</a:t>
            </a:r>
            <a:r>
              <a:rPr lang="en-US" altLang="en-US" sz="2700" baseline="30000" dirty="0"/>
              <a:t>nd</a:t>
            </a:r>
            <a:r>
              <a:rPr lang="en-US" altLang="en-US" sz="2700" dirty="0"/>
              <a:t> set of neurons must be now activated (several tenths of a second) – text message is read</a:t>
            </a:r>
          </a:p>
          <a:p>
            <a:pPr indent="1588">
              <a:spcBef>
                <a:spcPct val="50000"/>
              </a:spcBef>
            </a:pPr>
            <a:r>
              <a:rPr lang="en-US" altLang="en-US" sz="2700" dirty="0"/>
              <a:t>To return to the first task, the process of executive function and activation of the 1</a:t>
            </a:r>
            <a:r>
              <a:rPr lang="en-US" altLang="en-US" sz="2700" baseline="30000" dirty="0"/>
              <a:t>st</a:t>
            </a:r>
            <a:r>
              <a:rPr lang="en-US" altLang="en-US" sz="2700" dirty="0"/>
              <a:t> set of neurons must be repeated  (“Now where was I.....”)</a:t>
            </a:r>
          </a:p>
        </p:txBody>
      </p:sp>
      <p:pic>
        <p:nvPicPr>
          <p:cNvPr id="10242" name="Picture 2" descr="http://discovermagazine.com/~/media/Images/Issues/2013/Jan-Feb/connectom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562" y="246184"/>
            <a:ext cx="3856037" cy="3424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2397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 Box 3">
            <a:extLst>
              <a:ext uri="{FF2B5EF4-FFF2-40B4-BE49-F238E27FC236}">
                <a16:creationId xmlns:a16="http://schemas.microsoft.com/office/drawing/2014/main" id="{DFF6A433-04AC-4A6B-842B-634C3DC731E2}"/>
              </a:ext>
            </a:extLst>
          </p:cNvPr>
          <p:cNvSpPr txBox="1">
            <a:spLocks noChangeArrowheads="1"/>
          </p:cNvSpPr>
          <p:nvPr/>
        </p:nvSpPr>
        <p:spPr bwMode="auto">
          <a:xfrm>
            <a:off x="2438400" y="1219200"/>
            <a:ext cx="8839200" cy="52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indent="1588">
              <a:spcBef>
                <a:spcPct val="50000"/>
              </a:spcBef>
            </a:pPr>
            <a:r>
              <a:rPr lang="en-US" altLang="en-US" sz="2700" dirty="0"/>
              <a:t>The brain physiologically operates sequentially </a:t>
            </a:r>
            <a:r>
              <a:rPr lang="en-US" altLang="en-US" sz="2700" i="1" dirty="0"/>
              <a:t>attending </a:t>
            </a:r>
            <a:r>
              <a:rPr lang="en-US" altLang="en-US" sz="2700" dirty="0"/>
              <a:t>to </a:t>
            </a:r>
            <a:r>
              <a:rPr lang="en-US" altLang="en-US" sz="2700" dirty="0">
                <a:solidFill>
                  <a:srgbClr val="FF0000"/>
                </a:solidFill>
              </a:rPr>
              <a:t>one new stimulus at a time</a:t>
            </a:r>
          </a:p>
          <a:p>
            <a:pPr indent="1588">
              <a:spcBef>
                <a:spcPct val="50000"/>
              </a:spcBef>
            </a:pPr>
            <a:r>
              <a:rPr lang="en-US" altLang="en-US" sz="2700" dirty="0"/>
              <a:t>Visual stimuli always taken precedence over other stimuli other than pain</a:t>
            </a:r>
          </a:p>
          <a:p>
            <a:pPr indent="1588">
              <a:spcBef>
                <a:spcPct val="50000"/>
              </a:spcBef>
            </a:pPr>
            <a:r>
              <a:rPr lang="en-US" altLang="en-US" sz="2700" dirty="0"/>
              <a:t>If given two modalities of new information, only one will be attended to --- only one will likely be remembered and learned</a:t>
            </a:r>
          </a:p>
          <a:p>
            <a:pPr marL="1144588" indent="1588">
              <a:spcBef>
                <a:spcPct val="50000"/>
              </a:spcBef>
            </a:pPr>
            <a:r>
              <a:rPr lang="en-US" altLang="en-US" sz="2700" dirty="0"/>
              <a:t>Example:  </a:t>
            </a:r>
            <a:r>
              <a:rPr lang="en-US" altLang="en-US" sz="2700" dirty="0" smtClean="0"/>
              <a:t>Studying </a:t>
            </a:r>
            <a:r>
              <a:rPr lang="en-US" altLang="en-US" sz="2700" dirty="0"/>
              <a:t>to recognize an erratic heart rate by showing a moving image of a heart monitor tracing plus the sound of the erratic heart beat through a stethoscope</a:t>
            </a:r>
          </a:p>
        </p:txBody>
      </p:sp>
      <p:pic>
        <p:nvPicPr>
          <p:cNvPr id="2052" name="Picture 4" descr="Related image">
            <a:extLst>
              <a:ext uri="{FF2B5EF4-FFF2-40B4-BE49-F238E27FC236}">
                <a16:creationId xmlns:a16="http://schemas.microsoft.com/office/drawing/2014/main" id="{B6E59936-26F0-47F6-9624-CE85FFF5374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233" r="8000" b="24433"/>
          <a:stretch/>
        </p:blipFill>
        <p:spPr bwMode="auto">
          <a:xfrm>
            <a:off x="152400" y="4876800"/>
            <a:ext cx="3224535" cy="1822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9339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par>
                                <p:cTn id="23" presetID="53" presetClass="entr" presetSubtype="16" fill="hold" nodeType="withEffect">
                                  <p:stCondLst>
                                    <p:cond delay="0"/>
                                  </p:stCondLst>
                                  <p:childTnLst>
                                    <p:set>
                                      <p:cBhvr>
                                        <p:cTn id="24" dur="1" fill="hold">
                                          <p:stCondLst>
                                            <p:cond delay="0"/>
                                          </p:stCondLst>
                                        </p:cTn>
                                        <p:tgtEl>
                                          <p:spTgt spid="2052"/>
                                        </p:tgtEl>
                                        <p:attrNameLst>
                                          <p:attrName>style.visibility</p:attrName>
                                        </p:attrNameLst>
                                      </p:cBhvr>
                                      <p:to>
                                        <p:strVal val="visible"/>
                                      </p:to>
                                    </p:set>
                                    <p:anim calcmode="lin" valueType="num">
                                      <p:cBhvr>
                                        <p:cTn id="25" dur="500" fill="hold"/>
                                        <p:tgtEl>
                                          <p:spTgt spid="2052"/>
                                        </p:tgtEl>
                                        <p:attrNameLst>
                                          <p:attrName>ppt_w</p:attrName>
                                        </p:attrNameLst>
                                      </p:cBhvr>
                                      <p:tavLst>
                                        <p:tav tm="0">
                                          <p:val>
                                            <p:fltVal val="0"/>
                                          </p:val>
                                        </p:tav>
                                        <p:tav tm="100000">
                                          <p:val>
                                            <p:strVal val="#ppt_w"/>
                                          </p:val>
                                        </p:tav>
                                      </p:tavLst>
                                    </p:anim>
                                    <p:anim calcmode="lin" valueType="num">
                                      <p:cBhvr>
                                        <p:cTn id="26" dur="500" fill="hold"/>
                                        <p:tgtEl>
                                          <p:spTgt spid="2052"/>
                                        </p:tgtEl>
                                        <p:attrNameLst>
                                          <p:attrName>ppt_h</p:attrName>
                                        </p:attrNameLst>
                                      </p:cBhvr>
                                      <p:tavLst>
                                        <p:tav tm="0">
                                          <p:val>
                                            <p:fltVal val="0"/>
                                          </p:val>
                                        </p:tav>
                                        <p:tav tm="100000">
                                          <p:val>
                                            <p:strVal val="#ppt_h"/>
                                          </p:val>
                                        </p:tav>
                                      </p:tavLst>
                                    </p:anim>
                                    <p:animEffect transition="in" filter="fade">
                                      <p:cBhvr>
                                        <p:cTn id="2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5"/>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6"/>
          <p:cNvSpPr txBox="1">
            <a:spLocks noChangeArrowheads="1"/>
          </p:cNvSpPr>
          <p:nvPr/>
        </p:nvSpPr>
        <p:spPr bwMode="auto">
          <a:xfrm>
            <a:off x="7908925" y="23256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endParaRPr lang="en-US" altLang="en-US" dirty="0"/>
          </a:p>
        </p:txBody>
      </p:sp>
      <p:sp>
        <p:nvSpPr>
          <p:cNvPr id="5" name="Text Box 3"/>
          <p:cNvSpPr txBox="1">
            <a:spLocks noChangeArrowheads="1"/>
          </p:cNvSpPr>
          <p:nvPr/>
        </p:nvSpPr>
        <p:spPr bwMode="auto">
          <a:xfrm>
            <a:off x="1752600" y="914400"/>
            <a:ext cx="9982200"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marL="2973388" lvl="5" indent="1588">
              <a:spcBef>
                <a:spcPct val="50000"/>
              </a:spcBef>
            </a:pPr>
            <a:r>
              <a:rPr lang="en-US" altLang="en-US" sz="2700" dirty="0"/>
              <a:t>Younger brains are better at task switching --- however, each task must still be done </a:t>
            </a:r>
            <a:r>
              <a:rPr lang="en-US" altLang="en-US" sz="2700" i="1" dirty="0"/>
              <a:t>one at a time</a:t>
            </a:r>
            <a:endParaRPr lang="en-US" altLang="en-US" sz="2700" dirty="0"/>
          </a:p>
          <a:p>
            <a:pPr indent="1588">
              <a:spcBef>
                <a:spcPct val="50000"/>
              </a:spcBef>
            </a:pPr>
            <a:r>
              <a:rPr lang="en-US" altLang="en-US" sz="2700" dirty="0"/>
              <a:t>Studies repeatedly show that interrupted tasks can </a:t>
            </a:r>
            <a:r>
              <a:rPr lang="en-US" altLang="en-US" sz="2700" i="1" dirty="0"/>
              <a:t>take up to 50% longer </a:t>
            </a:r>
            <a:r>
              <a:rPr lang="en-US" altLang="en-US" sz="2700" dirty="0"/>
              <a:t>to complete correctly (e.g., studying class notes)....</a:t>
            </a:r>
          </a:p>
          <a:p>
            <a:pPr indent="1588">
              <a:spcBef>
                <a:spcPct val="50000"/>
              </a:spcBef>
            </a:pPr>
            <a:r>
              <a:rPr lang="en-US" altLang="en-US" sz="2700" dirty="0"/>
              <a:t>... and distracted studying can result in up to 50% </a:t>
            </a:r>
            <a:r>
              <a:rPr lang="en-US" altLang="en-US" sz="2700" i="1" dirty="0"/>
              <a:t>poorer performance </a:t>
            </a:r>
            <a:r>
              <a:rPr lang="en-US" altLang="en-US" sz="2700" dirty="0"/>
              <a:t>on the studied material</a:t>
            </a:r>
          </a:p>
          <a:p>
            <a:pPr indent="1588">
              <a:spcBef>
                <a:spcPct val="50000"/>
              </a:spcBef>
            </a:pPr>
            <a:r>
              <a:rPr lang="en-US" altLang="en-US" sz="2700" dirty="0"/>
              <a:t>Successful encoding into long term memory is significantly reduced (reduces retention, reduces recall, reduces ability to use the information)</a:t>
            </a:r>
          </a:p>
          <a:p>
            <a:pPr indent="1588">
              <a:spcBef>
                <a:spcPct val="50000"/>
              </a:spcBef>
            </a:pPr>
            <a:r>
              <a:rPr lang="en-US" altLang="en-US" sz="2700" dirty="0">
                <a:solidFill>
                  <a:srgbClr val="FF0000"/>
                </a:solidFill>
              </a:rPr>
              <a:t>Multitasking is a myth</a:t>
            </a:r>
          </a:p>
        </p:txBody>
      </p:sp>
      <p:pic>
        <p:nvPicPr>
          <p:cNvPr id="12290" name="Picture 2" descr="http://cdn.arstechnica.net/wp-content/uploads/2009/08/multitasking_a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52400"/>
            <a:ext cx="3733800" cy="210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8309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5"/>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5"/>
          <p:cNvSpPr>
            <a:spLocks noGrp="1" noChangeArrowheads="1"/>
          </p:cNvSpPr>
          <p:nvPr>
            <p:ph type="title"/>
          </p:nvPr>
        </p:nvSpPr>
        <p:spPr>
          <a:xfrm>
            <a:off x="1676400" y="381000"/>
            <a:ext cx="9906000" cy="685800"/>
          </a:xfrm>
        </p:spPr>
        <p:txBody>
          <a:bodyPr/>
          <a:lstStyle/>
          <a:p>
            <a:pPr algn="ctr"/>
            <a:r>
              <a:rPr lang="en-US" altLang="en-US" sz="4200" b="1" dirty="0">
                <a:latin typeface="Arial" pitchFamily="34" charset="0"/>
              </a:rPr>
              <a:t>4 Stages of Learning New Information</a:t>
            </a:r>
          </a:p>
        </p:txBody>
      </p:sp>
      <p:sp>
        <p:nvSpPr>
          <p:cNvPr id="5" name="Text Box 3">
            <a:extLst>
              <a:ext uri="{FF2B5EF4-FFF2-40B4-BE49-F238E27FC236}">
                <a16:creationId xmlns:a16="http://schemas.microsoft.com/office/drawing/2014/main" id="{284400F6-BD25-4253-87FF-A38B50FCE9BA}"/>
              </a:ext>
            </a:extLst>
          </p:cNvPr>
          <p:cNvSpPr txBox="1">
            <a:spLocks noChangeArrowheads="1"/>
          </p:cNvSpPr>
          <p:nvPr/>
        </p:nvSpPr>
        <p:spPr bwMode="auto">
          <a:xfrm>
            <a:off x="2971800" y="1371600"/>
            <a:ext cx="9144000"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marL="514350" indent="-514350">
              <a:spcBef>
                <a:spcPct val="50000"/>
              </a:spcBef>
              <a:buAutoNum type="arabicPeriod"/>
            </a:pPr>
            <a:r>
              <a:rPr lang="en-US" sz="2800" dirty="0">
                <a:solidFill>
                  <a:schemeClr val="bg2"/>
                </a:solidFill>
              </a:rPr>
              <a:t>Attention – filters out “unnecessary” sensory information</a:t>
            </a:r>
          </a:p>
          <a:p>
            <a:pPr marL="514350" indent="-514350">
              <a:spcBef>
                <a:spcPct val="50000"/>
              </a:spcBef>
              <a:buAutoNum type="arabicPeriod"/>
            </a:pPr>
            <a:r>
              <a:rPr lang="en-US" sz="2800" dirty="0">
                <a:solidFill>
                  <a:srgbClr val="FF0000"/>
                </a:solidFill>
              </a:rPr>
              <a:t>Encoding</a:t>
            </a:r>
            <a:r>
              <a:rPr lang="en-US" sz="2800" dirty="0"/>
              <a:t> – </a:t>
            </a:r>
            <a:r>
              <a:rPr lang="en-US" sz="2800" i="1" dirty="0"/>
              <a:t>memory formation </a:t>
            </a:r>
            <a:r>
              <a:rPr lang="en-US" sz="2800" dirty="0"/>
              <a:t>- new information that has made it through the attention filters is disseminated throughout the brain into specific areas of the brain for interpretation</a:t>
            </a:r>
          </a:p>
          <a:p>
            <a:pPr marL="514350" indent="-514350">
              <a:spcBef>
                <a:spcPct val="50000"/>
              </a:spcBef>
              <a:buAutoNum type="arabicPeriod"/>
            </a:pPr>
            <a:r>
              <a:rPr lang="en-US" sz="2800" dirty="0">
                <a:solidFill>
                  <a:schemeClr val="bg2"/>
                </a:solidFill>
              </a:rPr>
              <a:t>Storage – how long the encoded pattern information remains in the brain – most sensory information coming into the brain is forgotten</a:t>
            </a:r>
          </a:p>
          <a:p>
            <a:pPr marL="514350" indent="-514350">
              <a:spcBef>
                <a:spcPct val="50000"/>
              </a:spcBef>
              <a:buAutoNum type="arabicPeriod"/>
            </a:pPr>
            <a:r>
              <a:rPr lang="en-US" sz="2800" dirty="0">
                <a:solidFill>
                  <a:schemeClr val="bg2"/>
                </a:solidFill>
              </a:rPr>
              <a:t>Retrieval – bringing a memory into conscious awareness (recalling)</a:t>
            </a:r>
          </a:p>
        </p:txBody>
      </p:sp>
      <p:pic>
        <p:nvPicPr>
          <p:cNvPr id="1026" name="Picture 2" descr="Related image">
            <a:extLst>
              <a:ext uri="{FF2B5EF4-FFF2-40B4-BE49-F238E27FC236}">
                <a16:creationId xmlns:a16="http://schemas.microsoft.com/office/drawing/2014/main" id="{9173167D-F36F-4FEB-87F0-CD5A125EB0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475" y="1350523"/>
            <a:ext cx="2452610" cy="3069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9250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5"/>
          <p:cNvSpPr>
            <a:spLocks noGrp="1" noChangeArrowheads="1"/>
          </p:cNvSpPr>
          <p:nvPr>
            <p:ph type="title"/>
          </p:nvPr>
        </p:nvSpPr>
        <p:spPr>
          <a:xfrm>
            <a:off x="3886200" y="723900"/>
            <a:ext cx="6781800" cy="685800"/>
          </a:xfrm>
        </p:spPr>
        <p:txBody>
          <a:bodyPr/>
          <a:lstStyle/>
          <a:p>
            <a:pPr algn="ctr"/>
            <a:r>
              <a:rPr lang="en-US" altLang="en-US" sz="3800" b="1" dirty="0">
                <a:latin typeface="Arial" pitchFamily="34" charset="0"/>
              </a:rPr>
              <a:t>So why don’t </a:t>
            </a:r>
            <a:r>
              <a:rPr lang="en-US" altLang="en-US" sz="3800" b="1" dirty="0" smtClean="0">
                <a:latin typeface="Arial" pitchFamily="34" charset="0"/>
              </a:rPr>
              <a:t>you </a:t>
            </a:r>
            <a:r>
              <a:rPr lang="en-US" altLang="en-US" sz="3800" b="1" dirty="0">
                <a:latin typeface="Arial" pitchFamily="34" charset="0"/>
              </a:rPr>
              <a:t>deep encode the information given </a:t>
            </a:r>
            <a:r>
              <a:rPr lang="en-US" altLang="en-US" sz="3800" b="1" dirty="0" smtClean="0">
                <a:latin typeface="Arial" pitchFamily="34" charset="0"/>
              </a:rPr>
              <a:t>to you?</a:t>
            </a:r>
            <a:endParaRPr lang="en-US" altLang="en-US" sz="3800" b="1" dirty="0">
              <a:latin typeface="Arial" pitchFamily="34" charset="0"/>
            </a:endParaRPr>
          </a:p>
        </p:txBody>
      </p:sp>
      <p:sp>
        <p:nvSpPr>
          <p:cNvPr id="5" name="Text Box 3">
            <a:extLst>
              <a:ext uri="{FF2B5EF4-FFF2-40B4-BE49-F238E27FC236}">
                <a16:creationId xmlns:a16="http://schemas.microsoft.com/office/drawing/2014/main" id="{284400F6-BD25-4253-87FF-A38B50FCE9BA}"/>
              </a:ext>
            </a:extLst>
          </p:cNvPr>
          <p:cNvSpPr txBox="1">
            <a:spLocks noChangeArrowheads="1"/>
          </p:cNvSpPr>
          <p:nvPr/>
        </p:nvSpPr>
        <p:spPr bwMode="auto">
          <a:xfrm>
            <a:off x="1600200" y="2057400"/>
            <a:ext cx="1066800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marL="1374775" lvl="4" indent="0">
              <a:spcBef>
                <a:spcPct val="50000"/>
              </a:spcBef>
            </a:pPr>
            <a:r>
              <a:rPr lang="en-US" sz="2800" dirty="0">
                <a:solidFill>
                  <a:srgbClr val="000000"/>
                </a:solidFill>
              </a:rPr>
              <a:t>Deep encoding </a:t>
            </a:r>
            <a:r>
              <a:rPr lang="en-US" sz="2800" i="1" dirty="0">
                <a:solidFill>
                  <a:srgbClr val="000000"/>
                </a:solidFill>
              </a:rPr>
              <a:t>requires work</a:t>
            </a:r>
            <a:r>
              <a:rPr lang="en-US" sz="2800" dirty="0">
                <a:solidFill>
                  <a:srgbClr val="000000"/>
                </a:solidFill>
              </a:rPr>
              <a:t>: doing reflection, thinking of connections, figuring out difficult problems</a:t>
            </a:r>
          </a:p>
          <a:p>
            <a:pPr indent="-228600">
              <a:spcBef>
                <a:spcPct val="50000"/>
              </a:spcBef>
            </a:pPr>
            <a:r>
              <a:rPr lang="en-US" sz="2800" dirty="0">
                <a:solidFill>
                  <a:srgbClr val="000000"/>
                </a:solidFill>
              </a:rPr>
              <a:t>It is easier to mindlessly do flashcards or re-read the notes</a:t>
            </a:r>
          </a:p>
          <a:p>
            <a:pPr indent="-228600">
              <a:spcBef>
                <a:spcPct val="50000"/>
              </a:spcBef>
            </a:pPr>
            <a:r>
              <a:rPr lang="en-US" sz="2800" dirty="0">
                <a:solidFill>
                  <a:srgbClr val="000000"/>
                </a:solidFill>
              </a:rPr>
              <a:t>Worse yet – just repeating the encoding process (reviewing notes, etc.) over and over does NOT improve the connections unless the information is considered “new” to the  brain</a:t>
            </a:r>
          </a:p>
          <a:p>
            <a:pPr indent="-228600">
              <a:spcBef>
                <a:spcPct val="50000"/>
              </a:spcBef>
            </a:pPr>
            <a:r>
              <a:rPr lang="en-US" sz="2800" dirty="0">
                <a:solidFill>
                  <a:srgbClr val="000000"/>
                </a:solidFill>
              </a:rPr>
              <a:t>Mindless review not only fails to enhance encoding, but creates a “false sense of familiarity” for </a:t>
            </a:r>
            <a:r>
              <a:rPr lang="en-US" sz="2800" dirty="0" smtClean="0">
                <a:solidFill>
                  <a:srgbClr val="000000"/>
                </a:solidFill>
              </a:rPr>
              <a:t>you</a:t>
            </a:r>
            <a:endParaRPr lang="en-US" sz="2800" dirty="0">
              <a:solidFill>
                <a:srgbClr val="000000"/>
              </a:solidFill>
            </a:endParaRPr>
          </a:p>
        </p:txBody>
      </p:sp>
      <p:pic>
        <p:nvPicPr>
          <p:cNvPr id="8194" name="Picture 2" descr="Image result for confused student">
            <a:extLst>
              <a:ext uri="{FF2B5EF4-FFF2-40B4-BE49-F238E27FC236}">
                <a16:creationId xmlns:a16="http://schemas.microsoft.com/office/drawing/2014/main" id="{B29D5DA8-6F3F-428D-873E-F940EAF979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1" y="76200"/>
            <a:ext cx="267843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9038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5"/>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1752600" y="3733800"/>
            <a:ext cx="10210800"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spcBef>
                <a:spcPct val="50000"/>
              </a:spcBef>
            </a:pPr>
            <a:r>
              <a:rPr lang="en-US" sz="2600" dirty="0"/>
              <a:t>At the point where information seems “familiar” to the brain, the brain no longer attends to the information because it is “old” news</a:t>
            </a:r>
          </a:p>
          <a:p>
            <a:pPr>
              <a:spcBef>
                <a:spcPct val="50000"/>
              </a:spcBef>
            </a:pPr>
            <a:r>
              <a:rPr lang="en-US" sz="2600" dirty="0"/>
              <a:t>This creates a “</a:t>
            </a:r>
            <a:r>
              <a:rPr lang="en-US" sz="2600" dirty="0">
                <a:solidFill>
                  <a:srgbClr val="FF0000"/>
                </a:solidFill>
              </a:rPr>
              <a:t>false sense of familiarity</a:t>
            </a:r>
            <a:r>
              <a:rPr lang="en-US" sz="2600" dirty="0"/>
              <a:t>” that </a:t>
            </a:r>
            <a:r>
              <a:rPr lang="en-US" sz="2600" i="1" dirty="0"/>
              <a:t>stops </a:t>
            </a:r>
            <a:r>
              <a:rPr lang="en-US" sz="2600" i="1" dirty="0" smtClean="0"/>
              <a:t>you from </a:t>
            </a:r>
            <a:r>
              <a:rPr lang="en-US" sz="2600" i="1" dirty="0"/>
              <a:t>focusing </a:t>
            </a:r>
            <a:r>
              <a:rPr lang="en-US" sz="2600" dirty="0"/>
              <a:t>sufficiently to actually encode the information in a way likely to be stored in long term memory</a:t>
            </a:r>
          </a:p>
        </p:txBody>
      </p:sp>
      <p:sp>
        <p:nvSpPr>
          <p:cNvPr id="5" name="Rectangle 2"/>
          <p:cNvSpPr txBox="1">
            <a:spLocks noChangeArrowheads="1"/>
          </p:cNvSpPr>
          <p:nvPr/>
        </p:nvSpPr>
        <p:spPr bwMode="auto">
          <a:xfrm>
            <a:off x="4114800" y="1295400"/>
            <a:ext cx="8001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a:lstStyle>
          <a:p>
            <a:pPr algn="ctr" eaLnBrk="1" hangingPunct="1"/>
            <a:r>
              <a:rPr lang="en-US" sz="4000" kern="0" dirty="0" smtClean="0">
                <a:latin typeface="Arial" charset="0"/>
              </a:rPr>
              <a:t>You</a:t>
            </a:r>
            <a:r>
              <a:rPr lang="en-US" sz="4000" b="1" kern="0" dirty="0" smtClean="0">
                <a:latin typeface="Arial" charset="0"/>
              </a:rPr>
              <a:t> </a:t>
            </a:r>
            <a:r>
              <a:rPr lang="en-US" sz="4000" b="1" kern="0" dirty="0">
                <a:latin typeface="Arial" charset="0"/>
              </a:rPr>
              <a:t>often sincerely believe </a:t>
            </a:r>
            <a:r>
              <a:rPr lang="en-US" sz="4000" kern="0" dirty="0" smtClean="0">
                <a:latin typeface="Arial" charset="0"/>
              </a:rPr>
              <a:t>you</a:t>
            </a:r>
            <a:r>
              <a:rPr lang="en-US" sz="4000" b="1" kern="0" dirty="0" smtClean="0">
                <a:latin typeface="Arial" charset="0"/>
              </a:rPr>
              <a:t> </a:t>
            </a:r>
            <a:r>
              <a:rPr lang="en-US" sz="4000" b="1" kern="0" dirty="0">
                <a:latin typeface="Arial" charset="0"/>
              </a:rPr>
              <a:t>know the material </a:t>
            </a:r>
            <a:r>
              <a:rPr lang="en-US" sz="4000" kern="0" dirty="0" smtClean="0">
                <a:latin typeface="Arial" charset="0"/>
              </a:rPr>
              <a:t>you</a:t>
            </a:r>
            <a:r>
              <a:rPr lang="en-US" sz="4000" b="1" kern="0" dirty="0" smtClean="0">
                <a:latin typeface="Arial" charset="0"/>
              </a:rPr>
              <a:t> </a:t>
            </a:r>
            <a:r>
              <a:rPr lang="en-US" sz="4000" b="1" kern="0" dirty="0">
                <a:latin typeface="Arial" charset="0"/>
              </a:rPr>
              <a:t>have studied (have successfully encoded and reinforced the neuronal pathway)</a:t>
            </a:r>
          </a:p>
        </p:txBody>
      </p:sp>
      <p:pic>
        <p:nvPicPr>
          <p:cNvPr id="14338" name="Picture 2" descr="Image result for overly confident student">
            <a:extLst>
              <a:ext uri="{FF2B5EF4-FFF2-40B4-BE49-F238E27FC236}">
                <a16:creationId xmlns:a16="http://schemas.microsoft.com/office/drawing/2014/main" id="{BE1722EE-9BF7-40C3-99A6-D9143634A4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902" y="152400"/>
            <a:ext cx="3839498" cy="2560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8202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fade">
                                      <p:cBhvr>
                                        <p:cTn id="12" dur="500"/>
                                        <p:tgtEl>
                                          <p:spTgt spid="204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uiExpand="1" build="p" bldLvl="5"/>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1905000" y="762000"/>
            <a:ext cx="10134600" cy="609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marL="3373438">
              <a:spcBef>
                <a:spcPct val="50000"/>
              </a:spcBef>
            </a:pPr>
            <a:r>
              <a:rPr lang="en-US" sz="2600" dirty="0"/>
              <a:t>Have you ever prepped for an exam, felt pretty good about your preparation, then gone in and done poorly because you were asked to </a:t>
            </a:r>
            <a:r>
              <a:rPr lang="en-US" sz="2600" u="sng" dirty="0"/>
              <a:t>recall</a:t>
            </a:r>
            <a:r>
              <a:rPr lang="en-US" sz="2600" dirty="0"/>
              <a:t> the information with fill-in-the-blank questions (not just </a:t>
            </a:r>
            <a:r>
              <a:rPr lang="en-US" sz="2600" u="sng" dirty="0"/>
              <a:t>recognize</a:t>
            </a:r>
            <a:r>
              <a:rPr lang="en-US" sz="2600" dirty="0"/>
              <a:t> the answer with multiple choice, true false, or matching questions)</a:t>
            </a:r>
          </a:p>
          <a:p>
            <a:pPr>
              <a:spcBef>
                <a:spcPct val="50000"/>
              </a:spcBef>
            </a:pPr>
            <a:r>
              <a:rPr lang="en-US" sz="2600" dirty="0"/>
              <a:t>This false sense of familiarity with the content creates an expectation for doing well on an exam but often results in poor performance </a:t>
            </a:r>
            <a:r>
              <a:rPr lang="en-US" sz="2600" dirty="0">
                <a:sym typeface="Wingdings" panose="05000000000000000000" pitchFamily="2" charset="2"/>
              </a:rPr>
              <a:t> creates feeling of loss of control over ability to take exams in general (external locus of control)  contributes to </a:t>
            </a:r>
            <a:r>
              <a:rPr lang="en-US" sz="2600" dirty="0"/>
              <a:t>“test anxiety”</a:t>
            </a:r>
          </a:p>
          <a:p>
            <a:pPr>
              <a:spcBef>
                <a:spcPct val="50000"/>
              </a:spcBef>
            </a:pPr>
            <a:r>
              <a:rPr lang="en-US" sz="2600" dirty="0"/>
              <a:t>Why does the brain think it understands something when it doesn’t thus sabotaging </a:t>
            </a:r>
            <a:r>
              <a:rPr lang="en-US" sz="2600" dirty="0" smtClean="0"/>
              <a:t>your </a:t>
            </a:r>
            <a:r>
              <a:rPr lang="en-US" sz="2600" dirty="0"/>
              <a:t>encoding process?</a:t>
            </a:r>
          </a:p>
        </p:txBody>
      </p:sp>
      <p:sp>
        <p:nvSpPr>
          <p:cNvPr id="5" name="Rectangle 2"/>
          <p:cNvSpPr txBox="1">
            <a:spLocks noChangeArrowheads="1"/>
          </p:cNvSpPr>
          <p:nvPr/>
        </p:nvSpPr>
        <p:spPr bwMode="auto">
          <a:xfrm>
            <a:off x="1981200" y="152400"/>
            <a:ext cx="954883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a:lstStyle>
          <a:p>
            <a:pPr algn="ctr" eaLnBrk="1" hangingPunct="1"/>
            <a:r>
              <a:rPr lang="en-US" sz="4000" b="1" kern="0" dirty="0">
                <a:latin typeface="Arial" charset="0"/>
              </a:rPr>
              <a:t>False Sense of Familiarity</a:t>
            </a:r>
          </a:p>
        </p:txBody>
      </p:sp>
      <p:pic>
        <p:nvPicPr>
          <p:cNvPr id="15362" name="Picture 2" descr="Image result for taking a test stress">
            <a:extLst>
              <a:ext uri="{FF2B5EF4-FFF2-40B4-BE49-F238E27FC236}">
                <a16:creationId xmlns:a16="http://schemas.microsoft.com/office/drawing/2014/main" id="{2E23D6C0-DEFE-402A-AEFA-C95B8862EB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066800"/>
            <a:ext cx="4732317"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9021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fade">
                                      <p:cBhvr>
                                        <p:cTn id="12" dur="5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fade">
                                      <p:cBhvr>
                                        <p:cTn id="17" dur="500"/>
                                        <p:tgtEl>
                                          <p:spTgt spid="20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uiExpand="1" build="p" bldLvl="5"/>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3"/>
          <p:cNvSpPr txBox="1">
            <a:spLocks noChangeArrowheads="1"/>
          </p:cNvSpPr>
          <p:nvPr/>
        </p:nvSpPr>
        <p:spPr bwMode="auto">
          <a:xfrm>
            <a:off x="2414023" y="5556192"/>
            <a:ext cx="777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lg" len="lg"/>
                <a:tailEnd type="none" w="lg" len="lg"/>
              </a14:hiddenLine>
            </a:ext>
          </a:extLst>
        </p:spPr>
        <p:txBody>
          <a:bodyPr>
            <a:spAutoFit/>
          </a:bodyPr>
          <a:lstStyle>
            <a:lvl1pPr eaLnBrk="0" hangingPunct="0">
              <a:spcBef>
                <a:spcPts val="2000"/>
              </a:spcBef>
              <a:buFont typeface="Wingdings 2" pitchFamily="1" charset="2"/>
              <a:buChar char=""/>
              <a:defRPr sz="2200">
                <a:solidFill>
                  <a:schemeClr val="bg1"/>
                </a:solidFill>
                <a:latin typeface="Trebuchet MS" pitchFamily="1" charset="0"/>
                <a:ea typeface="ＭＳ Ｐゴシック" pitchFamily="1" charset="-128"/>
              </a:defRPr>
            </a:lvl1pPr>
            <a:lvl2pPr marL="742950" indent="-285750" eaLnBrk="0" hangingPunct="0">
              <a:spcBef>
                <a:spcPts val="600"/>
              </a:spcBef>
              <a:buFont typeface="Wingdings 2" pitchFamily="1" charset="2"/>
              <a:buChar char=""/>
              <a:defRPr sz="2000">
                <a:solidFill>
                  <a:schemeClr val="bg1"/>
                </a:solidFill>
                <a:latin typeface="Trebuchet MS" pitchFamily="1" charset="0"/>
                <a:ea typeface="ＭＳ Ｐゴシック" pitchFamily="1" charset="-128"/>
              </a:defRPr>
            </a:lvl2pPr>
            <a:lvl3pPr marL="1143000" indent="-228600" eaLnBrk="0" hangingPunct="0">
              <a:spcBef>
                <a:spcPts val="600"/>
              </a:spcBef>
              <a:buFont typeface="Wingdings 2" pitchFamily="1" charset="2"/>
              <a:buChar char=""/>
              <a:defRPr>
                <a:solidFill>
                  <a:schemeClr val="bg1"/>
                </a:solidFill>
                <a:latin typeface="Trebuchet MS" pitchFamily="1" charset="0"/>
                <a:ea typeface="ＭＳ Ｐゴシック" pitchFamily="1" charset="-128"/>
              </a:defRPr>
            </a:lvl3pPr>
            <a:lvl4pPr marL="1600200" indent="-228600" eaLnBrk="0" hangingPunct="0">
              <a:spcBef>
                <a:spcPts val="600"/>
              </a:spcBef>
              <a:buFont typeface="Wingdings 2" pitchFamily="1" charset="2"/>
              <a:buChar char=""/>
              <a:defRPr>
                <a:solidFill>
                  <a:schemeClr val="bg1"/>
                </a:solidFill>
                <a:latin typeface="Trebuchet MS" pitchFamily="1" charset="0"/>
                <a:ea typeface="ＭＳ Ｐゴシック" pitchFamily="1" charset="-128"/>
              </a:defRPr>
            </a:lvl4pPr>
            <a:lvl5pPr marL="2057400" indent="-228600" eaLnBrk="0" hangingPunct="0">
              <a:spcBef>
                <a:spcPts val="600"/>
              </a:spcBef>
              <a:buFont typeface="Wingdings 2" pitchFamily="1" charset="2"/>
              <a:buChar char=""/>
              <a:defRPr>
                <a:solidFill>
                  <a:schemeClr val="bg1"/>
                </a:solidFill>
                <a:latin typeface="Trebuchet MS" pitchFamily="1" charset="0"/>
                <a:ea typeface="ＭＳ Ｐゴシック" pitchFamily="1" charset="-128"/>
              </a:defRPr>
            </a:lvl5pPr>
            <a:lvl6pPr marL="2514600" indent="-228600" eaLnBrk="0" fontAlgn="base" hangingPunct="0">
              <a:spcBef>
                <a:spcPts val="600"/>
              </a:spcBef>
              <a:spcAft>
                <a:spcPct val="0"/>
              </a:spcAft>
              <a:buFont typeface="Wingdings 2" pitchFamily="1" charset="2"/>
              <a:buChar char=""/>
              <a:defRPr>
                <a:solidFill>
                  <a:schemeClr val="bg1"/>
                </a:solidFill>
                <a:latin typeface="Trebuchet MS" pitchFamily="1" charset="0"/>
                <a:ea typeface="ＭＳ Ｐゴシック" pitchFamily="1" charset="-128"/>
              </a:defRPr>
            </a:lvl6pPr>
            <a:lvl7pPr marL="2971800" indent="-228600" eaLnBrk="0" fontAlgn="base" hangingPunct="0">
              <a:spcBef>
                <a:spcPts val="600"/>
              </a:spcBef>
              <a:spcAft>
                <a:spcPct val="0"/>
              </a:spcAft>
              <a:buFont typeface="Wingdings 2" pitchFamily="1" charset="2"/>
              <a:buChar char=""/>
              <a:defRPr>
                <a:solidFill>
                  <a:schemeClr val="bg1"/>
                </a:solidFill>
                <a:latin typeface="Trebuchet MS" pitchFamily="1" charset="0"/>
                <a:ea typeface="ＭＳ Ｐゴシック" pitchFamily="1" charset="-128"/>
              </a:defRPr>
            </a:lvl7pPr>
            <a:lvl8pPr marL="3429000" indent="-228600" eaLnBrk="0" fontAlgn="base" hangingPunct="0">
              <a:spcBef>
                <a:spcPts val="600"/>
              </a:spcBef>
              <a:spcAft>
                <a:spcPct val="0"/>
              </a:spcAft>
              <a:buFont typeface="Wingdings 2" pitchFamily="1" charset="2"/>
              <a:buChar char=""/>
              <a:defRPr>
                <a:solidFill>
                  <a:schemeClr val="bg1"/>
                </a:solidFill>
                <a:latin typeface="Trebuchet MS" pitchFamily="1" charset="0"/>
                <a:ea typeface="ＭＳ Ｐゴシック" pitchFamily="1" charset="-128"/>
              </a:defRPr>
            </a:lvl8pPr>
            <a:lvl9pPr marL="3886200" indent="-228600" eaLnBrk="0" fontAlgn="base" hangingPunct="0">
              <a:spcBef>
                <a:spcPts val="600"/>
              </a:spcBef>
              <a:spcAft>
                <a:spcPct val="0"/>
              </a:spcAft>
              <a:buFont typeface="Wingdings 2" pitchFamily="1" charset="2"/>
              <a:buChar char=""/>
              <a:defRPr>
                <a:solidFill>
                  <a:schemeClr val="bg1"/>
                </a:solidFill>
                <a:latin typeface="Trebuchet MS" pitchFamily="1" charset="0"/>
                <a:ea typeface="ＭＳ Ｐゴシック" pitchFamily="1" charset="-128"/>
              </a:defRPr>
            </a:lvl9pPr>
          </a:lstStyle>
          <a:p>
            <a:pPr algn="ctr">
              <a:spcBef>
                <a:spcPct val="50000"/>
              </a:spcBef>
              <a:buFontTx/>
              <a:buNone/>
            </a:pPr>
            <a:r>
              <a:rPr lang="en-US" altLang="en-US" sz="2000" dirty="0">
                <a:solidFill>
                  <a:schemeClr val="tx1"/>
                </a:solidFill>
                <a:latin typeface="Arial" charset="0"/>
              </a:rPr>
              <a:t>Karpicke, Butler, &amp; Roediger (2009) </a:t>
            </a:r>
            <a:r>
              <a:rPr lang="en-US" altLang="en-US" sz="2000" i="1" dirty="0">
                <a:solidFill>
                  <a:schemeClr val="tx1"/>
                </a:solidFill>
                <a:latin typeface="Arial" charset="0"/>
              </a:rPr>
              <a:t>Memory</a:t>
            </a:r>
            <a:endParaRPr lang="en-US" altLang="en-US" sz="2000" dirty="0">
              <a:solidFill>
                <a:schemeClr val="tx1"/>
              </a:solidFill>
              <a:latin typeface="Arial" charset="0"/>
            </a:endParaRPr>
          </a:p>
        </p:txBody>
      </p:sp>
      <p:pic>
        <p:nvPicPr>
          <p:cNvPr id="13315" name="Picture 2" descr="2009_Karpicke_Butler_Roediger-6.t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1" y="1752600"/>
            <a:ext cx="89884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a:spLocks noChangeArrowheads="1"/>
          </p:cNvSpPr>
          <p:nvPr/>
        </p:nvSpPr>
        <p:spPr bwMode="auto">
          <a:xfrm>
            <a:off x="1676400" y="2362200"/>
            <a:ext cx="8763000" cy="304800"/>
          </a:xfrm>
          <a:prstGeom prst="roundRect">
            <a:avLst>
              <a:gd name="adj" fmla="val 16667"/>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ts val="2000"/>
              </a:spcBef>
              <a:buFont typeface="Wingdings 2" pitchFamily="1" charset="2"/>
              <a:buChar char=""/>
              <a:defRPr sz="2200">
                <a:solidFill>
                  <a:schemeClr val="bg1"/>
                </a:solidFill>
                <a:latin typeface="Trebuchet MS" pitchFamily="1" charset="0"/>
                <a:ea typeface="ＭＳ Ｐゴシック" pitchFamily="1" charset="-128"/>
              </a:defRPr>
            </a:lvl1pPr>
            <a:lvl2pPr marL="742950" indent="-285750" eaLnBrk="0" hangingPunct="0">
              <a:spcBef>
                <a:spcPts val="600"/>
              </a:spcBef>
              <a:buFont typeface="Wingdings 2" pitchFamily="1" charset="2"/>
              <a:buChar char=""/>
              <a:defRPr sz="2000">
                <a:solidFill>
                  <a:schemeClr val="bg1"/>
                </a:solidFill>
                <a:latin typeface="Trebuchet MS" pitchFamily="1" charset="0"/>
                <a:ea typeface="ＭＳ Ｐゴシック" pitchFamily="1" charset="-128"/>
              </a:defRPr>
            </a:lvl2pPr>
            <a:lvl3pPr marL="1143000" indent="-228600" eaLnBrk="0" hangingPunct="0">
              <a:spcBef>
                <a:spcPts val="600"/>
              </a:spcBef>
              <a:buFont typeface="Wingdings 2" pitchFamily="1" charset="2"/>
              <a:buChar char=""/>
              <a:defRPr>
                <a:solidFill>
                  <a:schemeClr val="bg1"/>
                </a:solidFill>
                <a:latin typeface="Trebuchet MS" pitchFamily="1" charset="0"/>
                <a:ea typeface="ＭＳ Ｐゴシック" pitchFamily="1" charset="-128"/>
              </a:defRPr>
            </a:lvl3pPr>
            <a:lvl4pPr marL="1600200" indent="-228600" eaLnBrk="0" hangingPunct="0">
              <a:spcBef>
                <a:spcPts val="600"/>
              </a:spcBef>
              <a:buFont typeface="Wingdings 2" pitchFamily="1" charset="2"/>
              <a:buChar char=""/>
              <a:defRPr>
                <a:solidFill>
                  <a:schemeClr val="bg1"/>
                </a:solidFill>
                <a:latin typeface="Trebuchet MS" pitchFamily="1" charset="0"/>
                <a:ea typeface="ＭＳ Ｐゴシック" pitchFamily="1" charset="-128"/>
              </a:defRPr>
            </a:lvl4pPr>
            <a:lvl5pPr marL="2057400" indent="-228600" eaLnBrk="0" hangingPunct="0">
              <a:spcBef>
                <a:spcPts val="600"/>
              </a:spcBef>
              <a:buFont typeface="Wingdings 2" pitchFamily="1" charset="2"/>
              <a:buChar char=""/>
              <a:defRPr>
                <a:solidFill>
                  <a:schemeClr val="bg1"/>
                </a:solidFill>
                <a:latin typeface="Trebuchet MS" pitchFamily="1" charset="0"/>
                <a:ea typeface="ＭＳ Ｐゴシック" pitchFamily="1" charset="-128"/>
              </a:defRPr>
            </a:lvl5pPr>
            <a:lvl6pPr marL="2514600" indent="-228600" eaLnBrk="0" fontAlgn="base" hangingPunct="0">
              <a:spcBef>
                <a:spcPts val="600"/>
              </a:spcBef>
              <a:spcAft>
                <a:spcPct val="0"/>
              </a:spcAft>
              <a:buFont typeface="Wingdings 2" pitchFamily="1" charset="2"/>
              <a:buChar char=""/>
              <a:defRPr>
                <a:solidFill>
                  <a:schemeClr val="bg1"/>
                </a:solidFill>
                <a:latin typeface="Trebuchet MS" pitchFamily="1" charset="0"/>
                <a:ea typeface="ＭＳ Ｐゴシック" pitchFamily="1" charset="-128"/>
              </a:defRPr>
            </a:lvl6pPr>
            <a:lvl7pPr marL="2971800" indent="-228600" eaLnBrk="0" fontAlgn="base" hangingPunct="0">
              <a:spcBef>
                <a:spcPts val="600"/>
              </a:spcBef>
              <a:spcAft>
                <a:spcPct val="0"/>
              </a:spcAft>
              <a:buFont typeface="Wingdings 2" pitchFamily="1" charset="2"/>
              <a:buChar char=""/>
              <a:defRPr>
                <a:solidFill>
                  <a:schemeClr val="bg1"/>
                </a:solidFill>
                <a:latin typeface="Trebuchet MS" pitchFamily="1" charset="0"/>
                <a:ea typeface="ＭＳ Ｐゴシック" pitchFamily="1" charset="-128"/>
              </a:defRPr>
            </a:lvl7pPr>
            <a:lvl8pPr marL="3429000" indent="-228600" eaLnBrk="0" fontAlgn="base" hangingPunct="0">
              <a:spcBef>
                <a:spcPts val="600"/>
              </a:spcBef>
              <a:spcAft>
                <a:spcPct val="0"/>
              </a:spcAft>
              <a:buFont typeface="Wingdings 2" pitchFamily="1" charset="2"/>
              <a:buChar char=""/>
              <a:defRPr>
                <a:solidFill>
                  <a:schemeClr val="bg1"/>
                </a:solidFill>
                <a:latin typeface="Trebuchet MS" pitchFamily="1" charset="0"/>
                <a:ea typeface="ＭＳ Ｐゴシック" pitchFamily="1" charset="-128"/>
              </a:defRPr>
            </a:lvl8pPr>
            <a:lvl9pPr marL="3886200" indent="-228600" eaLnBrk="0" fontAlgn="base" hangingPunct="0">
              <a:spcBef>
                <a:spcPts val="600"/>
              </a:spcBef>
              <a:spcAft>
                <a:spcPct val="0"/>
              </a:spcAft>
              <a:buFont typeface="Wingdings 2" pitchFamily="1" charset="2"/>
              <a:buChar char=""/>
              <a:defRPr>
                <a:solidFill>
                  <a:schemeClr val="bg1"/>
                </a:solidFill>
                <a:latin typeface="Trebuchet MS" pitchFamily="1" charset="0"/>
                <a:ea typeface="ＭＳ Ｐゴシック" pitchFamily="1" charset="-128"/>
              </a:defRPr>
            </a:lvl9pPr>
          </a:lstStyle>
          <a:p>
            <a:pPr>
              <a:spcBef>
                <a:spcPct val="0"/>
              </a:spcBef>
              <a:buFontTx/>
              <a:buNone/>
            </a:pPr>
            <a:endParaRPr lang="en-US" altLang="en-US" sz="2400" dirty="0">
              <a:solidFill>
                <a:schemeClr val="tx1"/>
              </a:solidFill>
              <a:latin typeface="Arial" charset="0"/>
            </a:endParaRPr>
          </a:p>
        </p:txBody>
      </p:sp>
      <p:sp>
        <p:nvSpPr>
          <p:cNvPr id="5" name="Title 1"/>
          <p:cNvSpPr txBox="1">
            <a:spLocks/>
          </p:cNvSpPr>
          <p:nvPr/>
        </p:nvSpPr>
        <p:spPr bwMode="auto">
          <a:xfrm>
            <a:off x="2359025" y="152401"/>
            <a:ext cx="8153400" cy="1286493"/>
          </a:xfrm>
          <a:prstGeom prst="rect">
            <a:avLst/>
          </a:prstGeom>
          <a:solidFill>
            <a:srgbClr val="FFFFFF"/>
          </a:solidFill>
          <a:ln w="9525">
            <a:noFill/>
            <a:miter lim="800000"/>
            <a:headEnd/>
            <a:tailEnd/>
          </a:ln>
        </p:spPr>
        <p:txBody>
          <a:bodyPr anchor="ctr"/>
          <a:lstStyle/>
          <a:p>
            <a:pPr algn="ctr" eaLnBrk="0" hangingPunct="0">
              <a:defRPr/>
            </a:pPr>
            <a:r>
              <a:rPr lang="en-US" sz="4000" dirty="0">
                <a:solidFill>
                  <a:srgbClr val="E3AE24"/>
                </a:solidFill>
                <a:effectLst>
                  <a:outerShdw blurRad="50800" dist="38100" dir="2700000">
                    <a:srgbClr val="000000">
                      <a:alpha val="43000"/>
                    </a:srgbClr>
                  </a:outerShdw>
                </a:effectLst>
                <a:latin typeface="Arial" panose="020B0604020202020204" pitchFamily="34" charset="0"/>
                <a:ea typeface="Arial" charset="0"/>
                <a:cs typeface="Arial" panose="020B0604020202020204" pitchFamily="34" charset="0"/>
              </a:rPr>
              <a:t>"What do you do when you study?"</a:t>
            </a:r>
          </a:p>
        </p:txBody>
      </p:sp>
    </p:spTree>
    <p:extLst>
      <p:ext uri="{BB962C8B-B14F-4D97-AF65-F5344CB8AC3E}">
        <p14:creationId xmlns:p14="http://schemas.microsoft.com/office/powerpoint/2010/main" val="18987626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1981200" y="2151996"/>
            <a:ext cx="9906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spcBef>
                <a:spcPct val="50000"/>
              </a:spcBef>
            </a:pPr>
            <a:r>
              <a:rPr lang="en-US" sz="2800" dirty="0"/>
              <a:t>Which way is Lincoln facing on the penny?</a:t>
            </a:r>
          </a:p>
          <a:p>
            <a:pPr>
              <a:spcBef>
                <a:spcPct val="50000"/>
              </a:spcBef>
            </a:pPr>
            <a:r>
              <a:rPr lang="en-US" sz="2800" dirty="0"/>
              <a:t>Which of these words/statements appears on the penny:</a:t>
            </a:r>
          </a:p>
          <a:p>
            <a:pPr marL="457200" indent="-457200">
              <a:spcBef>
                <a:spcPct val="50000"/>
              </a:spcBef>
              <a:buFont typeface="Arial" panose="020B0604020202020204" pitchFamily="34" charset="0"/>
              <a:buChar char="•"/>
            </a:pPr>
            <a:r>
              <a:rPr lang="en-US" sz="2800" dirty="0"/>
              <a:t>“In God We Trust”</a:t>
            </a:r>
          </a:p>
          <a:p>
            <a:pPr marL="457200" indent="-457200">
              <a:spcBef>
                <a:spcPct val="50000"/>
              </a:spcBef>
              <a:buFont typeface="Arial" panose="020B0604020202020204" pitchFamily="34" charset="0"/>
              <a:buChar char="•"/>
            </a:pPr>
            <a:r>
              <a:rPr lang="en-US" sz="2800" dirty="0"/>
              <a:t>“E pluribus unum”</a:t>
            </a:r>
          </a:p>
          <a:p>
            <a:pPr marL="457200" indent="-457200">
              <a:spcBef>
                <a:spcPct val="50000"/>
              </a:spcBef>
              <a:buFont typeface="Arial" panose="020B0604020202020204" pitchFamily="34" charset="0"/>
              <a:buChar char="•"/>
            </a:pPr>
            <a:r>
              <a:rPr lang="en-US" sz="2800" dirty="0"/>
              <a:t>“The United States of America”</a:t>
            </a:r>
          </a:p>
          <a:p>
            <a:pPr marL="457200" indent="-457200">
              <a:spcBef>
                <a:spcPct val="50000"/>
              </a:spcBef>
              <a:buFont typeface="Arial" panose="020B0604020202020204" pitchFamily="34" charset="0"/>
              <a:buChar char="•"/>
            </a:pPr>
            <a:r>
              <a:rPr lang="en-US" sz="2800" dirty="0"/>
              <a:t>“Liberty”</a:t>
            </a:r>
          </a:p>
          <a:p>
            <a:pPr marL="457200" indent="-457200">
              <a:spcBef>
                <a:spcPct val="50000"/>
              </a:spcBef>
              <a:buFont typeface="Arial" panose="020B0604020202020204" pitchFamily="34" charset="0"/>
              <a:buChar char="•"/>
            </a:pPr>
            <a:r>
              <a:rPr lang="en-US" sz="2800" dirty="0"/>
              <a:t>“One penny”</a:t>
            </a:r>
          </a:p>
        </p:txBody>
      </p:sp>
      <p:sp>
        <p:nvSpPr>
          <p:cNvPr id="7" name="Rectangle 2"/>
          <p:cNvSpPr txBox="1">
            <a:spLocks noChangeArrowheads="1"/>
          </p:cNvSpPr>
          <p:nvPr/>
        </p:nvSpPr>
        <p:spPr bwMode="auto">
          <a:xfrm>
            <a:off x="2971800" y="304800"/>
            <a:ext cx="753225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a:lstStyle>
          <a:p>
            <a:pPr algn="ctr"/>
            <a:r>
              <a:rPr lang="en-US" sz="3600" kern="0" dirty="0">
                <a:latin typeface="Arial" charset="0"/>
              </a:rPr>
              <a:t>QUIZ</a:t>
            </a:r>
          </a:p>
        </p:txBody>
      </p:sp>
      <p:sp>
        <p:nvSpPr>
          <p:cNvPr id="4" name="Rectangle 2"/>
          <p:cNvSpPr txBox="1">
            <a:spLocks noChangeArrowheads="1"/>
          </p:cNvSpPr>
          <p:nvPr/>
        </p:nvSpPr>
        <p:spPr bwMode="auto">
          <a:xfrm>
            <a:off x="1409700" y="694998"/>
            <a:ext cx="10591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a:lstStyle>
          <a:p>
            <a:pPr algn="ctr"/>
            <a:r>
              <a:rPr lang="en-US" sz="3600" kern="0" dirty="0">
                <a:latin typeface="Arial" charset="0"/>
              </a:rPr>
              <a:t>Answer the following questions about the US penny</a:t>
            </a:r>
          </a:p>
        </p:txBody>
      </p:sp>
    </p:spTree>
    <p:extLst>
      <p:ext uri="{BB962C8B-B14F-4D97-AF65-F5344CB8AC3E}">
        <p14:creationId xmlns:p14="http://schemas.microsoft.com/office/powerpoint/2010/main" val="15525418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0483">
                                            <p:txEl>
                                              <p:pRg st="0" end="0"/>
                                            </p:txEl>
                                          </p:spTgt>
                                        </p:tgtEl>
                                        <p:attrNameLst>
                                          <p:attrName>style.visibility</p:attrName>
                                        </p:attrNameLst>
                                      </p:cBhvr>
                                      <p:to>
                                        <p:strVal val="visible"/>
                                      </p:to>
                                    </p:set>
                                    <p:animEffect transition="in" filter="fade">
                                      <p:cBhvr>
                                        <p:cTn id="14" dur="500"/>
                                        <p:tgtEl>
                                          <p:spTgt spid="2048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0483">
                                            <p:txEl>
                                              <p:pRg st="1" end="1"/>
                                            </p:txEl>
                                          </p:spTgt>
                                        </p:tgtEl>
                                        <p:attrNameLst>
                                          <p:attrName>style.visibility</p:attrName>
                                        </p:attrNameLst>
                                      </p:cBhvr>
                                      <p:to>
                                        <p:strVal val="visible"/>
                                      </p:to>
                                    </p:set>
                                    <p:animEffect transition="in" filter="fade">
                                      <p:cBhvr>
                                        <p:cTn id="19" dur="500"/>
                                        <p:tgtEl>
                                          <p:spTgt spid="2048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483">
                                            <p:txEl>
                                              <p:pRg st="2" end="2"/>
                                            </p:txEl>
                                          </p:spTgt>
                                        </p:tgtEl>
                                        <p:attrNameLst>
                                          <p:attrName>style.visibility</p:attrName>
                                        </p:attrNameLst>
                                      </p:cBhvr>
                                      <p:to>
                                        <p:strVal val="visible"/>
                                      </p:to>
                                    </p:set>
                                    <p:animEffect transition="in" filter="fade">
                                      <p:cBhvr>
                                        <p:cTn id="24" dur="500"/>
                                        <p:tgtEl>
                                          <p:spTgt spid="2048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483">
                                            <p:txEl>
                                              <p:pRg st="3" end="3"/>
                                            </p:txEl>
                                          </p:spTgt>
                                        </p:tgtEl>
                                        <p:attrNameLst>
                                          <p:attrName>style.visibility</p:attrName>
                                        </p:attrNameLst>
                                      </p:cBhvr>
                                      <p:to>
                                        <p:strVal val="visible"/>
                                      </p:to>
                                    </p:set>
                                    <p:animEffect transition="in" filter="fade">
                                      <p:cBhvr>
                                        <p:cTn id="29" dur="500"/>
                                        <p:tgtEl>
                                          <p:spTgt spid="2048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0483">
                                            <p:txEl>
                                              <p:pRg st="4" end="4"/>
                                            </p:txEl>
                                          </p:spTgt>
                                        </p:tgtEl>
                                        <p:attrNameLst>
                                          <p:attrName>style.visibility</p:attrName>
                                        </p:attrNameLst>
                                      </p:cBhvr>
                                      <p:to>
                                        <p:strVal val="visible"/>
                                      </p:to>
                                    </p:set>
                                    <p:animEffect transition="in" filter="fade">
                                      <p:cBhvr>
                                        <p:cTn id="34" dur="500"/>
                                        <p:tgtEl>
                                          <p:spTgt spid="2048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0483">
                                            <p:txEl>
                                              <p:pRg st="5" end="5"/>
                                            </p:txEl>
                                          </p:spTgt>
                                        </p:tgtEl>
                                        <p:attrNameLst>
                                          <p:attrName>style.visibility</p:attrName>
                                        </p:attrNameLst>
                                      </p:cBhvr>
                                      <p:to>
                                        <p:strVal val="visible"/>
                                      </p:to>
                                    </p:set>
                                    <p:animEffect transition="in" filter="fade">
                                      <p:cBhvr>
                                        <p:cTn id="39" dur="500"/>
                                        <p:tgtEl>
                                          <p:spTgt spid="2048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0483">
                                            <p:txEl>
                                              <p:pRg st="6" end="6"/>
                                            </p:txEl>
                                          </p:spTgt>
                                        </p:tgtEl>
                                        <p:attrNameLst>
                                          <p:attrName>style.visibility</p:attrName>
                                        </p:attrNameLst>
                                      </p:cBhvr>
                                      <p:to>
                                        <p:strVal val="visible"/>
                                      </p:to>
                                    </p:set>
                                    <p:animEffect transition="in" filter="fade">
                                      <p:cBhvr>
                                        <p:cTn id="44" dur="500"/>
                                        <p:tgtEl>
                                          <p:spTgt spid="204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bldLvl="5"/>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enn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371600"/>
            <a:ext cx="411480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enn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1828800"/>
            <a:ext cx="3352800" cy="3333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62555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5"/>
          <p:cNvSpPr>
            <a:spLocks noGrp="1" noChangeArrowheads="1"/>
          </p:cNvSpPr>
          <p:nvPr>
            <p:ph type="title"/>
          </p:nvPr>
        </p:nvSpPr>
        <p:spPr>
          <a:xfrm>
            <a:off x="2667000" y="1104900"/>
            <a:ext cx="9372600" cy="685800"/>
          </a:xfrm>
        </p:spPr>
        <p:txBody>
          <a:bodyPr/>
          <a:lstStyle/>
          <a:p>
            <a:pPr algn="ctr"/>
            <a:r>
              <a:rPr lang="en-US" altLang="en-US" sz="4200" b="1" dirty="0">
                <a:latin typeface="Arial" pitchFamily="34" charset="0"/>
              </a:rPr>
              <a:t>The brain’s learning abilities evolved to adapt to an environment that is very different from today</a:t>
            </a:r>
            <a:br>
              <a:rPr lang="en-US" altLang="en-US" sz="4200" b="1" dirty="0">
                <a:latin typeface="Arial" pitchFamily="34" charset="0"/>
              </a:rPr>
            </a:br>
            <a:endParaRPr lang="en-US" altLang="en-US" sz="4200" b="1" dirty="0">
              <a:latin typeface="Arial" pitchFamily="34" charset="0"/>
            </a:endParaRPr>
          </a:p>
        </p:txBody>
      </p:sp>
      <p:pic>
        <p:nvPicPr>
          <p:cNvPr id="2" name="Picture 2" descr="http://jamesstuber.com/posts/health-first.jpg">
            <a:extLst>
              <a:ext uri="{FF2B5EF4-FFF2-40B4-BE49-F238E27FC236}">
                <a16:creationId xmlns:a16="http://schemas.microsoft.com/office/drawing/2014/main" id="{DF41EB48-8545-43D7-B996-31D1C002E6E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778" t="17778" r="6666" b="16666"/>
          <a:stretch/>
        </p:blipFill>
        <p:spPr bwMode="auto">
          <a:xfrm>
            <a:off x="457200" y="1825336"/>
            <a:ext cx="2611582" cy="2001082"/>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a:extLst>
              <a:ext uri="{FF2B5EF4-FFF2-40B4-BE49-F238E27FC236}">
                <a16:creationId xmlns:a16="http://schemas.microsoft.com/office/drawing/2014/main" id="{284400F6-BD25-4253-87FF-A38B50FCE9BA}"/>
              </a:ext>
            </a:extLst>
          </p:cNvPr>
          <p:cNvSpPr txBox="1">
            <a:spLocks noChangeArrowheads="1"/>
          </p:cNvSpPr>
          <p:nvPr/>
        </p:nvSpPr>
        <p:spPr bwMode="auto">
          <a:xfrm>
            <a:off x="4267200" y="5943600"/>
            <a:ext cx="2133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spcBef>
                <a:spcPct val="50000"/>
              </a:spcBef>
            </a:pPr>
            <a:r>
              <a:rPr lang="en-US" sz="2800" dirty="0"/>
              <a:t>Circa 1300	</a:t>
            </a:r>
          </a:p>
        </p:txBody>
      </p:sp>
      <p:pic>
        <p:nvPicPr>
          <p:cNvPr id="13314" name="Picture 2" descr="Related image">
            <a:extLst>
              <a:ext uri="{FF2B5EF4-FFF2-40B4-BE49-F238E27FC236}">
                <a16:creationId xmlns:a16="http://schemas.microsoft.com/office/drawing/2014/main" id="{9CCDC22F-4B59-412C-BC78-74D2C9E8F3C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038600"/>
            <a:ext cx="3048000" cy="20288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medieval.la.psu.edu/img/medieval-lecture.jpg">
            <a:extLst>
              <a:ext uri="{FF2B5EF4-FFF2-40B4-BE49-F238E27FC236}">
                <a16:creationId xmlns:a16="http://schemas.microsoft.com/office/drawing/2014/main" id="{EA412DDD-7312-452C-BD8E-1E1AD0D99DE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7545" y="2388362"/>
            <a:ext cx="4038600" cy="3300476"/>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Related image">
            <a:extLst>
              <a:ext uri="{FF2B5EF4-FFF2-40B4-BE49-F238E27FC236}">
                <a16:creationId xmlns:a16="http://schemas.microsoft.com/office/drawing/2014/main" id="{AA5BEE17-443B-4F96-B297-B63DAE85DBD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58545" y="2386025"/>
            <a:ext cx="4267200" cy="3302813"/>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3">
            <a:extLst>
              <a:ext uri="{FF2B5EF4-FFF2-40B4-BE49-F238E27FC236}">
                <a16:creationId xmlns:a16="http://schemas.microsoft.com/office/drawing/2014/main" id="{CFD0C408-7B46-4011-BC07-5A3719F73835}"/>
              </a:ext>
            </a:extLst>
          </p:cNvPr>
          <p:cNvSpPr txBox="1">
            <a:spLocks noChangeArrowheads="1"/>
          </p:cNvSpPr>
          <p:nvPr/>
        </p:nvSpPr>
        <p:spPr bwMode="auto">
          <a:xfrm>
            <a:off x="8839200" y="5943600"/>
            <a:ext cx="2209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spcBef>
                <a:spcPct val="50000"/>
              </a:spcBef>
            </a:pPr>
            <a:r>
              <a:rPr lang="en-US" sz="2800" dirty="0"/>
              <a:t>Circa </a:t>
            </a:r>
            <a:r>
              <a:rPr lang="en-US" sz="2800" dirty="0" smtClean="0"/>
              <a:t>2019</a:t>
            </a:r>
            <a:endParaRPr lang="en-US" sz="2800" dirty="0"/>
          </a:p>
        </p:txBody>
      </p:sp>
    </p:spTree>
    <p:extLst>
      <p:ext uri="{BB962C8B-B14F-4D97-AF65-F5344CB8AC3E}">
        <p14:creationId xmlns:p14="http://schemas.microsoft.com/office/powerpoint/2010/main" val="5241580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13316"/>
                                        </p:tgtEl>
                                        <p:attrNameLst>
                                          <p:attrName>style.visibility</p:attrName>
                                        </p:attrNameLst>
                                      </p:cBhvr>
                                      <p:to>
                                        <p:strVal val="visible"/>
                                      </p:to>
                                    </p:set>
                                    <p:anim calcmode="lin" valueType="num">
                                      <p:cBhvr>
                                        <p:cTn id="20" dur="500" fill="hold"/>
                                        <p:tgtEl>
                                          <p:spTgt spid="13316"/>
                                        </p:tgtEl>
                                        <p:attrNameLst>
                                          <p:attrName>ppt_w</p:attrName>
                                        </p:attrNameLst>
                                      </p:cBhvr>
                                      <p:tavLst>
                                        <p:tav tm="0">
                                          <p:val>
                                            <p:fltVal val="0"/>
                                          </p:val>
                                        </p:tav>
                                        <p:tav tm="100000">
                                          <p:val>
                                            <p:strVal val="#ppt_w"/>
                                          </p:val>
                                        </p:tav>
                                      </p:tavLst>
                                    </p:anim>
                                    <p:anim calcmode="lin" valueType="num">
                                      <p:cBhvr>
                                        <p:cTn id="21" dur="500" fill="hold"/>
                                        <p:tgtEl>
                                          <p:spTgt spid="13316"/>
                                        </p:tgtEl>
                                        <p:attrNameLst>
                                          <p:attrName>ppt_h</p:attrName>
                                        </p:attrNameLst>
                                      </p:cBhvr>
                                      <p:tavLst>
                                        <p:tav tm="0">
                                          <p:val>
                                            <p:fltVal val="0"/>
                                          </p:val>
                                        </p:tav>
                                        <p:tav tm="100000">
                                          <p:val>
                                            <p:strVal val="#ppt_h"/>
                                          </p:val>
                                        </p:tav>
                                      </p:tavLst>
                                    </p:anim>
                                    <p:animEffect transition="in" filter="fade">
                                      <p:cBhvr>
                                        <p:cTn id="22"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5"/>
      <p:bldP spid="8" grpId="0" uiExpand="1" build="p" bldLvl="5"/>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5"/>
          <p:cNvSpPr>
            <a:spLocks noGrp="1" noChangeArrowheads="1"/>
          </p:cNvSpPr>
          <p:nvPr>
            <p:ph type="title"/>
          </p:nvPr>
        </p:nvSpPr>
        <p:spPr>
          <a:xfrm>
            <a:off x="4267200" y="966787"/>
            <a:ext cx="7848600" cy="1219200"/>
          </a:xfrm>
        </p:spPr>
        <p:txBody>
          <a:bodyPr/>
          <a:lstStyle/>
          <a:p>
            <a:pPr algn="ctr"/>
            <a:r>
              <a:rPr lang="en-US" altLang="en-US" sz="3800" b="1" dirty="0">
                <a:latin typeface="Arial" pitchFamily="34" charset="0"/>
              </a:rPr>
              <a:t>Why stop studying a topic in the middle of it before you have mastered it?</a:t>
            </a:r>
          </a:p>
        </p:txBody>
      </p:sp>
      <p:sp>
        <p:nvSpPr>
          <p:cNvPr id="5" name="Text Box 3">
            <a:extLst>
              <a:ext uri="{FF2B5EF4-FFF2-40B4-BE49-F238E27FC236}">
                <a16:creationId xmlns:a16="http://schemas.microsoft.com/office/drawing/2014/main" id="{284400F6-BD25-4253-87FF-A38B50FCE9BA}"/>
              </a:ext>
            </a:extLst>
          </p:cNvPr>
          <p:cNvSpPr txBox="1">
            <a:spLocks noChangeArrowheads="1"/>
          </p:cNvSpPr>
          <p:nvPr/>
        </p:nvSpPr>
        <p:spPr bwMode="auto">
          <a:xfrm>
            <a:off x="1600200" y="2667000"/>
            <a:ext cx="105156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spcBef>
                <a:spcPct val="50000"/>
              </a:spcBef>
            </a:pPr>
            <a:r>
              <a:rPr lang="en-US" sz="2800" dirty="0">
                <a:solidFill>
                  <a:srgbClr val="000000"/>
                </a:solidFill>
              </a:rPr>
              <a:t>Remember how the brain hates unresolved issues?</a:t>
            </a:r>
          </a:p>
          <a:p>
            <a:pPr>
              <a:spcBef>
                <a:spcPct val="50000"/>
              </a:spcBef>
            </a:pPr>
            <a:r>
              <a:rPr lang="en-US" sz="2800" dirty="0">
                <a:solidFill>
                  <a:srgbClr val="000000"/>
                </a:solidFill>
              </a:rPr>
              <a:t>As soon as you resolve an issue (or master a topic) the brain stops processing about it</a:t>
            </a:r>
          </a:p>
          <a:p>
            <a:pPr>
              <a:spcBef>
                <a:spcPct val="50000"/>
              </a:spcBef>
            </a:pPr>
            <a:r>
              <a:rPr lang="en-US" sz="2800" dirty="0">
                <a:solidFill>
                  <a:srgbClr val="000000"/>
                </a:solidFill>
              </a:rPr>
              <a:t>If you stop in the middle of the topic or task, the brain will continue to process and review the new memory engrams at a subconscious level and improve retrieval of memories better than if you had practiced to mastery before moving on</a:t>
            </a:r>
          </a:p>
          <a:p>
            <a:pPr>
              <a:spcBef>
                <a:spcPct val="50000"/>
              </a:spcBef>
            </a:pPr>
            <a:r>
              <a:rPr lang="en-US" sz="2800" dirty="0">
                <a:solidFill>
                  <a:srgbClr val="000000"/>
                </a:solidFill>
              </a:rPr>
              <a:t>This is called </a:t>
            </a:r>
            <a:r>
              <a:rPr lang="en-US" sz="2800" i="1" dirty="0">
                <a:solidFill>
                  <a:srgbClr val="FF0000"/>
                </a:solidFill>
              </a:rPr>
              <a:t>interleaving</a:t>
            </a:r>
            <a:endParaRPr lang="en-US" sz="2800" dirty="0">
              <a:solidFill>
                <a:srgbClr val="FF0000"/>
              </a:solidFill>
            </a:endParaRPr>
          </a:p>
        </p:txBody>
      </p:sp>
      <p:pic>
        <p:nvPicPr>
          <p:cNvPr id="31746" name="Picture 2" descr="Image result for are you crazy">
            <a:extLst>
              <a:ext uri="{FF2B5EF4-FFF2-40B4-BE49-F238E27FC236}">
                <a16:creationId xmlns:a16="http://schemas.microsoft.com/office/drawing/2014/main" id="{19EC891B-DB1B-47AC-BC3D-B4978EC713A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99" y="76200"/>
            <a:ext cx="3810001" cy="2491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4975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5"/>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5"/>
          <p:cNvSpPr>
            <a:spLocks noGrp="1" noChangeArrowheads="1"/>
          </p:cNvSpPr>
          <p:nvPr>
            <p:ph type="title"/>
          </p:nvPr>
        </p:nvSpPr>
        <p:spPr>
          <a:xfrm>
            <a:off x="2590800" y="228600"/>
            <a:ext cx="9525000" cy="685800"/>
          </a:xfrm>
        </p:spPr>
        <p:txBody>
          <a:bodyPr/>
          <a:lstStyle/>
          <a:p>
            <a:pPr algn="ctr"/>
            <a:r>
              <a:rPr lang="en-US" altLang="en-US" sz="3800" b="1" dirty="0">
                <a:latin typeface="Arial" pitchFamily="34" charset="0"/>
              </a:rPr>
              <a:t>Two types of encoding of sensory input </a:t>
            </a:r>
          </a:p>
        </p:txBody>
      </p:sp>
      <p:sp>
        <p:nvSpPr>
          <p:cNvPr id="5" name="Text Box 3">
            <a:extLst>
              <a:ext uri="{FF2B5EF4-FFF2-40B4-BE49-F238E27FC236}">
                <a16:creationId xmlns:a16="http://schemas.microsoft.com/office/drawing/2014/main" id="{284400F6-BD25-4253-87FF-A38B50FCE9BA}"/>
              </a:ext>
            </a:extLst>
          </p:cNvPr>
          <p:cNvSpPr txBox="1">
            <a:spLocks noChangeArrowheads="1"/>
          </p:cNvSpPr>
          <p:nvPr/>
        </p:nvSpPr>
        <p:spPr bwMode="auto">
          <a:xfrm>
            <a:off x="1600200" y="1066800"/>
            <a:ext cx="104394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marL="1482725">
              <a:spcBef>
                <a:spcPct val="50000"/>
              </a:spcBef>
            </a:pPr>
            <a:r>
              <a:rPr lang="en-US" sz="2800" dirty="0">
                <a:solidFill>
                  <a:srgbClr val="FF0000"/>
                </a:solidFill>
              </a:rPr>
              <a:t>Automatic encoding </a:t>
            </a:r>
            <a:r>
              <a:rPr lang="en-US" sz="2800" dirty="0">
                <a:solidFill>
                  <a:srgbClr val="000000"/>
                </a:solidFill>
              </a:rPr>
              <a:t>is done subconsciously without effort – easy to retrieve the whole memory and usually details are remembered intact</a:t>
            </a:r>
          </a:p>
          <a:p>
            <a:pPr marL="460375" indent="-460375">
              <a:spcBef>
                <a:spcPct val="50000"/>
              </a:spcBef>
              <a:buFont typeface="Arial" panose="020B0604020202020204" pitchFamily="34" charset="0"/>
              <a:buChar char="•"/>
            </a:pPr>
            <a:r>
              <a:rPr lang="en-US" sz="2800" dirty="0">
                <a:solidFill>
                  <a:srgbClr val="000000"/>
                </a:solidFill>
              </a:rPr>
              <a:t>Trip to Disney World when you were a kid</a:t>
            </a:r>
          </a:p>
          <a:p>
            <a:pPr marL="460375" indent="-460375">
              <a:spcBef>
                <a:spcPct val="50000"/>
              </a:spcBef>
              <a:buFont typeface="Arial" panose="020B0604020202020204" pitchFamily="34" charset="0"/>
              <a:buChar char="•"/>
            </a:pPr>
            <a:r>
              <a:rPr lang="en-US" sz="2800" dirty="0">
                <a:solidFill>
                  <a:srgbClr val="000000"/>
                </a:solidFill>
              </a:rPr>
              <a:t>Flavor of your favorite type of ice cream</a:t>
            </a:r>
          </a:p>
          <a:p>
            <a:pPr marL="460375" indent="-460375">
              <a:spcBef>
                <a:spcPct val="50000"/>
              </a:spcBef>
              <a:buFont typeface="Arial" panose="020B0604020202020204" pitchFamily="34" charset="0"/>
              <a:buChar char="•"/>
            </a:pPr>
            <a:r>
              <a:rPr lang="en-US" sz="2800" dirty="0">
                <a:solidFill>
                  <a:srgbClr val="000000"/>
                </a:solidFill>
              </a:rPr>
              <a:t>First kiss</a:t>
            </a:r>
          </a:p>
          <a:p>
            <a:pPr>
              <a:spcBef>
                <a:spcPct val="50000"/>
              </a:spcBef>
            </a:pPr>
            <a:r>
              <a:rPr lang="en-US" sz="2800" dirty="0">
                <a:solidFill>
                  <a:srgbClr val="FF0000"/>
                </a:solidFill>
              </a:rPr>
              <a:t>Effortful encoding </a:t>
            </a:r>
            <a:r>
              <a:rPr lang="en-US" sz="2800" dirty="0">
                <a:solidFill>
                  <a:srgbClr val="000000"/>
                </a:solidFill>
              </a:rPr>
              <a:t>is deliberately trying to put something into memory – difficult to retrieve such memories intact</a:t>
            </a:r>
          </a:p>
          <a:p>
            <a:pPr marL="457200" indent="-457200">
              <a:spcBef>
                <a:spcPct val="50000"/>
              </a:spcBef>
              <a:buFont typeface="Arial" panose="020B0604020202020204" pitchFamily="34" charset="0"/>
              <a:buChar char="•"/>
            </a:pPr>
            <a:r>
              <a:rPr lang="en-US" sz="2800" dirty="0">
                <a:solidFill>
                  <a:srgbClr val="000000"/>
                </a:solidFill>
              </a:rPr>
              <a:t>All of your passwords for various accounts</a:t>
            </a:r>
          </a:p>
          <a:p>
            <a:pPr marL="457200" indent="-457200">
              <a:spcBef>
                <a:spcPct val="50000"/>
              </a:spcBef>
              <a:buFont typeface="Arial" panose="020B0604020202020204" pitchFamily="34" charset="0"/>
              <a:buChar char="•"/>
            </a:pPr>
            <a:r>
              <a:rPr lang="en-US" sz="2800" dirty="0">
                <a:solidFill>
                  <a:srgbClr val="000000"/>
                </a:solidFill>
              </a:rPr>
              <a:t>Any notes students have taken or lectured information</a:t>
            </a:r>
          </a:p>
        </p:txBody>
      </p:sp>
      <p:pic>
        <p:nvPicPr>
          <p:cNvPr id="6146" name="Picture 2" descr="Related image">
            <a:extLst>
              <a:ext uri="{FF2B5EF4-FFF2-40B4-BE49-F238E27FC236}">
                <a16:creationId xmlns:a16="http://schemas.microsoft.com/office/drawing/2014/main" id="{CA0D4311-9772-4403-909A-29FCD62BF3D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334" r="13333"/>
          <a:stretch/>
        </p:blipFill>
        <p:spPr bwMode="auto">
          <a:xfrm>
            <a:off x="228600" y="238760"/>
            <a:ext cx="2406791"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2027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5"/>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5"/>
          <p:cNvSpPr>
            <a:spLocks noGrp="1" noChangeArrowheads="1"/>
          </p:cNvSpPr>
          <p:nvPr>
            <p:ph type="title"/>
          </p:nvPr>
        </p:nvSpPr>
        <p:spPr>
          <a:xfrm>
            <a:off x="4038600" y="609600"/>
            <a:ext cx="7467600" cy="685800"/>
          </a:xfrm>
        </p:spPr>
        <p:txBody>
          <a:bodyPr/>
          <a:lstStyle/>
          <a:p>
            <a:pPr algn="ctr"/>
            <a:r>
              <a:rPr lang="en-US" altLang="en-US" sz="3800" b="1" dirty="0">
                <a:latin typeface="Arial" pitchFamily="34" charset="0"/>
              </a:rPr>
              <a:t>How do </a:t>
            </a:r>
            <a:r>
              <a:rPr lang="en-US" altLang="en-US" sz="3800" b="1" dirty="0" smtClean="0">
                <a:latin typeface="Arial" pitchFamily="34" charset="0"/>
              </a:rPr>
              <a:t>you </a:t>
            </a:r>
            <a:r>
              <a:rPr lang="en-US" altLang="en-US" sz="3800" b="1" dirty="0">
                <a:latin typeface="Arial" pitchFamily="34" charset="0"/>
              </a:rPr>
              <a:t>to encode better </a:t>
            </a:r>
            <a:r>
              <a:rPr lang="en-US" altLang="en-US" sz="3800" b="1" dirty="0" smtClean="0">
                <a:latin typeface="Arial" pitchFamily="34" charset="0"/>
              </a:rPr>
              <a:t>?</a:t>
            </a:r>
            <a:endParaRPr lang="en-US" altLang="en-US" sz="3800" b="1" dirty="0">
              <a:latin typeface="Arial" pitchFamily="34" charset="0"/>
            </a:endParaRPr>
          </a:p>
        </p:txBody>
      </p:sp>
      <p:sp>
        <p:nvSpPr>
          <p:cNvPr id="5" name="Text Box 3">
            <a:extLst>
              <a:ext uri="{FF2B5EF4-FFF2-40B4-BE49-F238E27FC236}">
                <a16:creationId xmlns:a16="http://schemas.microsoft.com/office/drawing/2014/main" id="{284400F6-BD25-4253-87FF-A38B50FCE9BA}"/>
              </a:ext>
            </a:extLst>
          </p:cNvPr>
          <p:cNvSpPr txBox="1">
            <a:spLocks noChangeArrowheads="1"/>
          </p:cNvSpPr>
          <p:nvPr/>
        </p:nvSpPr>
        <p:spPr bwMode="auto">
          <a:xfrm>
            <a:off x="1676400" y="2133600"/>
            <a:ext cx="104394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spcBef>
                <a:spcPct val="50000"/>
              </a:spcBef>
            </a:pPr>
            <a:r>
              <a:rPr lang="en-US" sz="2800" dirty="0">
                <a:solidFill>
                  <a:srgbClr val="000000"/>
                </a:solidFill>
              </a:rPr>
              <a:t>Stop for 30 seconds </a:t>
            </a:r>
            <a:r>
              <a:rPr lang="en-US" sz="2800" dirty="0" smtClean="0">
                <a:solidFill>
                  <a:srgbClr val="000000"/>
                </a:solidFill>
              </a:rPr>
              <a:t>and </a:t>
            </a:r>
            <a:r>
              <a:rPr lang="en-US" sz="2800" dirty="0">
                <a:solidFill>
                  <a:srgbClr val="000000"/>
                </a:solidFill>
              </a:rPr>
              <a:t>reflect how the information just given </a:t>
            </a:r>
            <a:r>
              <a:rPr lang="en-US" sz="2800" dirty="0" smtClean="0">
                <a:solidFill>
                  <a:srgbClr val="000000"/>
                </a:solidFill>
              </a:rPr>
              <a:t>can:</a:t>
            </a:r>
            <a:endParaRPr lang="en-US" sz="2800" dirty="0">
              <a:solidFill>
                <a:srgbClr val="000000"/>
              </a:solidFill>
            </a:endParaRPr>
          </a:p>
          <a:p>
            <a:pPr marL="457200" indent="-457200">
              <a:spcBef>
                <a:spcPct val="50000"/>
              </a:spcBef>
              <a:buFont typeface="Arial" panose="020B0604020202020204" pitchFamily="34" charset="0"/>
              <a:buChar char="•"/>
            </a:pPr>
            <a:r>
              <a:rPr lang="en-US" sz="2800" dirty="0">
                <a:solidFill>
                  <a:srgbClr val="000000"/>
                </a:solidFill>
              </a:rPr>
              <a:t>make </a:t>
            </a:r>
            <a:r>
              <a:rPr lang="en-US" sz="2800" dirty="0" smtClean="0">
                <a:solidFill>
                  <a:srgbClr val="000000"/>
                </a:solidFill>
              </a:rPr>
              <a:t>you </a:t>
            </a:r>
            <a:r>
              <a:rPr lang="en-US" sz="2800" dirty="0">
                <a:solidFill>
                  <a:srgbClr val="000000"/>
                </a:solidFill>
              </a:rPr>
              <a:t>a better veterinary technician/nurse</a:t>
            </a:r>
          </a:p>
          <a:p>
            <a:pPr marL="457200" indent="-457200">
              <a:spcBef>
                <a:spcPct val="50000"/>
              </a:spcBef>
              <a:buFont typeface="Arial" panose="020B0604020202020204" pitchFamily="34" charset="0"/>
              <a:buChar char="•"/>
            </a:pPr>
            <a:r>
              <a:rPr lang="en-US" sz="2800" dirty="0">
                <a:solidFill>
                  <a:srgbClr val="000000"/>
                </a:solidFill>
              </a:rPr>
              <a:t>be applied to </a:t>
            </a:r>
            <a:r>
              <a:rPr lang="en-US" sz="2800" dirty="0" smtClean="0">
                <a:solidFill>
                  <a:srgbClr val="000000"/>
                </a:solidFill>
              </a:rPr>
              <a:t>your </a:t>
            </a:r>
            <a:r>
              <a:rPr lang="en-US" sz="2800" dirty="0">
                <a:solidFill>
                  <a:srgbClr val="000000"/>
                </a:solidFill>
              </a:rPr>
              <a:t>personal lives or personal health</a:t>
            </a:r>
          </a:p>
          <a:p>
            <a:pPr marL="457200" indent="-457200">
              <a:spcBef>
                <a:spcPct val="50000"/>
              </a:spcBef>
              <a:buFont typeface="Arial" panose="020B0604020202020204" pitchFamily="34" charset="0"/>
              <a:buChar char="•"/>
            </a:pPr>
            <a:r>
              <a:rPr lang="en-US" sz="2800" dirty="0">
                <a:solidFill>
                  <a:srgbClr val="000000"/>
                </a:solidFill>
              </a:rPr>
              <a:t>be used by an evil genius to rule the world</a:t>
            </a:r>
          </a:p>
          <a:p>
            <a:pPr marL="457200" indent="-457200">
              <a:spcBef>
                <a:spcPct val="50000"/>
              </a:spcBef>
              <a:buFont typeface="Arial" panose="020B0604020202020204" pitchFamily="34" charset="0"/>
              <a:buChar char="•"/>
            </a:pPr>
            <a:r>
              <a:rPr lang="en-US" sz="2800" dirty="0">
                <a:solidFill>
                  <a:srgbClr val="000000"/>
                </a:solidFill>
              </a:rPr>
              <a:t>be of use during a zombie </a:t>
            </a:r>
            <a:r>
              <a:rPr lang="en-US" sz="2800" dirty="0" smtClean="0">
                <a:solidFill>
                  <a:srgbClr val="000000"/>
                </a:solidFill>
              </a:rPr>
              <a:t>apocalypse</a:t>
            </a:r>
            <a:endParaRPr lang="en-US" sz="2800" dirty="0">
              <a:solidFill>
                <a:srgbClr val="000000"/>
              </a:solidFill>
            </a:endParaRPr>
          </a:p>
        </p:txBody>
      </p:sp>
      <p:pic>
        <p:nvPicPr>
          <p:cNvPr id="7170" name="Picture 2" descr="Image result for memory">
            <a:extLst>
              <a:ext uri="{FF2B5EF4-FFF2-40B4-BE49-F238E27FC236}">
                <a16:creationId xmlns:a16="http://schemas.microsoft.com/office/drawing/2014/main" id="{71A79B5D-C6F0-49AF-AB9B-6E607FCD4A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76200"/>
            <a:ext cx="3386667"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1892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5"/>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5"/>
          <p:cNvSpPr>
            <a:spLocks noGrp="1" noChangeArrowheads="1"/>
          </p:cNvSpPr>
          <p:nvPr>
            <p:ph type="title"/>
          </p:nvPr>
        </p:nvSpPr>
        <p:spPr>
          <a:xfrm>
            <a:off x="1676400" y="381000"/>
            <a:ext cx="9906000" cy="685800"/>
          </a:xfrm>
        </p:spPr>
        <p:txBody>
          <a:bodyPr/>
          <a:lstStyle/>
          <a:p>
            <a:pPr algn="ctr"/>
            <a:r>
              <a:rPr lang="en-US" altLang="en-US" sz="4200" b="1" dirty="0">
                <a:latin typeface="Arial" pitchFamily="34" charset="0"/>
              </a:rPr>
              <a:t>4 Stages of Learning New Information</a:t>
            </a:r>
          </a:p>
        </p:txBody>
      </p:sp>
      <p:sp>
        <p:nvSpPr>
          <p:cNvPr id="5" name="Text Box 3">
            <a:extLst>
              <a:ext uri="{FF2B5EF4-FFF2-40B4-BE49-F238E27FC236}">
                <a16:creationId xmlns:a16="http://schemas.microsoft.com/office/drawing/2014/main" id="{284400F6-BD25-4253-87FF-A38B50FCE9BA}"/>
              </a:ext>
            </a:extLst>
          </p:cNvPr>
          <p:cNvSpPr txBox="1">
            <a:spLocks noChangeArrowheads="1"/>
          </p:cNvSpPr>
          <p:nvPr/>
        </p:nvSpPr>
        <p:spPr bwMode="auto">
          <a:xfrm>
            <a:off x="2971800" y="1371600"/>
            <a:ext cx="9144000"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marL="514350" indent="-514350">
              <a:spcBef>
                <a:spcPct val="50000"/>
              </a:spcBef>
              <a:buAutoNum type="arabicPeriod"/>
            </a:pPr>
            <a:r>
              <a:rPr lang="en-US" sz="2800" dirty="0">
                <a:solidFill>
                  <a:schemeClr val="bg2">
                    <a:lumMod val="60000"/>
                    <a:lumOff val="40000"/>
                  </a:schemeClr>
                </a:solidFill>
              </a:rPr>
              <a:t>Attention – filters out “unnecessary” sensory information</a:t>
            </a:r>
          </a:p>
          <a:p>
            <a:pPr marL="514350" indent="-514350">
              <a:spcBef>
                <a:spcPct val="50000"/>
              </a:spcBef>
              <a:buAutoNum type="arabicPeriod"/>
            </a:pPr>
            <a:r>
              <a:rPr lang="en-US" sz="2800" dirty="0">
                <a:solidFill>
                  <a:schemeClr val="bg2">
                    <a:lumMod val="60000"/>
                    <a:lumOff val="40000"/>
                  </a:schemeClr>
                </a:solidFill>
              </a:rPr>
              <a:t>Encoding – </a:t>
            </a:r>
            <a:r>
              <a:rPr lang="en-US" sz="2800" i="1" dirty="0">
                <a:solidFill>
                  <a:schemeClr val="bg2">
                    <a:lumMod val="60000"/>
                    <a:lumOff val="40000"/>
                  </a:schemeClr>
                </a:solidFill>
              </a:rPr>
              <a:t>memory formation </a:t>
            </a:r>
            <a:r>
              <a:rPr lang="en-US" sz="2800" dirty="0">
                <a:solidFill>
                  <a:schemeClr val="bg2">
                    <a:lumMod val="60000"/>
                    <a:lumOff val="40000"/>
                  </a:schemeClr>
                </a:solidFill>
              </a:rPr>
              <a:t>- new information that has made it through the attention filters is disseminated throughout the brain into specific areas of the brain for interpretation</a:t>
            </a:r>
          </a:p>
          <a:p>
            <a:pPr marL="514350" indent="-514350">
              <a:spcBef>
                <a:spcPct val="50000"/>
              </a:spcBef>
              <a:buAutoNum type="arabicPeriod"/>
            </a:pPr>
            <a:r>
              <a:rPr lang="en-US" sz="2800" dirty="0">
                <a:solidFill>
                  <a:srgbClr val="FF0000"/>
                </a:solidFill>
              </a:rPr>
              <a:t>Storage</a:t>
            </a:r>
            <a:r>
              <a:rPr lang="en-US" sz="2800" dirty="0"/>
              <a:t> – how long the encoded pattern information remains in the brain – most sensory information coming into the brain is forgotten</a:t>
            </a:r>
          </a:p>
          <a:p>
            <a:pPr marL="514350" indent="-514350">
              <a:spcBef>
                <a:spcPct val="50000"/>
              </a:spcBef>
              <a:buAutoNum type="arabicPeriod"/>
            </a:pPr>
            <a:r>
              <a:rPr lang="en-US" sz="2800" dirty="0">
                <a:solidFill>
                  <a:schemeClr val="bg2">
                    <a:lumMod val="60000"/>
                    <a:lumOff val="40000"/>
                  </a:schemeClr>
                </a:solidFill>
              </a:rPr>
              <a:t>Retrieval – bringing a memory into conscious awareness (recalling)</a:t>
            </a:r>
          </a:p>
        </p:txBody>
      </p:sp>
      <p:pic>
        <p:nvPicPr>
          <p:cNvPr id="1026" name="Picture 2" descr="Related image">
            <a:extLst>
              <a:ext uri="{FF2B5EF4-FFF2-40B4-BE49-F238E27FC236}">
                <a16:creationId xmlns:a16="http://schemas.microsoft.com/office/drawing/2014/main" id="{9173167D-F36F-4FEB-87F0-CD5A125EB0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475" y="1350523"/>
            <a:ext cx="2452610" cy="3069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89489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5"/>
          <p:cNvSpPr>
            <a:spLocks noGrp="1" noChangeArrowheads="1"/>
          </p:cNvSpPr>
          <p:nvPr>
            <p:ph type="title"/>
          </p:nvPr>
        </p:nvSpPr>
        <p:spPr>
          <a:xfrm>
            <a:off x="4876800" y="609600"/>
            <a:ext cx="7086600" cy="685800"/>
          </a:xfrm>
        </p:spPr>
        <p:txBody>
          <a:bodyPr/>
          <a:lstStyle/>
          <a:p>
            <a:pPr algn="ctr"/>
            <a:r>
              <a:rPr lang="en-US" altLang="en-US" sz="3800" b="1" dirty="0">
                <a:latin typeface="Arial" pitchFamily="34" charset="0"/>
              </a:rPr>
              <a:t>Role of the Hippocampus in long term memory formation</a:t>
            </a:r>
          </a:p>
        </p:txBody>
      </p:sp>
      <p:sp>
        <p:nvSpPr>
          <p:cNvPr id="5" name="Text Box 3">
            <a:extLst>
              <a:ext uri="{FF2B5EF4-FFF2-40B4-BE49-F238E27FC236}">
                <a16:creationId xmlns:a16="http://schemas.microsoft.com/office/drawing/2014/main" id="{284400F6-BD25-4253-87FF-A38B50FCE9BA}"/>
              </a:ext>
            </a:extLst>
          </p:cNvPr>
          <p:cNvSpPr txBox="1">
            <a:spLocks noChangeArrowheads="1"/>
          </p:cNvSpPr>
          <p:nvPr/>
        </p:nvSpPr>
        <p:spPr bwMode="auto">
          <a:xfrm>
            <a:off x="1600200" y="3124200"/>
            <a:ext cx="104394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spcBef>
                <a:spcPct val="50000"/>
              </a:spcBef>
            </a:pPr>
            <a:r>
              <a:rPr lang="en-US" sz="2800" dirty="0">
                <a:solidFill>
                  <a:srgbClr val="000000"/>
                </a:solidFill>
              </a:rPr>
              <a:t>Hippocampus appears to be the main brain part that coordinates the formation of </a:t>
            </a:r>
            <a:r>
              <a:rPr lang="en-US" sz="2800" dirty="0">
                <a:solidFill>
                  <a:srgbClr val="FF0000"/>
                </a:solidFill>
              </a:rPr>
              <a:t>new</a:t>
            </a:r>
            <a:r>
              <a:rPr lang="en-US" sz="2800" dirty="0">
                <a:solidFill>
                  <a:srgbClr val="000000"/>
                </a:solidFill>
              </a:rPr>
              <a:t> memories</a:t>
            </a:r>
          </a:p>
          <a:p>
            <a:pPr>
              <a:spcBef>
                <a:spcPct val="50000"/>
              </a:spcBef>
            </a:pPr>
            <a:r>
              <a:rPr lang="en-US" sz="2800" dirty="0">
                <a:solidFill>
                  <a:srgbClr val="000000"/>
                </a:solidFill>
              </a:rPr>
              <a:t>Discovered in the 1950’s from a patient with severe seizures</a:t>
            </a:r>
          </a:p>
          <a:p>
            <a:pPr>
              <a:spcBef>
                <a:spcPct val="50000"/>
              </a:spcBef>
            </a:pPr>
            <a:r>
              <a:rPr lang="en-US" sz="2800" dirty="0">
                <a:solidFill>
                  <a:srgbClr val="000000"/>
                </a:solidFill>
              </a:rPr>
              <a:t>During the 1950’s surgically removing pieces of brain was considered a promising treatment for patients with severe epilepsy and a variety of mental disorders including schizophrenia and severe depression</a:t>
            </a:r>
          </a:p>
        </p:txBody>
      </p:sp>
      <p:pic>
        <p:nvPicPr>
          <p:cNvPr id="20482" name="Picture 2" descr="Image result for hippocampus">
            <a:extLst>
              <a:ext uri="{FF2B5EF4-FFF2-40B4-BE49-F238E27FC236}">
                <a16:creationId xmlns:a16="http://schemas.microsoft.com/office/drawing/2014/main" id="{8A5FDE76-F57E-4EA5-ADA3-34CDB640BD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76200"/>
            <a:ext cx="3886200" cy="2870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9632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5"/>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5"/>
          <p:cNvSpPr>
            <a:spLocks noGrp="1" noChangeArrowheads="1"/>
          </p:cNvSpPr>
          <p:nvPr>
            <p:ph type="title"/>
          </p:nvPr>
        </p:nvSpPr>
        <p:spPr>
          <a:xfrm>
            <a:off x="4343400" y="609600"/>
            <a:ext cx="7620000" cy="685800"/>
          </a:xfrm>
        </p:spPr>
        <p:txBody>
          <a:bodyPr/>
          <a:lstStyle/>
          <a:p>
            <a:pPr algn="ctr"/>
            <a:r>
              <a:rPr lang="en-US" altLang="en-US" sz="3800" b="1" dirty="0">
                <a:latin typeface="Arial" pitchFamily="34" charset="0"/>
              </a:rPr>
              <a:t>Strange Case of Henry Molaison</a:t>
            </a:r>
          </a:p>
        </p:txBody>
      </p:sp>
      <p:sp>
        <p:nvSpPr>
          <p:cNvPr id="5" name="Text Box 3">
            <a:extLst>
              <a:ext uri="{FF2B5EF4-FFF2-40B4-BE49-F238E27FC236}">
                <a16:creationId xmlns:a16="http://schemas.microsoft.com/office/drawing/2014/main" id="{284400F6-BD25-4253-87FF-A38B50FCE9BA}"/>
              </a:ext>
            </a:extLst>
          </p:cNvPr>
          <p:cNvSpPr txBox="1">
            <a:spLocks noChangeArrowheads="1"/>
          </p:cNvSpPr>
          <p:nvPr/>
        </p:nvSpPr>
        <p:spPr bwMode="auto">
          <a:xfrm>
            <a:off x="1750907" y="1511587"/>
            <a:ext cx="104394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marL="2573338">
              <a:spcBef>
                <a:spcPct val="50000"/>
              </a:spcBef>
            </a:pPr>
            <a:r>
              <a:rPr lang="en-US" sz="2800" dirty="0">
                <a:solidFill>
                  <a:srgbClr val="000000"/>
                </a:solidFill>
              </a:rPr>
              <a:t>H.M. had surgery to remove part of the brain that connects cerebral hemispheres including the hippocampus</a:t>
            </a:r>
          </a:p>
          <a:p>
            <a:pPr>
              <a:spcBef>
                <a:spcPct val="50000"/>
              </a:spcBef>
            </a:pPr>
            <a:r>
              <a:rPr lang="en-US" sz="2800" dirty="0">
                <a:solidFill>
                  <a:srgbClr val="000000"/>
                </a:solidFill>
              </a:rPr>
              <a:t>Seizures decreased – but lost ability to form new memories</a:t>
            </a:r>
          </a:p>
          <a:p>
            <a:pPr>
              <a:spcBef>
                <a:spcPct val="50000"/>
              </a:spcBef>
            </a:pPr>
            <a:r>
              <a:rPr lang="en-US" sz="2800" dirty="0">
                <a:solidFill>
                  <a:srgbClr val="000000"/>
                </a:solidFill>
              </a:rPr>
              <a:t>Every time he did anything, it was like he was doing it for the first time – if you walked out of the room and returned, Henry thought he was meeting you for the first time</a:t>
            </a:r>
          </a:p>
          <a:p>
            <a:pPr>
              <a:spcBef>
                <a:spcPct val="50000"/>
              </a:spcBef>
            </a:pPr>
            <a:r>
              <a:rPr lang="en-US" sz="2800" i="1" dirty="0">
                <a:solidFill>
                  <a:srgbClr val="000000"/>
                </a:solidFill>
              </a:rPr>
              <a:t>However, he remembered many memories of his childhood and life before surgery</a:t>
            </a:r>
          </a:p>
          <a:p>
            <a:pPr>
              <a:spcBef>
                <a:spcPct val="50000"/>
              </a:spcBef>
            </a:pPr>
            <a:r>
              <a:rPr lang="en-US" sz="2800" dirty="0">
                <a:solidFill>
                  <a:srgbClr val="000000"/>
                </a:solidFill>
              </a:rPr>
              <a:t>Memory formation = hippocampus, but storage = elsewhere!</a:t>
            </a:r>
          </a:p>
        </p:txBody>
      </p:sp>
      <p:pic>
        <p:nvPicPr>
          <p:cNvPr id="20482" name="Picture 2" descr="Image result for hippocampus">
            <a:extLst>
              <a:ext uri="{FF2B5EF4-FFF2-40B4-BE49-F238E27FC236}">
                <a16:creationId xmlns:a16="http://schemas.microsoft.com/office/drawing/2014/main" id="{8A5FDE76-F57E-4EA5-ADA3-34CDB640BD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76200"/>
            <a:ext cx="3886200" cy="2870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8040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5"/>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5"/>
          <p:cNvSpPr>
            <a:spLocks noGrp="1" noChangeArrowheads="1"/>
          </p:cNvSpPr>
          <p:nvPr>
            <p:ph type="title"/>
          </p:nvPr>
        </p:nvSpPr>
        <p:spPr>
          <a:xfrm>
            <a:off x="4343400" y="609600"/>
            <a:ext cx="7620000" cy="685800"/>
          </a:xfrm>
        </p:spPr>
        <p:txBody>
          <a:bodyPr/>
          <a:lstStyle/>
          <a:p>
            <a:pPr algn="ctr"/>
            <a:r>
              <a:rPr lang="en-US" altLang="en-US" sz="3800" b="1" dirty="0">
                <a:latin typeface="Arial" pitchFamily="34" charset="0"/>
              </a:rPr>
              <a:t>Hippocampus and Neocortex</a:t>
            </a:r>
          </a:p>
        </p:txBody>
      </p:sp>
      <p:sp>
        <p:nvSpPr>
          <p:cNvPr id="5" name="Text Box 3">
            <a:extLst>
              <a:ext uri="{FF2B5EF4-FFF2-40B4-BE49-F238E27FC236}">
                <a16:creationId xmlns:a16="http://schemas.microsoft.com/office/drawing/2014/main" id="{284400F6-BD25-4253-87FF-A38B50FCE9BA}"/>
              </a:ext>
            </a:extLst>
          </p:cNvPr>
          <p:cNvSpPr txBox="1">
            <a:spLocks noChangeArrowheads="1"/>
          </p:cNvSpPr>
          <p:nvPr/>
        </p:nvSpPr>
        <p:spPr bwMode="auto">
          <a:xfrm>
            <a:off x="1750907" y="1511587"/>
            <a:ext cx="104394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marL="2573338">
              <a:spcBef>
                <a:spcPct val="50000"/>
              </a:spcBef>
            </a:pPr>
            <a:r>
              <a:rPr lang="en-US" sz="2800" dirty="0">
                <a:solidFill>
                  <a:srgbClr val="000000"/>
                </a:solidFill>
              </a:rPr>
              <a:t>The “elsewhere” that memories are actually “stored” is the neocortex – the outer layer of the cerebral hemispheres</a:t>
            </a:r>
          </a:p>
          <a:p>
            <a:pPr>
              <a:spcBef>
                <a:spcPct val="50000"/>
              </a:spcBef>
            </a:pPr>
            <a:r>
              <a:rPr lang="en-US" sz="2800" dirty="0">
                <a:solidFill>
                  <a:srgbClr val="000000"/>
                </a:solidFill>
              </a:rPr>
              <a:t>Incoming sensory information is encoded into the neocortex for interpretation of the information</a:t>
            </a:r>
          </a:p>
          <a:p>
            <a:pPr>
              <a:spcBef>
                <a:spcPct val="50000"/>
              </a:spcBef>
            </a:pPr>
            <a:r>
              <a:rPr lang="en-US" sz="2800" dirty="0">
                <a:solidFill>
                  <a:srgbClr val="000000"/>
                </a:solidFill>
              </a:rPr>
              <a:t>A temporary working memory engram is formed</a:t>
            </a:r>
          </a:p>
          <a:p>
            <a:pPr>
              <a:spcBef>
                <a:spcPct val="50000"/>
              </a:spcBef>
            </a:pPr>
            <a:r>
              <a:rPr lang="en-US" sz="2800" dirty="0">
                <a:solidFill>
                  <a:srgbClr val="000000"/>
                </a:solidFill>
              </a:rPr>
              <a:t>After the initial stimulus, the hippocampus communicates with the neocortex memory engram and continues to activate the engram neurons over and over again even while you are sleeping (one reason why sleep is SO IMPORTANT)</a:t>
            </a:r>
          </a:p>
        </p:txBody>
      </p:sp>
      <p:pic>
        <p:nvPicPr>
          <p:cNvPr id="24578" name="Picture 2" descr="Related image">
            <a:extLst>
              <a:ext uri="{FF2B5EF4-FFF2-40B4-BE49-F238E27FC236}">
                <a16:creationId xmlns:a16="http://schemas.microsoft.com/office/drawing/2014/main" id="{0D75DB64-5B32-4618-A4E0-E3125B11B2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76201"/>
            <a:ext cx="4122852"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0381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5"/>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5"/>
          <p:cNvSpPr>
            <a:spLocks noGrp="1" noChangeArrowheads="1"/>
          </p:cNvSpPr>
          <p:nvPr>
            <p:ph type="title"/>
          </p:nvPr>
        </p:nvSpPr>
        <p:spPr>
          <a:xfrm>
            <a:off x="4343400" y="609600"/>
            <a:ext cx="7620000" cy="685800"/>
          </a:xfrm>
        </p:spPr>
        <p:txBody>
          <a:bodyPr/>
          <a:lstStyle/>
          <a:p>
            <a:pPr algn="ctr"/>
            <a:r>
              <a:rPr lang="en-US" altLang="en-US" sz="3800" b="1" dirty="0">
                <a:latin typeface="Arial" pitchFamily="34" charset="0"/>
              </a:rPr>
              <a:t>Hippocampus and Neocortex</a:t>
            </a:r>
          </a:p>
        </p:txBody>
      </p:sp>
      <p:sp>
        <p:nvSpPr>
          <p:cNvPr id="5" name="Text Box 3">
            <a:extLst>
              <a:ext uri="{FF2B5EF4-FFF2-40B4-BE49-F238E27FC236}">
                <a16:creationId xmlns:a16="http://schemas.microsoft.com/office/drawing/2014/main" id="{284400F6-BD25-4253-87FF-A38B50FCE9BA}"/>
              </a:ext>
            </a:extLst>
          </p:cNvPr>
          <p:cNvSpPr txBox="1">
            <a:spLocks noChangeArrowheads="1"/>
          </p:cNvSpPr>
          <p:nvPr/>
        </p:nvSpPr>
        <p:spPr bwMode="auto">
          <a:xfrm>
            <a:off x="1752600" y="1447800"/>
            <a:ext cx="104394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marL="2573338">
              <a:spcBef>
                <a:spcPct val="50000"/>
              </a:spcBef>
            </a:pPr>
            <a:r>
              <a:rPr lang="en-US" sz="2800" dirty="0">
                <a:solidFill>
                  <a:srgbClr val="000000"/>
                </a:solidFill>
              </a:rPr>
              <a:t>This conversation continues until the memory engram in the neocortex becomes “consolidated” (neurons are more stable in their connections making the memory “permanent”)</a:t>
            </a:r>
          </a:p>
          <a:p>
            <a:pPr>
              <a:spcBef>
                <a:spcPct val="50000"/>
              </a:spcBef>
            </a:pPr>
            <a:r>
              <a:rPr lang="en-US" sz="2800" dirty="0">
                <a:solidFill>
                  <a:srgbClr val="000000"/>
                </a:solidFill>
              </a:rPr>
              <a:t>Up until this point of consolidation, the memory engram can be modified by retrieving the memory, modifying it, and replacing it back in a modified form </a:t>
            </a:r>
            <a:r>
              <a:rPr lang="en-US" sz="2800" dirty="0">
                <a:solidFill>
                  <a:srgbClr val="FF0000"/>
                </a:solidFill>
              </a:rPr>
              <a:t>(memory can be altered)</a:t>
            </a:r>
          </a:p>
          <a:p>
            <a:pPr>
              <a:spcBef>
                <a:spcPct val="50000"/>
              </a:spcBef>
            </a:pPr>
            <a:r>
              <a:rPr lang="en-US" sz="2800" dirty="0">
                <a:solidFill>
                  <a:srgbClr val="000000"/>
                </a:solidFill>
              </a:rPr>
              <a:t>How long does it take to consolidate a memory?  </a:t>
            </a:r>
          </a:p>
          <a:p>
            <a:pPr lvl="1">
              <a:spcBef>
                <a:spcPct val="50000"/>
              </a:spcBef>
            </a:pPr>
            <a:r>
              <a:rPr lang="en-US" sz="2800" i="1" dirty="0">
                <a:solidFill>
                  <a:srgbClr val="000000"/>
                </a:solidFill>
              </a:rPr>
              <a:t>It can take </a:t>
            </a:r>
            <a:r>
              <a:rPr lang="en-US" sz="2800" i="1" u="sng" dirty="0">
                <a:solidFill>
                  <a:srgbClr val="000000"/>
                </a:solidFill>
              </a:rPr>
              <a:t>years</a:t>
            </a:r>
            <a:r>
              <a:rPr lang="en-US" sz="2800" i="1" dirty="0">
                <a:solidFill>
                  <a:srgbClr val="000000"/>
                </a:solidFill>
              </a:rPr>
              <a:t> for this to happen</a:t>
            </a:r>
          </a:p>
        </p:txBody>
      </p:sp>
      <p:pic>
        <p:nvPicPr>
          <p:cNvPr id="24578" name="Picture 2" descr="Related image">
            <a:extLst>
              <a:ext uri="{FF2B5EF4-FFF2-40B4-BE49-F238E27FC236}">
                <a16:creationId xmlns:a16="http://schemas.microsoft.com/office/drawing/2014/main" id="{0D75DB64-5B32-4618-A4E0-E3125B11B2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76201"/>
            <a:ext cx="4122852"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1161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5"/>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5"/>
          <p:cNvSpPr>
            <a:spLocks noGrp="1" noChangeArrowheads="1"/>
          </p:cNvSpPr>
          <p:nvPr>
            <p:ph type="title"/>
          </p:nvPr>
        </p:nvSpPr>
        <p:spPr>
          <a:xfrm>
            <a:off x="4343400" y="381000"/>
            <a:ext cx="7620000" cy="685800"/>
          </a:xfrm>
        </p:spPr>
        <p:txBody>
          <a:bodyPr/>
          <a:lstStyle/>
          <a:p>
            <a:pPr algn="ctr"/>
            <a:r>
              <a:rPr lang="en-US" altLang="en-US" sz="3800" b="1" dirty="0">
                <a:latin typeface="Arial" pitchFamily="34" charset="0"/>
              </a:rPr>
              <a:t>Hippocampus </a:t>
            </a:r>
            <a:r>
              <a:rPr lang="en-US" altLang="en-US" sz="3800" b="1" dirty="0" smtClean="0">
                <a:latin typeface="Arial" pitchFamily="34" charset="0"/>
              </a:rPr>
              <a:t>and </a:t>
            </a:r>
            <a:r>
              <a:rPr lang="en-US" altLang="en-US" sz="3800" b="1" dirty="0">
                <a:latin typeface="Arial" pitchFamily="34" charset="0"/>
              </a:rPr>
              <a:t>learning/memory</a:t>
            </a:r>
          </a:p>
        </p:txBody>
      </p:sp>
      <p:sp>
        <p:nvSpPr>
          <p:cNvPr id="5" name="Text Box 3">
            <a:extLst>
              <a:ext uri="{FF2B5EF4-FFF2-40B4-BE49-F238E27FC236}">
                <a16:creationId xmlns:a16="http://schemas.microsoft.com/office/drawing/2014/main" id="{284400F6-BD25-4253-87FF-A38B50FCE9BA}"/>
              </a:ext>
            </a:extLst>
          </p:cNvPr>
          <p:cNvSpPr txBox="1">
            <a:spLocks noChangeArrowheads="1"/>
          </p:cNvSpPr>
          <p:nvPr/>
        </p:nvSpPr>
        <p:spPr bwMode="auto">
          <a:xfrm>
            <a:off x="1750907" y="1511587"/>
            <a:ext cx="104394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marL="2573338">
              <a:spcBef>
                <a:spcPct val="50000"/>
              </a:spcBef>
            </a:pPr>
            <a:r>
              <a:rPr lang="en-US" sz="2800" dirty="0">
                <a:solidFill>
                  <a:srgbClr val="000000"/>
                </a:solidFill>
              </a:rPr>
              <a:t>Anything that interferes with the hippocampus functions to create new memory formation or to help consolidate new memory engrams into permanent ones affects learning</a:t>
            </a:r>
          </a:p>
          <a:p>
            <a:pPr>
              <a:spcBef>
                <a:spcPct val="50000"/>
              </a:spcBef>
            </a:pPr>
            <a:r>
              <a:rPr lang="en-US" sz="2800" dirty="0">
                <a:solidFill>
                  <a:srgbClr val="000000"/>
                </a:solidFill>
              </a:rPr>
              <a:t>Stress </a:t>
            </a:r>
            <a:r>
              <a:rPr lang="en-US" sz="2800" dirty="0" smtClean="0">
                <a:solidFill>
                  <a:srgbClr val="000000"/>
                </a:solidFill>
              </a:rPr>
              <a:t>hormones (cortisol) </a:t>
            </a:r>
            <a:r>
              <a:rPr lang="en-US" sz="2800" dirty="0">
                <a:solidFill>
                  <a:srgbClr val="000000"/>
                </a:solidFill>
              </a:rPr>
              <a:t>appear to have an inhibitory effect on hippocampus function</a:t>
            </a:r>
          </a:p>
          <a:p>
            <a:pPr>
              <a:spcBef>
                <a:spcPct val="50000"/>
              </a:spcBef>
            </a:pPr>
            <a:r>
              <a:rPr lang="en-US" sz="2800" dirty="0">
                <a:solidFill>
                  <a:srgbClr val="000000"/>
                </a:solidFill>
              </a:rPr>
              <a:t>Patients with Post Traumatic Stress Disorder (PTSD) have chronic elevated stress hormones</a:t>
            </a:r>
          </a:p>
          <a:p>
            <a:pPr lvl="1">
              <a:spcBef>
                <a:spcPct val="50000"/>
              </a:spcBef>
            </a:pPr>
            <a:r>
              <a:rPr lang="en-US" sz="2800" i="1" dirty="0">
                <a:solidFill>
                  <a:srgbClr val="000000"/>
                </a:solidFill>
              </a:rPr>
              <a:t>They also often have some atrophy of their hippocampus</a:t>
            </a:r>
          </a:p>
        </p:txBody>
      </p:sp>
      <p:pic>
        <p:nvPicPr>
          <p:cNvPr id="22530" name="Picture 2" descr="Image result for hippocampus">
            <a:extLst>
              <a:ext uri="{FF2B5EF4-FFF2-40B4-BE49-F238E27FC236}">
                <a16:creationId xmlns:a16="http://schemas.microsoft.com/office/drawing/2014/main" id="{03CC8C8B-6119-4A2E-95BE-BE4D5A8489E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82927"/>
            <a:ext cx="4189412" cy="2857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74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5"/>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5"/>
          <p:cNvSpPr>
            <a:spLocks noGrp="1" noChangeArrowheads="1"/>
          </p:cNvSpPr>
          <p:nvPr>
            <p:ph type="title"/>
          </p:nvPr>
        </p:nvSpPr>
        <p:spPr>
          <a:xfrm>
            <a:off x="2209800" y="152400"/>
            <a:ext cx="9448800" cy="685800"/>
          </a:xfrm>
        </p:spPr>
        <p:txBody>
          <a:bodyPr/>
          <a:lstStyle/>
          <a:p>
            <a:pPr algn="ctr"/>
            <a:r>
              <a:rPr lang="en-US" altLang="en-US" sz="3800" b="1" dirty="0">
                <a:latin typeface="Arial" pitchFamily="34" charset="0"/>
              </a:rPr>
              <a:t>Types of Memory</a:t>
            </a:r>
          </a:p>
        </p:txBody>
      </p:sp>
      <p:sp>
        <p:nvSpPr>
          <p:cNvPr id="5" name="Text Box 3">
            <a:extLst>
              <a:ext uri="{FF2B5EF4-FFF2-40B4-BE49-F238E27FC236}">
                <a16:creationId xmlns:a16="http://schemas.microsoft.com/office/drawing/2014/main" id="{284400F6-BD25-4253-87FF-A38B50FCE9BA}"/>
              </a:ext>
            </a:extLst>
          </p:cNvPr>
          <p:cNvSpPr txBox="1">
            <a:spLocks noChangeArrowheads="1"/>
          </p:cNvSpPr>
          <p:nvPr/>
        </p:nvSpPr>
        <p:spPr bwMode="auto">
          <a:xfrm>
            <a:off x="1600200" y="914400"/>
            <a:ext cx="10591800" cy="589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spcBef>
                <a:spcPct val="50000"/>
              </a:spcBef>
            </a:pPr>
            <a:r>
              <a:rPr lang="en-US" sz="2600" dirty="0">
                <a:solidFill>
                  <a:srgbClr val="000000"/>
                </a:solidFill>
              </a:rPr>
              <a:t>Two types of memory storage</a:t>
            </a:r>
          </a:p>
          <a:p>
            <a:pPr marL="514350" indent="-514350">
              <a:spcBef>
                <a:spcPct val="50000"/>
              </a:spcBef>
              <a:buAutoNum type="arabicPeriod"/>
            </a:pPr>
            <a:r>
              <a:rPr lang="en-US" sz="2600" dirty="0">
                <a:solidFill>
                  <a:srgbClr val="FF0000"/>
                </a:solidFill>
              </a:rPr>
              <a:t>Working memory </a:t>
            </a:r>
            <a:r>
              <a:rPr lang="en-US" sz="2600" dirty="0">
                <a:solidFill>
                  <a:srgbClr val="000000"/>
                </a:solidFill>
              </a:rPr>
              <a:t>– systems that maintain the memory for seconds to minutes for an immediate task (e.g., the room number for the meeting you’re going to right now)</a:t>
            </a:r>
          </a:p>
          <a:p>
            <a:pPr marL="514350" indent="-514350">
              <a:spcBef>
                <a:spcPct val="50000"/>
              </a:spcBef>
            </a:pPr>
            <a:r>
              <a:rPr lang="en-US" sz="2600" dirty="0">
                <a:solidFill>
                  <a:srgbClr val="FF0000"/>
                </a:solidFill>
              </a:rPr>
              <a:t>2. 	Long-term memory </a:t>
            </a:r>
            <a:r>
              <a:rPr lang="en-US" sz="2600" dirty="0"/>
              <a:t>– maintains memory for days, months, or years (e.g., learned skills, names of family members, etc.)</a:t>
            </a:r>
          </a:p>
          <a:p>
            <a:pPr>
              <a:spcBef>
                <a:spcPct val="50000"/>
              </a:spcBef>
            </a:pPr>
            <a:r>
              <a:rPr lang="en-US" sz="2600" dirty="0"/>
              <a:t>Long term memory has two parts also:</a:t>
            </a:r>
          </a:p>
          <a:p>
            <a:pPr marL="460375" lvl="1" indent="-3175">
              <a:spcBef>
                <a:spcPct val="50000"/>
              </a:spcBef>
            </a:pPr>
            <a:r>
              <a:rPr lang="en-US" sz="2600" dirty="0">
                <a:solidFill>
                  <a:srgbClr val="FF0000"/>
                </a:solidFill>
              </a:rPr>
              <a:t>declarative memory </a:t>
            </a:r>
            <a:r>
              <a:rPr lang="en-US" sz="2600" dirty="0">
                <a:solidFill>
                  <a:srgbClr val="000000"/>
                </a:solidFill>
              </a:rPr>
              <a:t>– conscious memory of events and facts (e.g., what you had for lunch yesterday, phone numbers)</a:t>
            </a:r>
          </a:p>
          <a:p>
            <a:pPr marL="460375" lvl="1" indent="-3175">
              <a:spcBef>
                <a:spcPct val="50000"/>
              </a:spcBef>
            </a:pPr>
            <a:r>
              <a:rPr lang="en-US" sz="2600" dirty="0">
                <a:solidFill>
                  <a:srgbClr val="FF0000"/>
                </a:solidFill>
              </a:rPr>
              <a:t>nondeclarative memory </a:t>
            </a:r>
            <a:r>
              <a:rPr lang="en-US" sz="2600" dirty="0">
                <a:solidFill>
                  <a:srgbClr val="000000"/>
                </a:solidFill>
              </a:rPr>
              <a:t>– memories that are expressed through performance at a subconscious level - incorrectly referred to as “muscle memory” – (e.g., steering a car)</a:t>
            </a:r>
            <a:r>
              <a:rPr lang="en-US" sz="2600" dirty="0"/>
              <a:t> </a:t>
            </a:r>
            <a:r>
              <a:rPr lang="en-US" sz="2600" dirty="0">
                <a:solidFill>
                  <a:srgbClr val="000000"/>
                </a:solidFill>
              </a:rPr>
              <a:t> </a:t>
            </a:r>
          </a:p>
        </p:txBody>
      </p:sp>
    </p:spTree>
    <p:extLst>
      <p:ext uri="{BB962C8B-B14F-4D97-AF65-F5344CB8AC3E}">
        <p14:creationId xmlns:p14="http://schemas.microsoft.com/office/powerpoint/2010/main" val="16537288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5"/>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little brain trivia:</a:t>
            </a:r>
            <a:endParaRPr lang="en-US" dirty="0"/>
          </a:p>
        </p:txBody>
      </p:sp>
      <p:sp>
        <p:nvSpPr>
          <p:cNvPr id="3" name="Content Placeholder 2"/>
          <p:cNvSpPr>
            <a:spLocks noGrp="1"/>
          </p:cNvSpPr>
          <p:nvPr>
            <p:ph idx="1"/>
          </p:nvPr>
        </p:nvSpPr>
        <p:spPr/>
        <p:txBody>
          <a:bodyPr/>
          <a:lstStyle/>
          <a:p>
            <a:r>
              <a:rPr lang="en-US" dirty="0"/>
              <a:t> </a:t>
            </a:r>
            <a:r>
              <a:rPr lang="en-US" sz="2000" b="1" dirty="0"/>
              <a:t>Attention spans are getting shorter. </a:t>
            </a:r>
            <a:r>
              <a:rPr lang="en-US" sz="2000" dirty="0"/>
              <a:t>In 2000, the average attention span was 12 seconds. Now, it’s 8 seconds. That’s shorter than the 9-second attention span of the average goldfish</a:t>
            </a:r>
            <a:r>
              <a:rPr lang="en-US" sz="2000" dirty="0" smtClean="0"/>
              <a:t>.</a:t>
            </a:r>
          </a:p>
          <a:p>
            <a:r>
              <a:rPr lang="en-US" dirty="0"/>
              <a:t> </a:t>
            </a:r>
            <a:r>
              <a:rPr lang="en-US" sz="1800" dirty="0"/>
              <a:t>A piece of brain tissue the size of a grain of sand contains </a:t>
            </a:r>
            <a:r>
              <a:rPr lang="en-US" sz="1800" b="1" dirty="0"/>
              <a:t>100,000 neurons and 1 billion synapses, all communicating with each other. </a:t>
            </a:r>
            <a:endParaRPr lang="en-US" sz="1800" b="1" dirty="0" smtClean="0"/>
          </a:p>
          <a:p>
            <a:r>
              <a:rPr lang="en-US" sz="1800" dirty="0"/>
              <a:t>Each neuron can transmit </a:t>
            </a:r>
            <a:r>
              <a:rPr lang="en-US" sz="1800" b="1" dirty="0"/>
              <a:t>1,000 nerve impulses per second</a:t>
            </a:r>
            <a:r>
              <a:rPr lang="en-US" sz="1800" dirty="0"/>
              <a:t> and make as many as tens of thousands of synaptic contacts with other neurons</a:t>
            </a:r>
            <a:r>
              <a:rPr lang="en-US" sz="1800" dirty="0" smtClean="0"/>
              <a:t>.</a:t>
            </a:r>
          </a:p>
          <a:p>
            <a:r>
              <a:rPr lang="en-US" sz="1800" dirty="0"/>
              <a:t>Relying on GPS to navigate </a:t>
            </a:r>
            <a:r>
              <a:rPr lang="en-US" sz="1800" b="1" dirty="0"/>
              <a:t>destroys your innate sense of direction, a skill that took our ancestors thousands of years to develop and hone.</a:t>
            </a:r>
            <a:r>
              <a:rPr lang="en-US" sz="1800" dirty="0"/>
              <a:t> When areas of the brain involved in navigation are no longer used, those neural connections fade away via a process known as synaptic pruning.</a:t>
            </a:r>
            <a:br>
              <a:rPr lang="en-US" sz="1800" dirty="0"/>
            </a:br>
            <a:r>
              <a:rPr lang="en-US" sz="1800" dirty="0"/>
              <a:t/>
            </a:r>
            <a:br>
              <a:rPr lang="en-US" sz="1800" dirty="0"/>
            </a:br>
            <a:r>
              <a:rPr lang="en-US" sz="1800" dirty="0"/>
              <a:t/>
            </a:r>
            <a:br>
              <a:rPr lang="en-US" sz="1800" dirty="0"/>
            </a:br>
            <a:endParaRPr lang="en-US" sz="1800" dirty="0" smtClean="0"/>
          </a:p>
          <a:p>
            <a:pPr marL="0" indent="0">
              <a:buNone/>
            </a:pPr>
            <a:endParaRPr lang="en-US" dirty="0"/>
          </a:p>
        </p:txBody>
      </p:sp>
    </p:spTree>
    <p:extLst>
      <p:ext uri="{BB962C8B-B14F-4D97-AF65-F5344CB8AC3E}">
        <p14:creationId xmlns:p14="http://schemas.microsoft.com/office/powerpoint/2010/main" val="273829692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5"/>
          <p:cNvSpPr>
            <a:spLocks noGrp="1" noChangeArrowheads="1"/>
          </p:cNvSpPr>
          <p:nvPr>
            <p:ph type="title"/>
          </p:nvPr>
        </p:nvSpPr>
        <p:spPr>
          <a:xfrm>
            <a:off x="4572000" y="76200"/>
            <a:ext cx="7620000" cy="685800"/>
          </a:xfrm>
        </p:spPr>
        <p:txBody>
          <a:bodyPr/>
          <a:lstStyle/>
          <a:p>
            <a:pPr algn="ctr"/>
            <a:r>
              <a:rPr lang="en-US" altLang="en-US" sz="3800" b="1" dirty="0">
                <a:latin typeface="Arial" pitchFamily="34" charset="0"/>
              </a:rPr>
              <a:t>Cramming for an exam</a:t>
            </a:r>
          </a:p>
        </p:txBody>
      </p:sp>
      <p:sp>
        <p:nvSpPr>
          <p:cNvPr id="5" name="Text Box 3">
            <a:extLst>
              <a:ext uri="{FF2B5EF4-FFF2-40B4-BE49-F238E27FC236}">
                <a16:creationId xmlns:a16="http://schemas.microsoft.com/office/drawing/2014/main" id="{284400F6-BD25-4253-87FF-A38B50FCE9BA}"/>
              </a:ext>
            </a:extLst>
          </p:cNvPr>
          <p:cNvSpPr txBox="1">
            <a:spLocks noChangeArrowheads="1"/>
          </p:cNvSpPr>
          <p:nvPr/>
        </p:nvSpPr>
        <p:spPr bwMode="auto">
          <a:xfrm>
            <a:off x="1600200" y="872490"/>
            <a:ext cx="10439400"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marL="3203575">
              <a:spcBef>
                <a:spcPct val="50000"/>
              </a:spcBef>
            </a:pPr>
            <a:r>
              <a:rPr lang="en-US" sz="2800" dirty="0">
                <a:solidFill>
                  <a:srgbClr val="000000"/>
                </a:solidFill>
              </a:rPr>
              <a:t>Many </a:t>
            </a:r>
            <a:r>
              <a:rPr lang="en-US" sz="2800" dirty="0" smtClean="0">
                <a:solidFill>
                  <a:srgbClr val="000000"/>
                </a:solidFill>
              </a:rPr>
              <a:t>students </a:t>
            </a:r>
            <a:r>
              <a:rPr lang="en-US" sz="2800" dirty="0">
                <a:solidFill>
                  <a:srgbClr val="000000"/>
                </a:solidFill>
              </a:rPr>
              <a:t>cram for exam – drinking coffee, stressing to the max</a:t>
            </a:r>
          </a:p>
          <a:p>
            <a:pPr marL="3203575">
              <a:spcBef>
                <a:spcPct val="50000"/>
              </a:spcBef>
            </a:pPr>
            <a:r>
              <a:rPr lang="en-US" sz="2800" dirty="0">
                <a:solidFill>
                  <a:srgbClr val="000000"/>
                </a:solidFill>
              </a:rPr>
              <a:t>Might retain information crammed for a few hours (temporary working memory engram)</a:t>
            </a:r>
          </a:p>
          <a:p>
            <a:pPr>
              <a:spcBef>
                <a:spcPct val="50000"/>
              </a:spcBef>
            </a:pPr>
            <a:r>
              <a:rPr lang="en-US" sz="2800" dirty="0">
                <a:solidFill>
                  <a:srgbClr val="000000"/>
                </a:solidFill>
              </a:rPr>
              <a:t>But cramming produces elevated stress hormones which means the information crammed will </a:t>
            </a:r>
            <a:r>
              <a:rPr lang="en-US" sz="2800" u="sng" dirty="0">
                <a:solidFill>
                  <a:srgbClr val="000000"/>
                </a:solidFill>
              </a:rPr>
              <a:t>not</a:t>
            </a:r>
            <a:r>
              <a:rPr lang="en-US" sz="2800" dirty="0">
                <a:solidFill>
                  <a:srgbClr val="000000"/>
                </a:solidFill>
              </a:rPr>
              <a:t> be processed by the hippocampus</a:t>
            </a:r>
          </a:p>
          <a:p>
            <a:pPr marL="460375" lvl="1" indent="-3175">
              <a:spcBef>
                <a:spcPct val="50000"/>
              </a:spcBef>
            </a:pPr>
            <a:r>
              <a:rPr lang="en-US" sz="2800" i="1" dirty="0" smtClean="0">
                <a:solidFill>
                  <a:srgbClr val="000000"/>
                </a:solidFill>
              </a:rPr>
              <a:t>You </a:t>
            </a:r>
            <a:r>
              <a:rPr lang="en-US" sz="2800" i="1" dirty="0">
                <a:solidFill>
                  <a:srgbClr val="000000"/>
                </a:solidFill>
              </a:rPr>
              <a:t>may pass the test, but the information will be lost forever within a few hours afterwards because the hippocampus can’t process the info into long term memory (can’t use info on a patient because it ain’t there)</a:t>
            </a:r>
          </a:p>
        </p:txBody>
      </p:sp>
      <p:pic>
        <p:nvPicPr>
          <p:cNvPr id="25602" name="Picture 2" descr="Image result for student cramming">
            <a:extLst>
              <a:ext uri="{FF2B5EF4-FFF2-40B4-BE49-F238E27FC236}">
                <a16:creationId xmlns:a16="http://schemas.microsoft.com/office/drawing/2014/main" id="{1F3209FC-67AF-4855-BFB7-934E95DCC2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07881"/>
            <a:ext cx="4360945" cy="3016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5732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5"/>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5"/>
          <p:cNvSpPr>
            <a:spLocks noGrp="1" noChangeArrowheads="1"/>
          </p:cNvSpPr>
          <p:nvPr>
            <p:ph type="title"/>
          </p:nvPr>
        </p:nvSpPr>
        <p:spPr>
          <a:xfrm>
            <a:off x="4419600" y="2667000"/>
            <a:ext cx="7239000" cy="685800"/>
          </a:xfrm>
        </p:spPr>
        <p:txBody>
          <a:bodyPr/>
          <a:lstStyle/>
          <a:p>
            <a:pPr algn="ctr"/>
            <a:r>
              <a:rPr lang="en-US" altLang="en-US" sz="3800" b="1" dirty="0">
                <a:latin typeface="Arial" pitchFamily="34" charset="0"/>
              </a:rPr>
              <a:t>C</a:t>
            </a:r>
            <a:r>
              <a:rPr lang="en-US" altLang="en-US" sz="3800" b="1" dirty="0" smtClean="0">
                <a:latin typeface="Arial" pitchFamily="34" charset="0"/>
              </a:rPr>
              <a:t>ramming </a:t>
            </a:r>
            <a:r>
              <a:rPr lang="en-US" altLang="en-US" sz="3800" b="1" dirty="0">
                <a:latin typeface="Arial" pitchFamily="34" charset="0"/>
              </a:rPr>
              <a:t>doesn’t help </a:t>
            </a:r>
            <a:r>
              <a:rPr lang="en-US" altLang="en-US" sz="3800" b="1" dirty="0" smtClean="0">
                <a:latin typeface="Arial" pitchFamily="34" charset="0"/>
              </a:rPr>
              <a:t>your </a:t>
            </a:r>
            <a:r>
              <a:rPr lang="en-US" altLang="en-US" sz="3800" b="1" dirty="0">
                <a:latin typeface="Arial" pitchFamily="34" charset="0"/>
              </a:rPr>
              <a:t>patients and sleep is essential to remembering all </a:t>
            </a:r>
            <a:r>
              <a:rPr lang="en-US" altLang="en-US" sz="3800" b="1" dirty="0" smtClean="0">
                <a:latin typeface="Arial" pitchFamily="34" charset="0"/>
              </a:rPr>
              <a:t>you </a:t>
            </a:r>
            <a:r>
              <a:rPr lang="en-US" altLang="en-US" sz="3800" b="1" dirty="0">
                <a:latin typeface="Arial" pitchFamily="34" charset="0"/>
              </a:rPr>
              <a:t>need to know to be great veterinary </a:t>
            </a:r>
            <a:r>
              <a:rPr lang="en-US" altLang="en-US" sz="3800" b="1" dirty="0" smtClean="0">
                <a:latin typeface="Arial" pitchFamily="34" charset="0"/>
              </a:rPr>
              <a:t>technicians, and successfully pass the VTNE</a:t>
            </a:r>
            <a:endParaRPr lang="en-US" altLang="en-US" sz="3800" b="1" dirty="0">
              <a:latin typeface="Arial" pitchFamily="34" charset="0"/>
            </a:endParaRPr>
          </a:p>
        </p:txBody>
      </p:sp>
      <p:pic>
        <p:nvPicPr>
          <p:cNvPr id="28674" name="Picture 2" descr="Image result for teacher nurse">
            <a:extLst>
              <a:ext uri="{FF2B5EF4-FFF2-40B4-BE49-F238E27FC236}">
                <a16:creationId xmlns:a16="http://schemas.microsoft.com/office/drawing/2014/main" id="{A3ADBF00-EAB4-4B80-9631-7BA1CBA862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3962400" cy="3169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6896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5"/>
          <p:cNvSpPr>
            <a:spLocks noGrp="1" noChangeArrowheads="1"/>
          </p:cNvSpPr>
          <p:nvPr>
            <p:ph type="title"/>
          </p:nvPr>
        </p:nvSpPr>
        <p:spPr>
          <a:xfrm>
            <a:off x="1676400" y="381000"/>
            <a:ext cx="9906000" cy="685800"/>
          </a:xfrm>
        </p:spPr>
        <p:txBody>
          <a:bodyPr/>
          <a:lstStyle/>
          <a:p>
            <a:pPr algn="ctr"/>
            <a:r>
              <a:rPr lang="en-US" altLang="en-US" sz="4200" b="1" dirty="0">
                <a:latin typeface="Arial" pitchFamily="34" charset="0"/>
              </a:rPr>
              <a:t>4 Stages of Learning New Information</a:t>
            </a:r>
          </a:p>
        </p:txBody>
      </p:sp>
      <p:sp>
        <p:nvSpPr>
          <p:cNvPr id="5" name="Text Box 3">
            <a:extLst>
              <a:ext uri="{FF2B5EF4-FFF2-40B4-BE49-F238E27FC236}">
                <a16:creationId xmlns:a16="http://schemas.microsoft.com/office/drawing/2014/main" id="{284400F6-BD25-4253-87FF-A38B50FCE9BA}"/>
              </a:ext>
            </a:extLst>
          </p:cNvPr>
          <p:cNvSpPr txBox="1">
            <a:spLocks noChangeArrowheads="1"/>
          </p:cNvSpPr>
          <p:nvPr/>
        </p:nvSpPr>
        <p:spPr bwMode="auto">
          <a:xfrm>
            <a:off x="2971800" y="1371600"/>
            <a:ext cx="9144000"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marL="514350" indent="-514350">
              <a:spcBef>
                <a:spcPct val="50000"/>
              </a:spcBef>
              <a:buAutoNum type="arabicPeriod"/>
            </a:pPr>
            <a:r>
              <a:rPr lang="en-US" sz="2800" dirty="0">
                <a:solidFill>
                  <a:schemeClr val="bg2">
                    <a:lumMod val="60000"/>
                    <a:lumOff val="40000"/>
                  </a:schemeClr>
                </a:solidFill>
              </a:rPr>
              <a:t>Attention – filters out “unnecessary” sensory information</a:t>
            </a:r>
          </a:p>
          <a:p>
            <a:pPr marL="514350" indent="-514350">
              <a:spcBef>
                <a:spcPct val="50000"/>
              </a:spcBef>
              <a:buAutoNum type="arabicPeriod"/>
            </a:pPr>
            <a:r>
              <a:rPr lang="en-US" sz="2800" dirty="0">
                <a:solidFill>
                  <a:schemeClr val="bg2">
                    <a:lumMod val="60000"/>
                    <a:lumOff val="40000"/>
                  </a:schemeClr>
                </a:solidFill>
              </a:rPr>
              <a:t>Encoding – </a:t>
            </a:r>
            <a:r>
              <a:rPr lang="en-US" sz="2800" i="1" dirty="0">
                <a:solidFill>
                  <a:schemeClr val="bg2">
                    <a:lumMod val="60000"/>
                    <a:lumOff val="40000"/>
                  </a:schemeClr>
                </a:solidFill>
              </a:rPr>
              <a:t>memory formation </a:t>
            </a:r>
            <a:r>
              <a:rPr lang="en-US" sz="2800" dirty="0">
                <a:solidFill>
                  <a:schemeClr val="bg2">
                    <a:lumMod val="60000"/>
                    <a:lumOff val="40000"/>
                  </a:schemeClr>
                </a:solidFill>
              </a:rPr>
              <a:t>- new information that has made it through the attention filters is disseminated throughout the brain into specific areas of the brain for interpretation</a:t>
            </a:r>
          </a:p>
          <a:p>
            <a:pPr marL="514350" indent="-514350">
              <a:spcBef>
                <a:spcPct val="50000"/>
              </a:spcBef>
              <a:buAutoNum type="arabicPeriod"/>
            </a:pPr>
            <a:r>
              <a:rPr lang="en-US" sz="2800" dirty="0">
                <a:solidFill>
                  <a:schemeClr val="bg2">
                    <a:lumMod val="60000"/>
                    <a:lumOff val="40000"/>
                  </a:schemeClr>
                </a:solidFill>
              </a:rPr>
              <a:t>Storage – how long the encoded pattern information remains in the brain – most sensory information coming into the brain is forgotten</a:t>
            </a:r>
          </a:p>
          <a:p>
            <a:pPr marL="514350" indent="-514350">
              <a:spcBef>
                <a:spcPct val="50000"/>
              </a:spcBef>
              <a:buAutoNum type="arabicPeriod"/>
            </a:pPr>
            <a:r>
              <a:rPr lang="en-US" sz="2800" dirty="0">
                <a:solidFill>
                  <a:srgbClr val="FF0000"/>
                </a:solidFill>
              </a:rPr>
              <a:t>Retrieval</a:t>
            </a:r>
            <a:r>
              <a:rPr lang="en-US" sz="2800" dirty="0"/>
              <a:t> – bringing a memory into conscious awareness (recalling)</a:t>
            </a:r>
          </a:p>
        </p:txBody>
      </p:sp>
      <p:pic>
        <p:nvPicPr>
          <p:cNvPr id="1026" name="Picture 2" descr="Related image">
            <a:extLst>
              <a:ext uri="{FF2B5EF4-FFF2-40B4-BE49-F238E27FC236}">
                <a16:creationId xmlns:a16="http://schemas.microsoft.com/office/drawing/2014/main" id="{9173167D-F36F-4FEB-87F0-CD5A125EB0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475" y="1350523"/>
            <a:ext cx="2452610" cy="3069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88152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5"/>
          <p:cNvSpPr>
            <a:spLocks noGrp="1" noChangeArrowheads="1"/>
          </p:cNvSpPr>
          <p:nvPr>
            <p:ph type="title"/>
          </p:nvPr>
        </p:nvSpPr>
        <p:spPr>
          <a:xfrm>
            <a:off x="4114800" y="1182793"/>
            <a:ext cx="7848600" cy="685800"/>
          </a:xfrm>
        </p:spPr>
        <p:txBody>
          <a:bodyPr/>
          <a:lstStyle/>
          <a:p>
            <a:pPr algn="ctr"/>
            <a:r>
              <a:rPr lang="en-US" altLang="en-US" sz="3800" b="1" dirty="0">
                <a:latin typeface="Arial" pitchFamily="34" charset="0"/>
              </a:rPr>
              <a:t>If </a:t>
            </a:r>
            <a:r>
              <a:rPr lang="en-US" altLang="en-US" sz="3800" b="1" dirty="0" smtClean="0">
                <a:latin typeface="Arial" pitchFamily="34" charset="0"/>
              </a:rPr>
              <a:t>you </a:t>
            </a:r>
            <a:r>
              <a:rPr lang="en-US" altLang="en-US" sz="3800" b="1" dirty="0">
                <a:latin typeface="Arial" pitchFamily="34" charset="0"/>
              </a:rPr>
              <a:t>can’t RETRIEVE the information when needed for a patient, it’s as if </a:t>
            </a:r>
            <a:r>
              <a:rPr lang="en-US" altLang="en-US" sz="3800" b="1" dirty="0" smtClean="0">
                <a:latin typeface="Arial" pitchFamily="34" charset="0"/>
              </a:rPr>
              <a:t>you </a:t>
            </a:r>
            <a:r>
              <a:rPr lang="en-US" altLang="en-US" sz="3800" b="1" dirty="0">
                <a:latin typeface="Arial" pitchFamily="34" charset="0"/>
              </a:rPr>
              <a:t>never encoded it in the first place</a:t>
            </a:r>
          </a:p>
        </p:txBody>
      </p:sp>
      <p:sp>
        <p:nvSpPr>
          <p:cNvPr id="5" name="Text Box 3">
            <a:extLst>
              <a:ext uri="{FF2B5EF4-FFF2-40B4-BE49-F238E27FC236}">
                <a16:creationId xmlns:a16="http://schemas.microsoft.com/office/drawing/2014/main" id="{284400F6-BD25-4253-87FF-A38B50FCE9BA}"/>
              </a:ext>
            </a:extLst>
          </p:cNvPr>
          <p:cNvSpPr txBox="1">
            <a:spLocks noChangeArrowheads="1"/>
          </p:cNvSpPr>
          <p:nvPr/>
        </p:nvSpPr>
        <p:spPr bwMode="auto">
          <a:xfrm>
            <a:off x="1524000" y="3200400"/>
            <a:ext cx="107442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spcBef>
                <a:spcPct val="50000"/>
              </a:spcBef>
            </a:pPr>
            <a:r>
              <a:rPr lang="en-US" sz="2800" dirty="0" smtClean="0">
                <a:solidFill>
                  <a:srgbClr val="000000"/>
                </a:solidFill>
              </a:rPr>
              <a:t>You </a:t>
            </a:r>
            <a:r>
              <a:rPr lang="en-US" sz="2800" dirty="0">
                <a:solidFill>
                  <a:srgbClr val="000000"/>
                </a:solidFill>
              </a:rPr>
              <a:t>must ATTEND to the information</a:t>
            </a:r>
          </a:p>
          <a:p>
            <a:pPr>
              <a:spcBef>
                <a:spcPct val="50000"/>
              </a:spcBef>
            </a:pPr>
            <a:r>
              <a:rPr lang="en-US" sz="2800" dirty="0" smtClean="0">
                <a:solidFill>
                  <a:srgbClr val="000000"/>
                </a:solidFill>
              </a:rPr>
              <a:t>You </a:t>
            </a:r>
            <a:r>
              <a:rPr lang="en-US" sz="2800" dirty="0">
                <a:solidFill>
                  <a:srgbClr val="000000"/>
                </a:solidFill>
              </a:rPr>
              <a:t>must richly ENCODE it into a memory engram</a:t>
            </a:r>
          </a:p>
          <a:p>
            <a:pPr>
              <a:spcBef>
                <a:spcPct val="50000"/>
              </a:spcBef>
            </a:pPr>
            <a:r>
              <a:rPr lang="en-US" sz="2800" dirty="0">
                <a:solidFill>
                  <a:srgbClr val="000000"/>
                </a:solidFill>
              </a:rPr>
              <a:t>The temporary memory engram must be consolidated for long term memory STORAGE</a:t>
            </a:r>
          </a:p>
          <a:p>
            <a:pPr>
              <a:spcBef>
                <a:spcPct val="50000"/>
              </a:spcBef>
            </a:pPr>
            <a:r>
              <a:rPr lang="en-US" sz="2800" dirty="0">
                <a:solidFill>
                  <a:srgbClr val="000000"/>
                </a:solidFill>
              </a:rPr>
              <a:t>And finally, it must be able to be retrieved</a:t>
            </a:r>
          </a:p>
          <a:p>
            <a:pPr algn="ctr">
              <a:spcBef>
                <a:spcPct val="50000"/>
              </a:spcBef>
            </a:pPr>
            <a:r>
              <a:rPr lang="en-US" sz="2800" i="1" dirty="0">
                <a:solidFill>
                  <a:srgbClr val="000000"/>
                </a:solidFill>
              </a:rPr>
              <a:t>Any break in this chain of events = failure to learn</a:t>
            </a:r>
          </a:p>
        </p:txBody>
      </p:sp>
      <p:pic>
        <p:nvPicPr>
          <p:cNvPr id="16388" name="Picture 4" descr="Related image">
            <a:extLst>
              <a:ext uri="{FF2B5EF4-FFF2-40B4-BE49-F238E27FC236}">
                <a16:creationId xmlns:a16="http://schemas.microsoft.com/office/drawing/2014/main" id="{4680C2FD-E4BE-4E02-8D98-8ED707D9C10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0000"/>
          <a:stretch/>
        </p:blipFill>
        <p:spPr bwMode="auto">
          <a:xfrm>
            <a:off x="838200" y="114300"/>
            <a:ext cx="2743200" cy="308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1910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5"/>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5"/>
          <p:cNvSpPr>
            <a:spLocks noGrp="1" noChangeArrowheads="1"/>
          </p:cNvSpPr>
          <p:nvPr>
            <p:ph type="title"/>
          </p:nvPr>
        </p:nvSpPr>
        <p:spPr>
          <a:xfrm>
            <a:off x="4267200" y="966787"/>
            <a:ext cx="7848600" cy="1219200"/>
          </a:xfrm>
        </p:spPr>
        <p:txBody>
          <a:bodyPr/>
          <a:lstStyle/>
          <a:p>
            <a:pPr algn="ctr"/>
            <a:r>
              <a:rPr lang="en-US" altLang="en-US" sz="3800" b="1" dirty="0">
                <a:latin typeface="Arial" pitchFamily="34" charset="0"/>
              </a:rPr>
              <a:t>Good news!</a:t>
            </a:r>
            <a:br>
              <a:rPr lang="en-US" altLang="en-US" sz="3800" b="1" dirty="0">
                <a:latin typeface="Arial" pitchFamily="34" charset="0"/>
              </a:rPr>
            </a:br>
            <a:r>
              <a:rPr lang="en-US" altLang="en-US" sz="3800" b="1" dirty="0">
                <a:latin typeface="Arial" pitchFamily="34" charset="0"/>
              </a:rPr>
              <a:t>Every time you retrieve a memory you strengthen the synaptic connections and help consolidate the memory engram</a:t>
            </a:r>
          </a:p>
        </p:txBody>
      </p:sp>
      <p:sp>
        <p:nvSpPr>
          <p:cNvPr id="5" name="Text Box 3">
            <a:extLst>
              <a:ext uri="{FF2B5EF4-FFF2-40B4-BE49-F238E27FC236}">
                <a16:creationId xmlns:a16="http://schemas.microsoft.com/office/drawing/2014/main" id="{284400F6-BD25-4253-87FF-A38B50FCE9BA}"/>
              </a:ext>
            </a:extLst>
          </p:cNvPr>
          <p:cNvSpPr txBox="1">
            <a:spLocks noChangeArrowheads="1"/>
          </p:cNvSpPr>
          <p:nvPr/>
        </p:nvSpPr>
        <p:spPr bwMode="auto">
          <a:xfrm>
            <a:off x="1600200" y="3200400"/>
            <a:ext cx="1043940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spcBef>
                <a:spcPct val="50000"/>
              </a:spcBef>
            </a:pPr>
            <a:r>
              <a:rPr lang="en-US" sz="2800" dirty="0">
                <a:solidFill>
                  <a:srgbClr val="000000"/>
                </a:solidFill>
              </a:rPr>
              <a:t>TIPS </a:t>
            </a:r>
            <a:r>
              <a:rPr lang="en-US" sz="2800" dirty="0" smtClean="0">
                <a:solidFill>
                  <a:srgbClr val="000000"/>
                </a:solidFill>
              </a:rPr>
              <a:t>on </a:t>
            </a:r>
            <a:r>
              <a:rPr lang="en-US" sz="2800" dirty="0">
                <a:solidFill>
                  <a:srgbClr val="000000"/>
                </a:solidFill>
              </a:rPr>
              <a:t>how best to study the material </a:t>
            </a:r>
            <a:r>
              <a:rPr lang="en-US" sz="2800" dirty="0" smtClean="0">
                <a:solidFill>
                  <a:srgbClr val="000000"/>
                </a:solidFill>
              </a:rPr>
              <a:t>you </a:t>
            </a:r>
            <a:r>
              <a:rPr lang="en-US" sz="2800" dirty="0">
                <a:solidFill>
                  <a:srgbClr val="000000"/>
                </a:solidFill>
              </a:rPr>
              <a:t>must master</a:t>
            </a:r>
          </a:p>
          <a:p>
            <a:pPr marL="514350" indent="-514350">
              <a:spcBef>
                <a:spcPct val="50000"/>
              </a:spcBef>
              <a:buAutoNum type="arabicPeriod"/>
            </a:pPr>
            <a:r>
              <a:rPr lang="en-US" sz="2800" dirty="0">
                <a:solidFill>
                  <a:srgbClr val="000000"/>
                </a:solidFill>
              </a:rPr>
              <a:t>You must be alert and focused to study (Attend)</a:t>
            </a:r>
          </a:p>
          <a:p>
            <a:pPr marL="1200150" lvl="1" indent="-457200">
              <a:spcBef>
                <a:spcPct val="50000"/>
              </a:spcBef>
              <a:buFont typeface="Arial" panose="020B0604020202020204" pitchFamily="34" charset="0"/>
              <a:buChar char="•"/>
            </a:pPr>
            <a:r>
              <a:rPr lang="en-US" sz="2800" dirty="0">
                <a:solidFill>
                  <a:srgbClr val="000000"/>
                </a:solidFill>
              </a:rPr>
              <a:t>Study session topic for 15-20 minutes and STOP</a:t>
            </a:r>
          </a:p>
          <a:p>
            <a:pPr marL="1200150" lvl="1" indent="-457200">
              <a:spcBef>
                <a:spcPct val="50000"/>
              </a:spcBef>
              <a:buFont typeface="Arial" panose="020B0604020202020204" pitchFamily="34" charset="0"/>
              <a:buChar char="•"/>
            </a:pPr>
            <a:r>
              <a:rPr lang="en-US" sz="2800" dirty="0">
                <a:solidFill>
                  <a:srgbClr val="000000"/>
                </a:solidFill>
              </a:rPr>
              <a:t>Go to a NEW study topic </a:t>
            </a:r>
            <a:r>
              <a:rPr lang="en-US" sz="2800" i="1" dirty="0">
                <a:solidFill>
                  <a:srgbClr val="000000"/>
                </a:solidFill>
              </a:rPr>
              <a:t>even if not completed with the topic  (this seems counter-intuitive)</a:t>
            </a:r>
            <a:endParaRPr lang="en-US" sz="2800" dirty="0">
              <a:solidFill>
                <a:srgbClr val="000000"/>
              </a:solidFill>
            </a:endParaRPr>
          </a:p>
        </p:txBody>
      </p:sp>
      <p:pic>
        <p:nvPicPr>
          <p:cNvPr id="30722" name="Picture 2" descr="Image result for teacher nurse">
            <a:extLst>
              <a:ext uri="{FF2B5EF4-FFF2-40B4-BE49-F238E27FC236}">
                <a16:creationId xmlns:a16="http://schemas.microsoft.com/office/drawing/2014/main" id="{6F2BE86D-1C69-475D-893B-E06F390D08E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824"/>
          <a:stretch/>
        </p:blipFill>
        <p:spPr bwMode="auto">
          <a:xfrm>
            <a:off x="76200" y="76200"/>
            <a:ext cx="4067175" cy="300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1153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5"/>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5"/>
          <p:cNvSpPr>
            <a:spLocks noGrp="1" noChangeArrowheads="1"/>
          </p:cNvSpPr>
          <p:nvPr>
            <p:ph type="title"/>
          </p:nvPr>
        </p:nvSpPr>
        <p:spPr>
          <a:xfrm>
            <a:off x="2667000" y="152400"/>
            <a:ext cx="8610600" cy="685800"/>
          </a:xfrm>
        </p:spPr>
        <p:txBody>
          <a:bodyPr/>
          <a:lstStyle/>
          <a:p>
            <a:pPr algn="ctr"/>
            <a:r>
              <a:rPr lang="en-US" altLang="en-US" sz="3800" b="1" dirty="0">
                <a:latin typeface="Arial" pitchFamily="34" charset="0"/>
              </a:rPr>
              <a:t>More Study Tips to Help Your Brain</a:t>
            </a:r>
          </a:p>
        </p:txBody>
      </p:sp>
      <p:sp>
        <p:nvSpPr>
          <p:cNvPr id="5" name="Text Box 3">
            <a:extLst>
              <a:ext uri="{FF2B5EF4-FFF2-40B4-BE49-F238E27FC236}">
                <a16:creationId xmlns:a16="http://schemas.microsoft.com/office/drawing/2014/main" id="{284400F6-BD25-4253-87FF-A38B50FCE9BA}"/>
              </a:ext>
            </a:extLst>
          </p:cNvPr>
          <p:cNvSpPr txBox="1">
            <a:spLocks noChangeArrowheads="1"/>
          </p:cNvSpPr>
          <p:nvPr/>
        </p:nvSpPr>
        <p:spPr bwMode="auto">
          <a:xfrm>
            <a:off x="1584960" y="914400"/>
            <a:ext cx="105918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marL="514350" indent="-514350">
              <a:spcBef>
                <a:spcPct val="50000"/>
              </a:spcBef>
              <a:buFont typeface="+mj-lt"/>
              <a:buAutoNum type="arabicPeriod" startAt="3"/>
            </a:pPr>
            <a:r>
              <a:rPr lang="en-US" sz="2800" dirty="0">
                <a:solidFill>
                  <a:srgbClr val="000000"/>
                </a:solidFill>
              </a:rPr>
              <a:t>When studying notes or book, do NOT re-read, copy over, or add more hi-liting to the notes!</a:t>
            </a:r>
          </a:p>
          <a:p>
            <a:pPr marL="1200150" lvl="1" indent="-457200">
              <a:spcBef>
                <a:spcPct val="50000"/>
              </a:spcBef>
              <a:buFont typeface="Arial" panose="020B0604020202020204" pitchFamily="34" charset="0"/>
              <a:buChar char="•"/>
            </a:pPr>
            <a:r>
              <a:rPr lang="en-US" sz="2800" dirty="0">
                <a:solidFill>
                  <a:srgbClr val="000000"/>
                </a:solidFill>
              </a:rPr>
              <a:t>Those techniques are all PASSIVE and do NOT engage the brain</a:t>
            </a:r>
          </a:p>
          <a:p>
            <a:pPr marL="1200150" lvl="1" indent="-457200">
              <a:spcBef>
                <a:spcPct val="50000"/>
              </a:spcBef>
              <a:buFont typeface="Arial" panose="020B0604020202020204" pitchFamily="34" charset="0"/>
              <a:buChar char="•"/>
            </a:pPr>
            <a:r>
              <a:rPr lang="en-US" sz="2800" dirty="0">
                <a:solidFill>
                  <a:srgbClr val="000000"/>
                </a:solidFill>
              </a:rPr>
              <a:t>Will cultivate a </a:t>
            </a:r>
            <a:r>
              <a:rPr lang="en-US" sz="2800" i="1" dirty="0">
                <a:solidFill>
                  <a:srgbClr val="000000"/>
                </a:solidFill>
              </a:rPr>
              <a:t>false sense of familiarity </a:t>
            </a:r>
            <a:r>
              <a:rPr lang="en-US" sz="2800" dirty="0">
                <a:solidFill>
                  <a:srgbClr val="000000"/>
                </a:solidFill>
              </a:rPr>
              <a:t>further preventing the brain from attending to the information</a:t>
            </a:r>
          </a:p>
          <a:p>
            <a:pPr marL="1200150" lvl="1" indent="-457200">
              <a:spcBef>
                <a:spcPct val="50000"/>
              </a:spcBef>
              <a:buFont typeface="Arial" panose="020B0604020202020204" pitchFamily="34" charset="0"/>
              <a:buChar char="•"/>
            </a:pPr>
            <a:r>
              <a:rPr lang="en-US" sz="2800" dirty="0">
                <a:solidFill>
                  <a:srgbClr val="000000"/>
                </a:solidFill>
              </a:rPr>
              <a:t>If using flash cards, after 3 times going through the deck, modify how you ask yourself the question (read question backwards, read it in another language like Klingon, read it upside down – make it NEW)</a:t>
            </a:r>
          </a:p>
        </p:txBody>
      </p:sp>
    </p:spTree>
    <p:extLst>
      <p:ext uri="{BB962C8B-B14F-4D97-AF65-F5344CB8AC3E}">
        <p14:creationId xmlns:p14="http://schemas.microsoft.com/office/powerpoint/2010/main" val="35595769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5"/>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5"/>
          <p:cNvSpPr>
            <a:spLocks noGrp="1" noChangeArrowheads="1"/>
          </p:cNvSpPr>
          <p:nvPr>
            <p:ph type="title"/>
          </p:nvPr>
        </p:nvSpPr>
        <p:spPr>
          <a:xfrm>
            <a:off x="2667000" y="76200"/>
            <a:ext cx="8610600" cy="685800"/>
          </a:xfrm>
        </p:spPr>
        <p:txBody>
          <a:bodyPr/>
          <a:lstStyle/>
          <a:p>
            <a:pPr algn="ctr"/>
            <a:r>
              <a:rPr lang="en-US" altLang="en-US" sz="3800" b="1" dirty="0">
                <a:latin typeface="Arial" pitchFamily="34" charset="0"/>
              </a:rPr>
              <a:t>More Study Tips to Help Your Brain</a:t>
            </a:r>
          </a:p>
        </p:txBody>
      </p:sp>
      <p:sp>
        <p:nvSpPr>
          <p:cNvPr id="5" name="Text Box 3">
            <a:extLst>
              <a:ext uri="{FF2B5EF4-FFF2-40B4-BE49-F238E27FC236}">
                <a16:creationId xmlns:a16="http://schemas.microsoft.com/office/drawing/2014/main" id="{284400F6-BD25-4253-87FF-A38B50FCE9BA}"/>
              </a:ext>
            </a:extLst>
          </p:cNvPr>
          <p:cNvSpPr txBox="1">
            <a:spLocks noChangeArrowheads="1"/>
          </p:cNvSpPr>
          <p:nvPr/>
        </p:nvSpPr>
        <p:spPr bwMode="auto">
          <a:xfrm>
            <a:off x="1584960" y="762000"/>
            <a:ext cx="105918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marL="514350" indent="-514350">
              <a:spcBef>
                <a:spcPct val="50000"/>
              </a:spcBef>
              <a:buFont typeface="+mj-lt"/>
              <a:buAutoNum type="arabicPeriod" startAt="4"/>
            </a:pPr>
            <a:r>
              <a:rPr lang="en-US" sz="2800" dirty="0">
                <a:solidFill>
                  <a:srgbClr val="000000"/>
                </a:solidFill>
              </a:rPr>
              <a:t>When self testing yourself </a:t>
            </a:r>
            <a:r>
              <a:rPr lang="en-US" sz="2800" i="1" dirty="0">
                <a:solidFill>
                  <a:srgbClr val="000000"/>
                </a:solidFill>
              </a:rPr>
              <a:t>write out your answers </a:t>
            </a:r>
            <a:r>
              <a:rPr lang="en-US" sz="2800" dirty="0">
                <a:solidFill>
                  <a:srgbClr val="000000"/>
                </a:solidFill>
              </a:rPr>
              <a:t>and </a:t>
            </a:r>
            <a:r>
              <a:rPr lang="en-US" sz="2800" i="1" dirty="0">
                <a:solidFill>
                  <a:srgbClr val="000000"/>
                </a:solidFill>
              </a:rPr>
              <a:t>say them out loud</a:t>
            </a:r>
            <a:endParaRPr lang="en-US" sz="2800" dirty="0">
              <a:solidFill>
                <a:srgbClr val="000000"/>
              </a:solidFill>
            </a:endParaRPr>
          </a:p>
          <a:p>
            <a:pPr marL="1200150" lvl="1" indent="-457200">
              <a:spcBef>
                <a:spcPct val="50000"/>
              </a:spcBef>
              <a:buFont typeface="Arial" panose="020B0604020202020204" pitchFamily="34" charset="0"/>
              <a:buChar char="•"/>
            </a:pPr>
            <a:r>
              <a:rPr lang="en-US" sz="2800" dirty="0">
                <a:solidFill>
                  <a:srgbClr val="000000"/>
                </a:solidFill>
              </a:rPr>
              <a:t>Do NOT type out the answers on a key board – research shows typing is too automatic to be processed by the brain!  (same for taking notes)</a:t>
            </a:r>
          </a:p>
          <a:p>
            <a:pPr marL="1200150" lvl="1" indent="-457200">
              <a:spcBef>
                <a:spcPct val="50000"/>
              </a:spcBef>
              <a:buFont typeface="Arial" panose="020B0604020202020204" pitchFamily="34" charset="0"/>
              <a:buChar char="•"/>
            </a:pPr>
            <a:r>
              <a:rPr lang="en-US" sz="2800" dirty="0">
                <a:solidFill>
                  <a:srgbClr val="000000"/>
                </a:solidFill>
              </a:rPr>
              <a:t>Writing out an answer will quickly identify if you actually </a:t>
            </a:r>
            <a:r>
              <a:rPr lang="en-US" sz="2800" i="1" dirty="0">
                <a:solidFill>
                  <a:srgbClr val="000000"/>
                </a:solidFill>
              </a:rPr>
              <a:t>know</a:t>
            </a:r>
            <a:r>
              <a:rPr lang="en-US" sz="2800" dirty="0">
                <a:solidFill>
                  <a:srgbClr val="000000"/>
                </a:solidFill>
              </a:rPr>
              <a:t> the answer or are suffering from a false sense of familiarity</a:t>
            </a:r>
          </a:p>
          <a:p>
            <a:pPr marL="1200150" lvl="1" indent="-457200">
              <a:spcBef>
                <a:spcPct val="50000"/>
              </a:spcBef>
              <a:buFont typeface="Arial" panose="020B0604020202020204" pitchFamily="34" charset="0"/>
              <a:buChar char="•"/>
            </a:pPr>
            <a:r>
              <a:rPr lang="en-US" sz="2800" dirty="0">
                <a:solidFill>
                  <a:srgbClr val="000000"/>
                </a:solidFill>
              </a:rPr>
              <a:t>Speaking the answer uses different parts of the brain to formulate words – reinforces memory pathways</a:t>
            </a:r>
          </a:p>
          <a:p>
            <a:pPr marL="1200150" lvl="1" indent="-457200">
              <a:spcBef>
                <a:spcPct val="50000"/>
              </a:spcBef>
              <a:buFont typeface="Arial" panose="020B0604020202020204" pitchFamily="34" charset="0"/>
              <a:buChar char="•"/>
            </a:pPr>
            <a:r>
              <a:rPr lang="en-US" sz="2800" dirty="0">
                <a:solidFill>
                  <a:srgbClr val="000000"/>
                </a:solidFill>
              </a:rPr>
              <a:t>Hearing your answer causes auditory processing of the information – reinforces memory pathways</a:t>
            </a:r>
          </a:p>
        </p:txBody>
      </p:sp>
    </p:spTree>
    <p:extLst>
      <p:ext uri="{BB962C8B-B14F-4D97-AF65-F5344CB8AC3E}">
        <p14:creationId xmlns:p14="http://schemas.microsoft.com/office/powerpoint/2010/main" val="16851157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5"/>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5"/>
          <p:cNvSpPr>
            <a:spLocks noGrp="1" noChangeArrowheads="1"/>
          </p:cNvSpPr>
          <p:nvPr>
            <p:ph type="title"/>
          </p:nvPr>
        </p:nvSpPr>
        <p:spPr>
          <a:xfrm>
            <a:off x="2667000" y="76200"/>
            <a:ext cx="8610600" cy="685800"/>
          </a:xfrm>
        </p:spPr>
        <p:txBody>
          <a:bodyPr/>
          <a:lstStyle/>
          <a:p>
            <a:pPr algn="ctr"/>
            <a:r>
              <a:rPr lang="en-US" altLang="en-US" sz="3800" b="1" dirty="0">
                <a:latin typeface="Arial" pitchFamily="34" charset="0"/>
              </a:rPr>
              <a:t>More Study Tips to Help Your Brain</a:t>
            </a:r>
          </a:p>
        </p:txBody>
      </p:sp>
      <p:sp>
        <p:nvSpPr>
          <p:cNvPr id="5" name="Text Box 3">
            <a:extLst>
              <a:ext uri="{FF2B5EF4-FFF2-40B4-BE49-F238E27FC236}">
                <a16:creationId xmlns:a16="http://schemas.microsoft.com/office/drawing/2014/main" id="{284400F6-BD25-4253-87FF-A38B50FCE9BA}"/>
              </a:ext>
            </a:extLst>
          </p:cNvPr>
          <p:cNvSpPr txBox="1">
            <a:spLocks noChangeArrowheads="1"/>
          </p:cNvSpPr>
          <p:nvPr/>
        </p:nvSpPr>
        <p:spPr bwMode="auto">
          <a:xfrm>
            <a:off x="1584960" y="762000"/>
            <a:ext cx="10591800" cy="609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marL="514350" indent="-514350">
              <a:spcBef>
                <a:spcPct val="50000"/>
              </a:spcBef>
              <a:buFont typeface="+mj-lt"/>
              <a:buAutoNum type="arabicPeriod" startAt="5"/>
            </a:pPr>
            <a:r>
              <a:rPr lang="en-US" sz="2600" dirty="0">
                <a:solidFill>
                  <a:srgbClr val="000000"/>
                </a:solidFill>
              </a:rPr>
              <a:t>When retrieving answers from memory – identify at least 3 other facts that are connected to this answer</a:t>
            </a:r>
          </a:p>
          <a:p>
            <a:pPr marL="684213" lvl="1" indent="-396875">
              <a:spcBef>
                <a:spcPct val="50000"/>
              </a:spcBef>
              <a:buFont typeface="Arial" panose="020B0604020202020204" pitchFamily="34" charset="0"/>
              <a:buChar char="•"/>
            </a:pPr>
            <a:r>
              <a:rPr lang="en-US" sz="2600" dirty="0">
                <a:solidFill>
                  <a:srgbClr val="000000"/>
                </a:solidFill>
              </a:rPr>
              <a:t>By linking other information to the answer, you are creating cross connections between memory engram neurons and increasing the ability to find the answer when asked the question</a:t>
            </a:r>
          </a:p>
          <a:p>
            <a:pPr marL="514350" indent="-514350">
              <a:spcBef>
                <a:spcPct val="50000"/>
              </a:spcBef>
              <a:buFont typeface="+mj-lt"/>
              <a:buAutoNum type="arabicPeriod" startAt="6"/>
            </a:pPr>
            <a:r>
              <a:rPr lang="en-US" sz="2600" dirty="0">
                <a:solidFill>
                  <a:srgbClr val="000000"/>
                </a:solidFill>
              </a:rPr>
              <a:t>When retrieving answers from memory – also state out loud at least 2-3 other close possible answers for which the right answer could be confused</a:t>
            </a:r>
          </a:p>
          <a:p>
            <a:pPr marL="684213" lvl="1" indent="-454025">
              <a:spcBef>
                <a:spcPct val="50000"/>
              </a:spcBef>
              <a:buFont typeface="Arial" panose="020B0604020202020204" pitchFamily="34" charset="0"/>
              <a:buChar char="•"/>
            </a:pPr>
            <a:r>
              <a:rPr lang="en-US" sz="2600" dirty="0">
                <a:solidFill>
                  <a:srgbClr val="000000"/>
                </a:solidFill>
              </a:rPr>
              <a:t>“The answer IS </a:t>
            </a:r>
            <a:r>
              <a:rPr lang="en-US" sz="2600" i="1" dirty="0">
                <a:solidFill>
                  <a:srgbClr val="000000"/>
                </a:solidFill>
              </a:rPr>
              <a:t>toxocara canis</a:t>
            </a:r>
            <a:r>
              <a:rPr lang="en-US" sz="2600" dirty="0">
                <a:solidFill>
                  <a:srgbClr val="000000"/>
                </a:solidFill>
              </a:rPr>
              <a:t>.  It is NOT </a:t>
            </a:r>
            <a:r>
              <a:rPr lang="en-US" sz="2600" i="1" dirty="0">
                <a:solidFill>
                  <a:srgbClr val="000000"/>
                </a:solidFill>
              </a:rPr>
              <a:t>toxascaris leonina</a:t>
            </a:r>
            <a:r>
              <a:rPr lang="en-US" sz="2600" dirty="0">
                <a:solidFill>
                  <a:srgbClr val="000000"/>
                </a:solidFill>
              </a:rPr>
              <a:t>.  It is NOT </a:t>
            </a:r>
            <a:r>
              <a:rPr lang="en-US" sz="2600" i="1" dirty="0">
                <a:solidFill>
                  <a:srgbClr val="000000"/>
                </a:solidFill>
              </a:rPr>
              <a:t>toxoplasmosis gondii</a:t>
            </a:r>
            <a:r>
              <a:rPr lang="en-US" sz="2600" dirty="0">
                <a:solidFill>
                  <a:srgbClr val="000000"/>
                </a:solidFill>
              </a:rPr>
              <a:t>.” </a:t>
            </a:r>
          </a:p>
          <a:p>
            <a:pPr marL="684213" lvl="1" indent="-454025">
              <a:spcBef>
                <a:spcPct val="50000"/>
              </a:spcBef>
              <a:buFont typeface="Arial" panose="020B0604020202020204" pitchFamily="34" charset="0"/>
              <a:buChar char="•"/>
            </a:pPr>
            <a:r>
              <a:rPr lang="en-US" sz="2600" dirty="0">
                <a:solidFill>
                  <a:srgbClr val="000000"/>
                </a:solidFill>
              </a:rPr>
              <a:t>This prevents a fuzzy memory from selecting the wrong response</a:t>
            </a:r>
          </a:p>
        </p:txBody>
      </p:sp>
    </p:spTree>
    <p:extLst>
      <p:ext uri="{BB962C8B-B14F-4D97-AF65-F5344CB8AC3E}">
        <p14:creationId xmlns:p14="http://schemas.microsoft.com/office/powerpoint/2010/main" val="28795827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5"/>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5"/>
          <p:cNvSpPr>
            <a:spLocks noGrp="1" noChangeArrowheads="1"/>
          </p:cNvSpPr>
          <p:nvPr>
            <p:ph type="title"/>
          </p:nvPr>
        </p:nvSpPr>
        <p:spPr>
          <a:xfrm>
            <a:off x="2133600" y="381000"/>
            <a:ext cx="9448800" cy="685800"/>
          </a:xfrm>
        </p:spPr>
        <p:txBody>
          <a:bodyPr/>
          <a:lstStyle/>
          <a:p>
            <a:pPr algn="ctr"/>
            <a:r>
              <a:rPr lang="en-US" altLang="en-US" sz="4200" b="1" dirty="0">
                <a:latin typeface="Arial" pitchFamily="34" charset="0"/>
              </a:rPr>
              <a:t>How well do you know your brain?</a:t>
            </a:r>
          </a:p>
        </p:txBody>
      </p:sp>
      <p:sp>
        <p:nvSpPr>
          <p:cNvPr id="5" name="Text Box 3">
            <a:extLst>
              <a:ext uri="{FF2B5EF4-FFF2-40B4-BE49-F238E27FC236}">
                <a16:creationId xmlns:a16="http://schemas.microsoft.com/office/drawing/2014/main" id="{284400F6-BD25-4253-87FF-A38B50FCE9BA}"/>
              </a:ext>
            </a:extLst>
          </p:cNvPr>
          <p:cNvSpPr txBox="1">
            <a:spLocks noChangeArrowheads="1"/>
          </p:cNvSpPr>
          <p:nvPr/>
        </p:nvSpPr>
        <p:spPr bwMode="auto">
          <a:xfrm>
            <a:off x="4191000" y="1605439"/>
            <a:ext cx="76962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b="1">
                <a:solidFill>
                  <a:schemeClr val="tx1"/>
                </a:solidFill>
                <a:latin typeface="Arial" charset="0"/>
              </a:defRPr>
            </a:lvl1pPr>
            <a:lvl2pPr marL="742950" indent="-285750">
              <a:defRPr sz="2400" b="1">
                <a:solidFill>
                  <a:schemeClr val="tx1"/>
                </a:solidFill>
                <a:latin typeface="Arial" charset="0"/>
              </a:defRPr>
            </a:lvl2pPr>
            <a:lvl3pPr marL="1143000" indent="-228600">
              <a:defRPr sz="2400" b="1">
                <a:solidFill>
                  <a:schemeClr val="tx1"/>
                </a:solidFill>
                <a:latin typeface="Arial" charset="0"/>
              </a:defRPr>
            </a:lvl3pPr>
            <a:lvl4pPr marL="1600200" indent="-228600">
              <a:defRPr sz="2400" b="1">
                <a:solidFill>
                  <a:schemeClr val="tx1"/>
                </a:solidFill>
                <a:latin typeface="Arial" charset="0"/>
              </a:defRPr>
            </a:lvl4pPr>
            <a:lvl5pPr marL="2057400" indent="-22860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spcBef>
                <a:spcPct val="50000"/>
              </a:spcBef>
            </a:pPr>
            <a:r>
              <a:rPr lang="en-US" sz="2800" dirty="0"/>
              <a:t>Which of the following is the most complex thing your brain does?</a:t>
            </a:r>
          </a:p>
          <a:p>
            <a:pPr marL="971550" lvl="1" indent="-514350">
              <a:spcBef>
                <a:spcPct val="50000"/>
              </a:spcBef>
              <a:buAutoNum type="alphaUcPeriod"/>
            </a:pPr>
            <a:r>
              <a:rPr lang="en-US" sz="2800" dirty="0"/>
              <a:t>Doing long division by hand</a:t>
            </a:r>
          </a:p>
          <a:p>
            <a:pPr marL="971550" lvl="1" indent="-514350">
              <a:spcBef>
                <a:spcPct val="50000"/>
              </a:spcBef>
              <a:buAutoNum type="alphaUcPeriod"/>
            </a:pPr>
            <a:r>
              <a:rPr lang="en-US" sz="2800" dirty="0"/>
              <a:t>Looking at a photograph</a:t>
            </a:r>
          </a:p>
          <a:p>
            <a:pPr marL="971550" lvl="1" indent="-514350">
              <a:spcBef>
                <a:spcPct val="50000"/>
              </a:spcBef>
              <a:buAutoNum type="alphaUcPeriod"/>
            </a:pPr>
            <a:r>
              <a:rPr lang="en-US" sz="2800" dirty="0"/>
              <a:t>Playing chess</a:t>
            </a:r>
          </a:p>
          <a:p>
            <a:pPr marL="971550" lvl="1" indent="-514350">
              <a:spcBef>
                <a:spcPct val="50000"/>
              </a:spcBef>
              <a:buAutoNum type="alphaUcPeriod"/>
            </a:pPr>
            <a:r>
              <a:rPr lang="en-US" sz="2800" dirty="0"/>
              <a:t>Sleeping</a:t>
            </a:r>
          </a:p>
          <a:p>
            <a:pPr marL="0" lvl="1" indent="0">
              <a:spcBef>
                <a:spcPct val="50000"/>
              </a:spcBef>
            </a:pPr>
            <a:endParaRPr lang="en-US" sz="2800" dirty="0">
              <a:solidFill>
                <a:srgbClr val="FF0000"/>
              </a:solidFill>
            </a:endParaRPr>
          </a:p>
        </p:txBody>
      </p:sp>
      <p:pic>
        <p:nvPicPr>
          <p:cNvPr id="3074" name="Picture 2" descr="http://www.akhisarhastanesi.com/sites/default/files/akhisar_hastanesi_norloji.jpg">
            <a:extLst>
              <a:ext uri="{FF2B5EF4-FFF2-40B4-BE49-F238E27FC236}">
                <a16:creationId xmlns:a16="http://schemas.microsoft.com/office/drawing/2014/main" id="{91984549-6988-47DF-AB7B-374BE7D1A53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676400"/>
            <a:ext cx="34290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2542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5"/>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spcBef>
                <a:spcPct val="50000"/>
              </a:spcBef>
            </a:pPr>
            <a:r>
              <a:rPr lang="en-US" sz="2800" dirty="0"/>
              <a:t>Which of the following is the most complex thing your brain does?</a:t>
            </a:r>
          </a:p>
          <a:p>
            <a:pPr marL="971550" lvl="1" indent="-514350">
              <a:spcBef>
                <a:spcPct val="50000"/>
              </a:spcBef>
              <a:buAutoNum type="alphaUcPeriod"/>
            </a:pPr>
            <a:r>
              <a:rPr lang="en-US" dirty="0"/>
              <a:t>Doing long division by hand</a:t>
            </a:r>
          </a:p>
          <a:p>
            <a:pPr marL="971550" lvl="1" indent="-514350">
              <a:spcBef>
                <a:spcPct val="50000"/>
              </a:spcBef>
              <a:buAutoNum type="alphaUcPeriod"/>
            </a:pPr>
            <a:r>
              <a:rPr lang="en-US" dirty="0">
                <a:solidFill>
                  <a:srgbClr val="FF0000"/>
                </a:solidFill>
              </a:rPr>
              <a:t>Looking at a photograph</a:t>
            </a:r>
          </a:p>
          <a:p>
            <a:pPr marL="971550" lvl="1" indent="-514350">
              <a:spcBef>
                <a:spcPct val="50000"/>
              </a:spcBef>
              <a:buAutoNum type="alphaUcPeriod"/>
            </a:pPr>
            <a:r>
              <a:rPr lang="en-US" dirty="0"/>
              <a:t>Playing chess</a:t>
            </a:r>
          </a:p>
          <a:p>
            <a:pPr marL="971550" lvl="1" indent="-514350">
              <a:spcBef>
                <a:spcPct val="50000"/>
              </a:spcBef>
              <a:buAutoNum type="alphaUcPeriod"/>
            </a:pPr>
            <a:r>
              <a:rPr lang="en-US" dirty="0"/>
              <a:t>Sleeping</a:t>
            </a:r>
          </a:p>
          <a:p>
            <a:endParaRPr lang="en-US" dirty="0"/>
          </a:p>
        </p:txBody>
      </p:sp>
    </p:spTree>
    <p:extLst>
      <p:ext uri="{BB962C8B-B14F-4D97-AF65-F5344CB8AC3E}">
        <p14:creationId xmlns:p14="http://schemas.microsoft.com/office/powerpoint/2010/main" val="47471954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5"/>
          <p:cNvSpPr>
            <a:spLocks noGrp="1" noChangeArrowheads="1"/>
          </p:cNvSpPr>
          <p:nvPr>
            <p:ph type="title"/>
          </p:nvPr>
        </p:nvSpPr>
        <p:spPr>
          <a:xfrm>
            <a:off x="4648200" y="381000"/>
            <a:ext cx="4953000" cy="685800"/>
          </a:xfrm>
        </p:spPr>
        <p:txBody>
          <a:bodyPr/>
          <a:lstStyle/>
          <a:p>
            <a:pPr algn="ctr"/>
            <a:r>
              <a:rPr lang="en-US" altLang="en-US" sz="4200" b="1" dirty="0">
                <a:latin typeface="Arial" pitchFamily="34" charset="0"/>
              </a:rPr>
              <a:t>Spatial Test</a:t>
            </a:r>
          </a:p>
        </p:txBody>
      </p:sp>
      <p:grpSp>
        <p:nvGrpSpPr>
          <p:cNvPr id="16" name="Group 15">
            <a:extLst>
              <a:ext uri="{FF2B5EF4-FFF2-40B4-BE49-F238E27FC236}">
                <a16:creationId xmlns:a16="http://schemas.microsoft.com/office/drawing/2014/main" id="{3A767950-1AE0-4BA6-BE26-69CA34194FA9}"/>
              </a:ext>
            </a:extLst>
          </p:cNvPr>
          <p:cNvGrpSpPr/>
          <p:nvPr/>
        </p:nvGrpSpPr>
        <p:grpSpPr>
          <a:xfrm>
            <a:off x="2247900" y="2286000"/>
            <a:ext cx="3657600" cy="2511136"/>
            <a:chOff x="2133600" y="2206337"/>
            <a:chExt cx="3657600" cy="2511136"/>
          </a:xfrm>
        </p:grpSpPr>
        <p:sp>
          <p:nvSpPr>
            <p:cNvPr id="2" name="Rectangle 1">
              <a:extLst>
                <a:ext uri="{FF2B5EF4-FFF2-40B4-BE49-F238E27FC236}">
                  <a16:creationId xmlns:a16="http://schemas.microsoft.com/office/drawing/2014/main" id="{C34693A8-E8E2-4E57-833A-AB8906C5B670}"/>
                </a:ext>
              </a:extLst>
            </p:cNvPr>
            <p:cNvSpPr/>
            <p:nvPr/>
          </p:nvSpPr>
          <p:spPr bwMode="auto">
            <a:xfrm>
              <a:off x="2133600" y="3048000"/>
              <a:ext cx="914400" cy="8382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sp>
          <p:nvSpPr>
            <p:cNvPr id="6" name="Rectangle 5">
              <a:extLst>
                <a:ext uri="{FF2B5EF4-FFF2-40B4-BE49-F238E27FC236}">
                  <a16:creationId xmlns:a16="http://schemas.microsoft.com/office/drawing/2014/main" id="{B23530A0-5B69-4010-BC3B-5C916DB3C12C}"/>
                </a:ext>
              </a:extLst>
            </p:cNvPr>
            <p:cNvSpPr/>
            <p:nvPr/>
          </p:nvSpPr>
          <p:spPr bwMode="auto">
            <a:xfrm>
              <a:off x="3048000" y="3879273"/>
              <a:ext cx="914400" cy="8382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8F4E7876-0213-436E-A0B3-4D36FEBDBCA3}"/>
                </a:ext>
              </a:extLst>
            </p:cNvPr>
            <p:cNvSpPr/>
            <p:nvPr/>
          </p:nvSpPr>
          <p:spPr bwMode="auto">
            <a:xfrm>
              <a:off x="3048000" y="2206337"/>
              <a:ext cx="914400" cy="8382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id="{1380D8DC-9895-4A6E-B22A-E94292A28BB0}"/>
                </a:ext>
              </a:extLst>
            </p:cNvPr>
            <p:cNvSpPr/>
            <p:nvPr/>
          </p:nvSpPr>
          <p:spPr bwMode="auto">
            <a:xfrm>
              <a:off x="3962400" y="3048000"/>
              <a:ext cx="914400" cy="8382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id="{E286CD38-DECC-48F9-9341-C5E28ED30488}"/>
                </a:ext>
              </a:extLst>
            </p:cNvPr>
            <p:cNvSpPr/>
            <p:nvPr/>
          </p:nvSpPr>
          <p:spPr bwMode="auto">
            <a:xfrm>
              <a:off x="4876800" y="3048000"/>
              <a:ext cx="914400" cy="8382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sp>
          <p:nvSpPr>
            <p:cNvPr id="3" name="Oval 2">
              <a:extLst>
                <a:ext uri="{FF2B5EF4-FFF2-40B4-BE49-F238E27FC236}">
                  <a16:creationId xmlns:a16="http://schemas.microsoft.com/office/drawing/2014/main" id="{3E960A8F-0C31-4C5D-B72C-1AC32A01F2D2}"/>
                </a:ext>
              </a:extLst>
            </p:cNvPr>
            <p:cNvSpPr/>
            <p:nvPr/>
          </p:nvSpPr>
          <p:spPr bwMode="auto">
            <a:xfrm>
              <a:off x="2362200" y="3276600"/>
              <a:ext cx="381000" cy="381000"/>
            </a:xfrm>
            <a:prstGeom prst="ellipse">
              <a:avLst/>
            </a:prstGeom>
            <a:solidFill>
              <a:srgbClr val="00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sp>
          <p:nvSpPr>
            <p:cNvPr id="4" name="Arrow: Right 3">
              <a:extLst>
                <a:ext uri="{FF2B5EF4-FFF2-40B4-BE49-F238E27FC236}">
                  <a16:creationId xmlns:a16="http://schemas.microsoft.com/office/drawing/2014/main" id="{D5C68D65-FBB5-436A-B951-C24039746BE9}"/>
                </a:ext>
              </a:extLst>
            </p:cNvPr>
            <p:cNvSpPr/>
            <p:nvPr/>
          </p:nvSpPr>
          <p:spPr bwMode="auto">
            <a:xfrm rot="13694803">
              <a:off x="3194152" y="2464782"/>
              <a:ext cx="622096" cy="335164"/>
            </a:xfrm>
            <a:prstGeom prst="rightArrow">
              <a:avLst/>
            </a:prstGeom>
            <a:solidFill>
              <a:srgbClr val="00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sp>
          <p:nvSpPr>
            <p:cNvPr id="12" name="Arrow: Right 11">
              <a:extLst>
                <a:ext uri="{FF2B5EF4-FFF2-40B4-BE49-F238E27FC236}">
                  <a16:creationId xmlns:a16="http://schemas.microsoft.com/office/drawing/2014/main" id="{9A946785-A12B-4361-8F96-7293899E46CD}"/>
                </a:ext>
              </a:extLst>
            </p:cNvPr>
            <p:cNvSpPr/>
            <p:nvPr/>
          </p:nvSpPr>
          <p:spPr bwMode="auto">
            <a:xfrm rot="7905197" flipV="1">
              <a:off x="3194153" y="3269092"/>
              <a:ext cx="622096" cy="335164"/>
            </a:xfrm>
            <a:prstGeom prst="rightArrow">
              <a:avLst/>
            </a:prstGeom>
            <a:solidFill>
              <a:srgbClr val="00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sp>
          <p:nvSpPr>
            <p:cNvPr id="13" name="Arrow: Right 12">
              <a:extLst>
                <a:ext uri="{FF2B5EF4-FFF2-40B4-BE49-F238E27FC236}">
                  <a16:creationId xmlns:a16="http://schemas.microsoft.com/office/drawing/2014/main" id="{D87F64FB-4DA7-4F7D-A2E7-C5D7EF99AFDB}"/>
                </a:ext>
              </a:extLst>
            </p:cNvPr>
            <p:cNvSpPr/>
            <p:nvPr/>
          </p:nvSpPr>
          <p:spPr bwMode="auto">
            <a:xfrm rot="13694803" flipH="1" flipV="1">
              <a:off x="4139015" y="3299518"/>
              <a:ext cx="622096" cy="335164"/>
            </a:xfrm>
            <a:prstGeom prst="rightArrow">
              <a:avLst/>
            </a:prstGeom>
            <a:solidFill>
              <a:srgbClr val="00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sp>
          <p:nvSpPr>
            <p:cNvPr id="14" name="Arrow: Right 13">
              <a:extLst>
                <a:ext uri="{FF2B5EF4-FFF2-40B4-BE49-F238E27FC236}">
                  <a16:creationId xmlns:a16="http://schemas.microsoft.com/office/drawing/2014/main" id="{DF4EDAF9-D173-459C-B427-826173D4F31D}"/>
                </a:ext>
              </a:extLst>
            </p:cNvPr>
            <p:cNvSpPr/>
            <p:nvPr/>
          </p:nvSpPr>
          <p:spPr bwMode="auto">
            <a:xfrm rot="13694803" flipH="1" flipV="1">
              <a:off x="5050306" y="3300263"/>
              <a:ext cx="622096" cy="335164"/>
            </a:xfrm>
            <a:prstGeom prst="rightArrow">
              <a:avLst/>
            </a:prstGeom>
            <a:solidFill>
              <a:srgbClr val="00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sp>
          <p:nvSpPr>
            <p:cNvPr id="10" name="Multiplication Sign 9">
              <a:extLst>
                <a:ext uri="{FF2B5EF4-FFF2-40B4-BE49-F238E27FC236}">
                  <a16:creationId xmlns:a16="http://schemas.microsoft.com/office/drawing/2014/main" id="{C55CD6A6-591B-4CC0-9F37-329B3BEA42CC}"/>
                </a:ext>
              </a:extLst>
            </p:cNvPr>
            <p:cNvSpPr/>
            <p:nvPr/>
          </p:nvSpPr>
          <p:spPr bwMode="auto">
            <a:xfrm>
              <a:off x="3145692" y="4038600"/>
              <a:ext cx="664308" cy="533400"/>
            </a:xfrm>
            <a:prstGeom prst="mathMultiply">
              <a:avLst/>
            </a:prstGeom>
            <a:solidFill>
              <a:srgbClr val="00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grpSp>
      <p:grpSp>
        <p:nvGrpSpPr>
          <p:cNvPr id="2048" name="Group 2047">
            <a:extLst>
              <a:ext uri="{FF2B5EF4-FFF2-40B4-BE49-F238E27FC236}">
                <a16:creationId xmlns:a16="http://schemas.microsoft.com/office/drawing/2014/main" id="{6C9004B2-4728-4719-B177-74E763BD7794}"/>
              </a:ext>
            </a:extLst>
          </p:cNvPr>
          <p:cNvGrpSpPr/>
          <p:nvPr/>
        </p:nvGrpSpPr>
        <p:grpSpPr>
          <a:xfrm>
            <a:off x="6553200" y="2976009"/>
            <a:ext cx="1083593" cy="986391"/>
            <a:chOff x="6553200" y="2976009"/>
            <a:chExt cx="1083593" cy="986391"/>
          </a:xfrm>
        </p:grpSpPr>
        <p:sp>
          <p:nvSpPr>
            <p:cNvPr id="11" name="Cube 10">
              <a:extLst>
                <a:ext uri="{FF2B5EF4-FFF2-40B4-BE49-F238E27FC236}">
                  <a16:creationId xmlns:a16="http://schemas.microsoft.com/office/drawing/2014/main" id="{E763AB0F-D66B-4347-9585-32719575033D}"/>
                </a:ext>
              </a:extLst>
            </p:cNvPr>
            <p:cNvSpPr/>
            <p:nvPr/>
          </p:nvSpPr>
          <p:spPr bwMode="auto">
            <a:xfrm>
              <a:off x="6553200" y="2976009"/>
              <a:ext cx="1066800" cy="986391"/>
            </a:xfrm>
            <a:prstGeom prst="cube">
              <a:avLst>
                <a:gd name="adj" fmla="val 28511"/>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sp>
          <p:nvSpPr>
            <p:cNvPr id="17" name="Multiplication Sign 16">
              <a:extLst>
                <a:ext uri="{FF2B5EF4-FFF2-40B4-BE49-F238E27FC236}">
                  <a16:creationId xmlns:a16="http://schemas.microsoft.com/office/drawing/2014/main" id="{4A03FB2F-39EC-48AE-BB94-042DE75C2837}"/>
                </a:ext>
              </a:extLst>
            </p:cNvPr>
            <p:cNvSpPr/>
            <p:nvPr/>
          </p:nvSpPr>
          <p:spPr bwMode="auto">
            <a:xfrm rot="14729987">
              <a:off x="7327801" y="3333755"/>
              <a:ext cx="318350" cy="299635"/>
            </a:xfrm>
            <a:prstGeom prst="mathMultiply">
              <a:avLst/>
            </a:prstGeom>
            <a:solidFill>
              <a:srgbClr val="00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sp>
          <p:nvSpPr>
            <p:cNvPr id="18" name="Oval 17">
              <a:extLst>
                <a:ext uri="{FF2B5EF4-FFF2-40B4-BE49-F238E27FC236}">
                  <a16:creationId xmlns:a16="http://schemas.microsoft.com/office/drawing/2014/main" id="{1412ECEB-3730-46F0-8BDD-CBBBACF0E5C3}"/>
                </a:ext>
              </a:extLst>
            </p:cNvPr>
            <p:cNvSpPr/>
            <p:nvPr/>
          </p:nvSpPr>
          <p:spPr bwMode="auto">
            <a:xfrm>
              <a:off x="6776076" y="3436674"/>
              <a:ext cx="381000" cy="381000"/>
            </a:xfrm>
            <a:prstGeom prst="ellipse">
              <a:avLst/>
            </a:prstGeom>
            <a:solidFill>
              <a:srgbClr val="00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sp>
          <p:nvSpPr>
            <p:cNvPr id="19" name="Arrow: Right 18">
              <a:extLst>
                <a:ext uri="{FF2B5EF4-FFF2-40B4-BE49-F238E27FC236}">
                  <a16:creationId xmlns:a16="http://schemas.microsoft.com/office/drawing/2014/main" id="{D449F523-0E37-40D7-9BEC-98246EB06366}"/>
                </a:ext>
              </a:extLst>
            </p:cNvPr>
            <p:cNvSpPr/>
            <p:nvPr/>
          </p:nvSpPr>
          <p:spPr bwMode="auto">
            <a:xfrm rot="20636124" flipH="1" flipV="1">
              <a:off x="6943906" y="3043060"/>
              <a:ext cx="278280" cy="160789"/>
            </a:xfrm>
            <a:prstGeom prst="rightArrow">
              <a:avLst/>
            </a:prstGeom>
            <a:solidFill>
              <a:srgbClr val="00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grpSp>
      <p:grpSp>
        <p:nvGrpSpPr>
          <p:cNvPr id="2049" name="Group 2048">
            <a:extLst>
              <a:ext uri="{FF2B5EF4-FFF2-40B4-BE49-F238E27FC236}">
                <a16:creationId xmlns:a16="http://schemas.microsoft.com/office/drawing/2014/main" id="{F85CB612-CDA0-403A-A2ED-D834B0223F5E}"/>
              </a:ext>
            </a:extLst>
          </p:cNvPr>
          <p:cNvGrpSpPr/>
          <p:nvPr/>
        </p:nvGrpSpPr>
        <p:grpSpPr>
          <a:xfrm>
            <a:off x="7855486" y="2971800"/>
            <a:ext cx="1083593" cy="986391"/>
            <a:chOff x="7855486" y="2971800"/>
            <a:chExt cx="1083593" cy="986391"/>
          </a:xfrm>
        </p:grpSpPr>
        <p:sp>
          <p:nvSpPr>
            <p:cNvPr id="20" name="Cube 19">
              <a:extLst>
                <a:ext uri="{FF2B5EF4-FFF2-40B4-BE49-F238E27FC236}">
                  <a16:creationId xmlns:a16="http://schemas.microsoft.com/office/drawing/2014/main" id="{D7CAAEA8-E82F-4B39-B316-1C72BE59126E}"/>
                </a:ext>
              </a:extLst>
            </p:cNvPr>
            <p:cNvSpPr/>
            <p:nvPr/>
          </p:nvSpPr>
          <p:spPr bwMode="auto">
            <a:xfrm>
              <a:off x="7855486" y="2971800"/>
              <a:ext cx="1066800" cy="986391"/>
            </a:xfrm>
            <a:prstGeom prst="cube">
              <a:avLst>
                <a:gd name="adj" fmla="val 28511"/>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sp>
          <p:nvSpPr>
            <p:cNvPr id="21" name="Multiplication Sign 20">
              <a:extLst>
                <a:ext uri="{FF2B5EF4-FFF2-40B4-BE49-F238E27FC236}">
                  <a16:creationId xmlns:a16="http://schemas.microsoft.com/office/drawing/2014/main" id="{169C331B-4A1B-4EAC-99B2-8EA41C74BE49}"/>
                </a:ext>
              </a:extLst>
            </p:cNvPr>
            <p:cNvSpPr/>
            <p:nvPr/>
          </p:nvSpPr>
          <p:spPr bwMode="auto">
            <a:xfrm rot="14729987">
              <a:off x="8630087" y="3329546"/>
              <a:ext cx="318350" cy="299635"/>
            </a:xfrm>
            <a:prstGeom prst="mathMultiply">
              <a:avLst/>
            </a:prstGeom>
            <a:solidFill>
              <a:srgbClr val="00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sp>
          <p:nvSpPr>
            <p:cNvPr id="22" name="Oval 21">
              <a:extLst>
                <a:ext uri="{FF2B5EF4-FFF2-40B4-BE49-F238E27FC236}">
                  <a16:creationId xmlns:a16="http://schemas.microsoft.com/office/drawing/2014/main" id="{8239F6E6-D69A-4A02-91A2-0E581072C8A7}"/>
                </a:ext>
              </a:extLst>
            </p:cNvPr>
            <p:cNvSpPr/>
            <p:nvPr/>
          </p:nvSpPr>
          <p:spPr bwMode="auto">
            <a:xfrm>
              <a:off x="8078362" y="3432465"/>
              <a:ext cx="381000" cy="381000"/>
            </a:xfrm>
            <a:prstGeom prst="ellipse">
              <a:avLst/>
            </a:prstGeom>
            <a:solidFill>
              <a:srgbClr val="00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sp>
          <p:nvSpPr>
            <p:cNvPr id="23" name="Arrow: Right 22">
              <a:extLst>
                <a:ext uri="{FF2B5EF4-FFF2-40B4-BE49-F238E27FC236}">
                  <a16:creationId xmlns:a16="http://schemas.microsoft.com/office/drawing/2014/main" id="{9EE08DB0-33EC-4689-ACEC-B86C5409766E}"/>
                </a:ext>
              </a:extLst>
            </p:cNvPr>
            <p:cNvSpPr/>
            <p:nvPr/>
          </p:nvSpPr>
          <p:spPr bwMode="auto">
            <a:xfrm rot="1689877" flipH="1" flipV="1">
              <a:off x="8234648" y="3038851"/>
              <a:ext cx="278280" cy="160789"/>
            </a:xfrm>
            <a:prstGeom prst="rightArrow">
              <a:avLst/>
            </a:prstGeom>
            <a:solidFill>
              <a:srgbClr val="00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grpSp>
      <p:grpSp>
        <p:nvGrpSpPr>
          <p:cNvPr id="2051" name="Group 2050">
            <a:extLst>
              <a:ext uri="{FF2B5EF4-FFF2-40B4-BE49-F238E27FC236}">
                <a16:creationId xmlns:a16="http://schemas.microsoft.com/office/drawing/2014/main" id="{E37AB725-910A-485D-91BD-09C2E745C3C2}"/>
              </a:ext>
            </a:extLst>
          </p:cNvPr>
          <p:cNvGrpSpPr/>
          <p:nvPr/>
        </p:nvGrpSpPr>
        <p:grpSpPr>
          <a:xfrm>
            <a:off x="9150886" y="2976009"/>
            <a:ext cx="1083593" cy="986391"/>
            <a:chOff x="9150886" y="2976009"/>
            <a:chExt cx="1083593" cy="986391"/>
          </a:xfrm>
        </p:grpSpPr>
        <p:sp>
          <p:nvSpPr>
            <p:cNvPr id="24" name="Cube 23">
              <a:extLst>
                <a:ext uri="{FF2B5EF4-FFF2-40B4-BE49-F238E27FC236}">
                  <a16:creationId xmlns:a16="http://schemas.microsoft.com/office/drawing/2014/main" id="{C1B7779D-F447-40BC-B4BA-5E981854E2BE}"/>
                </a:ext>
              </a:extLst>
            </p:cNvPr>
            <p:cNvSpPr/>
            <p:nvPr/>
          </p:nvSpPr>
          <p:spPr bwMode="auto">
            <a:xfrm>
              <a:off x="9150886" y="2976009"/>
              <a:ext cx="1066800" cy="986391"/>
            </a:xfrm>
            <a:prstGeom prst="cube">
              <a:avLst>
                <a:gd name="adj" fmla="val 28511"/>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sp>
          <p:nvSpPr>
            <p:cNvPr id="25" name="Multiplication Sign 24">
              <a:extLst>
                <a:ext uri="{FF2B5EF4-FFF2-40B4-BE49-F238E27FC236}">
                  <a16:creationId xmlns:a16="http://schemas.microsoft.com/office/drawing/2014/main" id="{DA7FD083-F999-4E7D-9B5B-A281441D340E}"/>
                </a:ext>
              </a:extLst>
            </p:cNvPr>
            <p:cNvSpPr/>
            <p:nvPr/>
          </p:nvSpPr>
          <p:spPr bwMode="auto">
            <a:xfrm rot="14729987">
              <a:off x="9925487" y="3333755"/>
              <a:ext cx="318350" cy="299635"/>
            </a:xfrm>
            <a:prstGeom prst="mathMultiply">
              <a:avLst/>
            </a:prstGeom>
            <a:solidFill>
              <a:srgbClr val="00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sp>
          <p:nvSpPr>
            <p:cNvPr id="26" name="Oval 25">
              <a:extLst>
                <a:ext uri="{FF2B5EF4-FFF2-40B4-BE49-F238E27FC236}">
                  <a16:creationId xmlns:a16="http://schemas.microsoft.com/office/drawing/2014/main" id="{A738F2AD-57EC-469A-A3D6-7B72F912CE40}"/>
                </a:ext>
              </a:extLst>
            </p:cNvPr>
            <p:cNvSpPr/>
            <p:nvPr/>
          </p:nvSpPr>
          <p:spPr bwMode="auto">
            <a:xfrm>
              <a:off x="9373762" y="3436674"/>
              <a:ext cx="381000" cy="381000"/>
            </a:xfrm>
            <a:prstGeom prst="ellipse">
              <a:avLst/>
            </a:prstGeom>
            <a:solidFill>
              <a:srgbClr val="00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sp>
          <p:nvSpPr>
            <p:cNvPr id="27" name="Arrow: Right 26">
              <a:extLst>
                <a:ext uri="{FF2B5EF4-FFF2-40B4-BE49-F238E27FC236}">
                  <a16:creationId xmlns:a16="http://schemas.microsoft.com/office/drawing/2014/main" id="{644F4E20-DACC-4BDB-A7A9-D3CF6FEFBB2C}"/>
                </a:ext>
              </a:extLst>
            </p:cNvPr>
            <p:cNvSpPr/>
            <p:nvPr/>
          </p:nvSpPr>
          <p:spPr bwMode="auto">
            <a:xfrm rot="12801596" flipH="1" flipV="1">
              <a:off x="9546283" y="3043060"/>
              <a:ext cx="278280" cy="160789"/>
            </a:xfrm>
            <a:prstGeom prst="rightArrow">
              <a:avLst/>
            </a:prstGeom>
            <a:solidFill>
              <a:srgbClr val="00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grpSp>
      <p:grpSp>
        <p:nvGrpSpPr>
          <p:cNvPr id="2052" name="Group 2051">
            <a:extLst>
              <a:ext uri="{FF2B5EF4-FFF2-40B4-BE49-F238E27FC236}">
                <a16:creationId xmlns:a16="http://schemas.microsoft.com/office/drawing/2014/main" id="{13E72E6D-4381-41A1-BB79-06181FA0B5C1}"/>
              </a:ext>
            </a:extLst>
          </p:cNvPr>
          <p:cNvGrpSpPr/>
          <p:nvPr/>
        </p:nvGrpSpPr>
        <p:grpSpPr>
          <a:xfrm>
            <a:off x="10446286" y="2976009"/>
            <a:ext cx="1083593" cy="986391"/>
            <a:chOff x="10446286" y="2976009"/>
            <a:chExt cx="1083593" cy="986391"/>
          </a:xfrm>
        </p:grpSpPr>
        <p:sp>
          <p:nvSpPr>
            <p:cNvPr id="28" name="Cube 27">
              <a:extLst>
                <a:ext uri="{FF2B5EF4-FFF2-40B4-BE49-F238E27FC236}">
                  <a16:creationId xmlns:a16="http://schemas.microsoft.com/office/drawing/2014/main" id="{F09FF267-2546-4351-A07E-7DC070C91571}"/>
                </a:ext>
              </a:extLst>
            </p:cNvPr>
            <p:cNvSpPr/>
            <p:nvPr/>
          </p:nvSpPr>
          <p:spPr bwMode="auto">
            <a:xfrm>
              <a:off x="10446286" y="2976009"/>
              <a:ext cx="1066800" cy="986391"/>
            </a:xfrm>
            <a:prstGeom prst="cube">
              <a:avLst>
                <a:gd name="adj" fmla="val 28511"/>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sp>
          <p:nvSpPr>
            <p:cNvPr id="29" name="Multiplication Sign 28">
              <a:extLst>
                <a:ext uri="{FF2B5EF4-FFF2-40B4-BE49-F238E27FC236}">
                  <a16:creationId xmlns:a16="http://schemas.microsoft.com/office/drawing/2014/main" id="{43AC0B0C-31D7-4738-8848-9F68170FCBE0}"/>
                </a:ext>
              </a:extLst>
            </p:cNvPr>
            <p:cNvSpPr/>
            <p:nvPr/>
          </p:nvSpPr>
          <p:spPr bwMode="auto">
            <a:xfrm rot="14729987">
              <a:off x="11220887" y="3333755"/>
              <a:ext cx="318350" cy="299635"/>
            </a:xfrm>
            <a:prstGeom prst="mathMultiply">
              <a:avLst/>
            </a:prstGeom>
            <a:solidFill>
              <a:srgbClr val="00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sp>
          <p:nvSpPr>
            <p:cNvPr id="30" name="Oval 29">
              <a:extLst>
                <a:ext uri="{FF2B5EF4-FFF2-40B4-BE49-F238E27FC236}">
                  <a16:creationId xmlns:a16="http://schemas.microsoft.com/office/drawing/2014/main" id="{1C86D75C-4584-44AC-B6B8-1831D9132504}"/>
                </a:ext>
              </a:extLst>
            </p:cNvPr>
            <p:cNvSpPr/>
            <p:nvPr/>
          </p:nvSpPr>
          <p:spPr bwMode="auto">
            <a:xfrm>
              <a:off x="10669162" y="3436674"/>
              <a:ext cx="381000" cy="381000"/>
            </a:xfrm>
            <a:prstGeom prst="ellipse">
              <a:avLst/>
            </a:prstGeom>
            <a:solidFill>
              <a:srgbClr val="00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sp>
          <p:nvSpPr>
            <p:cNvPr id="31" name="Arrow: Right 30">
              <a:extLst>
                <a:ext uri="{FF2B5EF4-FFF2-40B4-BE49-F238E27FC236}">
                  <a16:creationId xmlns:a16="http://schemas.microsoft.com/office/drawing/2014/main" id="{64ED1DD2-41E7-4252-BB8A-BF1980D0CD7B}"/>
                </a:ext>
              </a:extLst>
            </p:cNvPr>
            <p:cNvSpPr/>
            <p:nvPr/>
          </p:nvSpPr>
          <p:spPr bwMode="auto">
            <a:xfrm rot="9978004" flipH="1" flipV="1">
              <a:off x="10878161" y="3043060"/>
              <a:ext cx="278280" cy="160789"/>
            </a:xfrm>
            <a:prstGeom prst="rightArrow">
              <a:avLst/>
            </a:prstGeom>
            <a:solidFill>
              <a:srgbClr val="00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grpSp>
      <p:sp>
        <p:nvSpPr>
          <p:cNvPr id="2053" name="TextBox 2052">
            <a:extLst>
              <a:ext uri="{FF2B5EF4-FFF2-40B4-BE49-F238E27FC236}">
                <a16:creationId xmlns:a16="http://schemas.microsoft.com/office/drawing/2014/main" id="{C14228D8-F918-4E65-A96C-C7D1AC235DF9}"/>
              </a:ext>
            </a:extLst>
          </p:cNvPr>
          <p:cNvSpPr txBox="1"/>
          <p:nvPr/>
        </p:nvSpPr>
        <p:spPr>
          <a:xfrm>
            <a:off x="6705600" y="4343400"/>
            <a:ext cx="451476" cy="461665"/>
          </a:xfrm>
          <a:prstGeom prst="rect">
            <a:avLst/>
          </a:prstGeom>
          <a:noFill/>
        </p:spPr>
        <p:txBody>
          <a:bodyPr wrap="square" rtlCol="0">
            <a:spAutoFit/>
          </a:bodyPr>
          <a:lstStyle/>
          <a:p>
            <a:r>
              <a:rPr lang="en-US" dirty="0"/>
              <a:t>A</a:t>
            </a:r>
          </a:p>
        </p:txBody>
      </p:sp>
      <p:sp>
        <p:nvSpPr>
          <p:cNvPr id="39" name="TextBox 38">
            <a:extLst>
              <a:ext uri="{FF2B5EF4-FFF2-40B4-BE49-F238E27FC236}">
                <a16:creationId xmlns:a16="http://schemas.microsoft.com/office/drawing/2014/main" id="{531213C9-C992-43FE-BFBD-36C503EFF60B}"/>
              </a:ext>
            </a:extLst>
          </p:cNvPr>
          <p:cNvSpPr txBox="1"/>
          <p:nvPr/>
        </p:nvSpPr>
        <p:spPr>
          <a:xfrm>
            <a:off x="8043124" y="4335470"/>
            <a:ext cx="451476" cy="461665"/>
          </a:xfrm>
          <a:prstGeom prst="rect">
            <a:avLst/>
          </a:prstGeom>
          <a:noFill/>
        </p:spPr>
        <p:txBody>
          <a:bodyPr wrap="square" rtlCol="0">
            <a:spAutoFit/>
          </a:bodyPr>
          <a:lstStyle/>
          <a:p>
            <a:r>
              <a:rPr lang="en-US" dirty="0"/>
              <a:t>B</a:t>
            </a:r>
          </a:p>
        </p:txBody>
      </p:sp>
      <p:sp>
        <p:nvSpPr>
          <p:cNvPr id="40" name="TextBox 39">
            <a:extLst>
              <a:ext uri="{FF2B5EF4-FFF2-40B4-BE49-F238E27FC236}">
                <a16:creationId xmlns:a16="http://schemas.microsoft.com/office/drawing/2014/main" id="{3362C72F-301F-4EDF-9C25-3F62E1FDB6E9}"/>
              </a:ext>
            </a:extLst>
          </p:cNvPr>
          <p:cNvSpPr txBox="1"/>
          <p:nvPr/>
        </p:nvSpPr>
        <p:spPr>
          <a:xfrm>
            <a:off x="9380648" y="4338935"/>
            <a:ext cx="451476" cy="461665"/>
          </a:xfrm>
          <a:prstGeom prst="rect">
            <a:avLst/>
          </a:prstGeom>
          <a:noFill/>
        </p:spPr>
        <p:txBody>
          <a:bodyPr wrap="square" rtlCol="0">
            <a:spAutoFit/>
          </a:bodyPr>
          <a:lstStyle/>
          <a:p>
            <a:r>
              <a:rPr lang="en-US" dirty="0"/>
              <a:t>C</a:t>
            </a:r>
          </a:p>
        </p:txBody>
      </p:sp>
      <p:sp>
        <p:nvSpPr>
          <p:cNvPr id="41" name="TextBox 40">
            <a:extLst>
              <a:ext uri="{FF2B5EF4-FFF2-40B4-BE49-F238E27FC236}">
                <a16:creationId xmlns:a16="http://schemas.microsoft.com/office/drawing/2014/main" id="{6E60F464-773D-4F2F-BF54-CE0683A05789}"/>
              </a:ext>
            </a:extLst>
          </p:cNvPr>
          <p:cNvSpPr txBox="1"/>
          <p:nvPr/>
        </p:nvSpPr>
        <p:spPr>
          <a:xfrm>
            <a:off x="10669162" y="4335470"/>
            <a:ext cx="451476" cy="461665"/>
          </a:xfrm>
          <a:prstGeom prst="rect">
            <a:avLst/>
          </a:prstGeom>
          <a:noFill/>
        </p:spPr>
        <p:txBody>
          <a:bodyPr wrap="square" rtlCol="0">
            <a:spAutoFit/>
          </a:bodyPr>
          <a:lstStyle/>
          <a:p>
            <a:r>
              <a:rPr lang="en-US" dirty="0"/>
              <a:t>D</a:t>
            </a:r>
          </a:p>
        </p:txBody>
      </p:sp>
    </p:spTree>
    <p:extLst>
      <p:ext uri="{BB962C8B-B14F-4D97-AF65-F5344CB8AC3E}">
        <p14:creationId xmlns:p14="http://schemas.microsoft.com/office/powerpoint/2010/main" val="11883631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8"/>
                                        </p:tgtEl>
                                        <p:attrNameLst>
                                          <p:attrName>style.visibility</p:attrName>
                                        </p:attrNameLst>
                                      </p:cBhvr>
                                      <p:to>
                                        <p:strVal val="visible"/>
                                      </p:to>
                                    </p:set>
                                    <p:animEffect transition="in" filter="fade">
                                      <p:cBhvr>
                                        <p:cTn id="12" dur="500"/>
                                        <p:tgtEl>
                                          <p:spTgt spid="2048"/>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2053"/>
                                        </p:tgtEl>
                                        <p:attrNameLst>
                                          <p:attrName>style.visibility</p:attrName>
                                        </p:attrNameLst>
                                      </p:cBhvr>
                                      <p:to>
                                        <p:strVal val="visible"/>
                                      </p:to>
                                    </p:set>
                                    <p:anim calcmode="lin" valueType="num">
                                      <p:cBhvr>
                                        <p:cTn id="15" dur="500" fill="hold"/>
                                        <p:tgtEl>
                                          <p:spTgt spid="2053"/>
                                        </p:tgtEl>
                                        <p:attrNameLst>
                                          <p:attrName>ppt_w</p:attrName>
                                        </p:attrNameLst>
                                      </p:cBhvr>
                                      <p:tavLst>
                                        <p:tav tm="0">
                                          <p:val>
                                            <p:fltVal val="0"/>
                                          </p:val>
                                        </p:tav>
                                        <p:tav tm="100000">
                                          <p:val>
                                            <p:strVal val="#ppt_w"/>
                                          </p:val>
                                        </p:tav>
                                      </p:tavLst>
                                    </p:anim>
                                    <p:anim calcmode="lin" valueType="num">
                                      <p:cBhvr>
                                        <p:cTn id="16" dur="500" fill="hold"/>
                                        <p:tgtEl>
                                          <p:spTgt spid="2053"/>
                                        </p:tgtEl>
                                        <p:attrNameLst>
                                          <p:attrName>ppt_h</p:attrName>
                                        </p:attrNameLst>
                                      </p:cBhvr>
                                      <p:tavLst>
                                        <p:tav tm="0">
                                          <p:val>
                                            <p:fltVal val="0"/>
                                          </p:val>
                                        </p:tav>
                                        <p:tav tm="100000">
                                          <p:val>
                                            <p:strVal val="#ppt_h"/>
                                          </p:val>
                                        </p:tav>
                                      </p:tavLst>
                                    </p:anim>
                                    <p:animEffect transition="in" filter="fade">
                                      <p:cBhvr>
                                        <p:cTn id="17" dur="500"/>
                                        <p:tgtEl>
                                          <p:spTgt spid="205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49"/>
                                        </p:tgtEl>
                                        <p:attrNameLst>
                                          <p:attrName>style.visibility</p:attrName>
                                        </p:attrNameLst>
                                      </p:cBhvr>
                                      <p:to>
                                        <p:strVal val="visible"/>
                                      </p:to>
                                    </p:set>
                                    <p:animEffect transition="in" filter="fade">
                                      <p:cBhvr>
                                        <p:cTn id="22" dur="500"/>
                                        <p:tgtEl>
                                          <p:spTgt spid="204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51"/>
                                        </p:tgtEl>
                                        <p:attrNameLst>
                                          <p:attrName>style.visibility</p:attrName>
                                        </p:attrNameLst>
                                      </p:cBhvr>
                                      <p:to>
                                        <p:strVal val="visible"/>
                                      </p:to>
                                    </p:set>
                                    <p:animEffect transition="in" filter="fade">
                                      <p:cBhvr>
                                        <p:cTn id="32" dur="500"/>
                                        <p:tgtEl>
                                          <p:spTgt spid="205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52"/>
                                        </p:tgtEl>
                                        <p:attrNameLst>
                                          <p:attrName>style.visibility</p:attrName>
                                        </p:attrNameLst>
                                      </p:cBhvr>
                                      <p:to>
                                        <p:strVal val="visible"/>
                                      </p:to>
                                    </p:set>
                                    <p:animEffect transition="in" filter="fade">
                                      <p:cBhvr>
                                        <p:cTn id="42" dur="500"/>
                                        <p:tgtEl>
                                          <p:spTgt spid="205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p:cTn id="45" dur="500" fill="hold"/>
                                        <p:tgtEl>
                                          <p:spTgt spid="41"/>
                                        </p:tgtEl>
                                        <p:attrNameLst>
                                          <p:attrName>ppt_w</p:attrName>
                                        </p:attrNameLst>
                                      </p:cBhvr>
                                      <p:tavLst>
                                        <p:tav tm="0">
                                          <p:val>
                                            <p:fltVal val="0"/>
                                          </p:val>
                                        </p:tav>
                                        <p:tav tm="100000">
                                          <p:val>
                                            <p:strVal val="#ppt_w"/>
                                          </p:val>
                                        </p:tav>
                                      </p:tavLst>
                                    </p:anim>
                                    <p:anim calcmode="lin" valueType="num">
                                      <p:cBhvr>
                                        <p:cTn id="46" dur="500" fill="hold"/>
                                        <p:tgtEl>
                                          <p:spTgt spid="41"/>
                                        </p:tgtEl>
                                        <p:attrNameLst>
                                          <p:attrName>ppt_h</p:attrName>
                                        </p:attrNameLst>
                                      </p:cBhvr>
                                      <p:tavLst>
                                        <p:tav tm="0">
                                          <p:val>
                                            <p:fltVal val="0"/>
                                          </p:val>
                                        </p:tav>
                                        <p:tav tm="100000">
                                          <p:val>
                                            <p:strVal val="#ppt_h"/>
                                          </p:val>
                                        </p:tav>
                                      </p:tavLst>
                                    </p:anim>
                                    <p:animEffect transition="in" filter="fade">
                                      <p:cBhvr>
                                        <p:cTn id="4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                   </a:t>
            </a:r>
          </a:p>
          <a:p>
            <a:pPr marL="0" indent="0">
              <a:buNone/>
            </a:pPr>
            <a:r>
              <a:rPr lang="en-US" dirty="0"/>
              <a:t> </a:t>
            </a:r>
            <a:r>
              <a:rPr lang="en-US" dirty="0" smtClean="0"/>
              <a:t>                   </a:t>
            </a:r>
          </a:p>
          <a:p>
            <a:pPr marL="0" indent="0">
              <a:buNone/>
            </a:pPr>
            <a:endParaRPr lang="en-US" dirty="0"/>
          </a:p>
          <a:p>
            <a:pPr marL="0" indent="0">
              <a:buNone/>
            </a:pPr>
            <a:r>
              <a:rPr lang="en-US" dirty="0" smtClean="0"/>
              <a:t>                                                  C</a:t>
            </a:r>
            <a:endParaRPr lang="en-US" dirty="0"/>
          </a:p>
        </p:txBody>
      </p:sp>
      <p:grpSp>
        <p:nvGrpSpPr>
          <p:cNvPr id="4" name="Group 3">
            <a:extLst>
              <a:ext uri="{FF2B5EF4-FFF2-40B4-BE49-F238E27FC236}">
                <a16:creationId xmlns:a16="http://schemas.microsoft.com/office/drawing/2014/main" id="{E37AB725-910A-485D-91BD-09C2E745C3C2}"/>
              </a:ext>
            </a:extLst>
          </p:cNvPr>
          <p:cNvGrpSpPr/>
          <p:nvPr/>
        </p:nvGrpSpPr>
        <p:grpSpPr>
          <a:xfrm>
            <a:off x="6400800" y="2819400"/>
            <a:ext cx="1083593" cy="986391"/>
            <a:chOff x="9150886" y="2976009"/>
            <a:chExt cx="1083593" cy="986391"/>
          </a:xfrm>
        </p:grpSpPr>
        <p:sp>
          <p:nvSpPr>
            <p:cNvPr id="5" name="Cube 4">
              <a:extLst>
                <a:ext uri="{FF2B5EF4-FFF2-40B4-BE49-F238E27FC236}">
                  <a16:creationId xmlns:a16="http://schemas.microsoft.com/office/drawing/2014/main" id="{C1B7779D-F447-40BC-B4BA-5E981854E2BE}"/>
                </a:ext>
              </a:extLst>
            </p:cNvPr>
            <p:cNvSpPr/>
            <p:nvPr/>
          </p:nvSpPr>
          <p:spPr bwMode="auto">
            <a:xfrm>
              <a:off x="9150886" y="2976009"/>
              <a:ext cx="1066800" cy="986391"/>
            </a:xfrm>
            <a:prstGeom prst="cube">
              <a:avLst>
                <a:gd name="adj" fmla="val 28511"/>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sp>
          <p:nvSpPr>
            <p:cNvPr id="6" name="Multiplication Sign 24">
              <a:extLst>
                <a:ext uri="{FF2B5EF4-FFF2-40B4-BE49-F238E27FC236}">
                  <a16:creationId xmlns:a16="http://schemas.microsoft.com/office/drawing/2014/main" id="{DA7FD083-F999-4E7D-9B5B-A281441D340E}"/>
                </a:ext>
              </a:extLst>
            </p:cNvPr>
            <p:cNvSpPr/>
            <p:nvPr/>
          </p:nvSpPr>
          <p:spPr bwMode="auto">
            <a:xfrm rot="14729987">
              <a:off x="9925487" y="3333755"/>
              <a:ext cx="318350" cy="299635"/>
            </a:xfrm>
            <a:prstGeom prst="mathMultiply">
              <a:avLst/>
            </a:prstGeom>
            <a:solidFill>
              <a:srgbClr val="00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sp>
          <p:nvSpPr>
            <p:cNvPr id="7" name="Oval 6">
              <a:extLst>
                <a:ext uri="{FF2B5EF4-FFF2-40B4-BE49-F238E27FC236}">
                  <a16:creationId xmlns:a16="http://schemas.microsoft.com/office/drawing/2014/main" id="{A738F2AD-57EC-469A-A3D6-7B72F912CE40}"/>
                </a:ext>
              </a:extLst>
            </p:cNvPr>
            <p:cNvSpPr/>
            <p:nvPr/>
          </p:nvSpPr>
          <p:spPr bwMode="auto">
            <a:xfrm>
              <a:off x="9373762" y="3436674"/>
              <a:ext cx="381000" cy="381000"/>
            </a:xfrm>
            <a:prstGeom prst="ellipse">
              <a:avLst/>
            </a:prstGeom>
            <a:solidFill>
              <a:srgbClr val="00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sp>
          <p:nvSpPr>
            <p:cNvPr id="8" name="Arrow: Right 26">
              <a:extLst>
                <a:ext uri="{FF2B5EF4-FFF2-40B4-BE49-F238E27FC236}">
                  <a16:creationId xmlns:a16="http://schemas.microsoft.com/office/drawing/2014/main" id="{644F4E20-DACC-4BDB-A7A9-D3CF6FEFBB2C}"/>
                </a:ext>
              </a:extLst>
            </p:cNvPr>
            <p:cNvSpPr/>
            <p:nvPr/>
          </p:nvSpPr>
          <p:spPr bwMode="auto">
            <a:xfrm rot="12801596" flipH="1" flipV="1">
              <a:off x="9546283" y="3043060"/>
              <a:ext cx="278280" cy="160789"/>
            </a:xfrm>
            <a:prstGeom prst="rightArrow">
              <a:avLst/>
            </a:prstGeom>
            <a:solidFill>
              <a:srgbClr val="00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grpSp>
    </p:spTree>
    <p:extLst>
      <p:ext uri="{BB962C8B-B14F-4D97-AF65-F5344CB8AC3E}">
        <p14:creationId xmlns:p14="http://schemas.microsoft.com/office/powerpoint/2010/main" val="17989768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457200"/>
            <a:ext cx="10058400" cy="1569660"/>
          </a:xfrm>
          <a:prstGeom prst="rect">
            <a:avLst/>
          </a:prstGeom>
          <a:noFill/>
        </p:spPr>
        <p:txBody>
          <a:bodyPr wrap="square" rtlCol="0">
            <a:spAutoFit/>
          </a:bodyPr>
          <a:lstStyle/>
          <a:p>
            <a:r>
              <a:rPr lang="en-US" dirty="0" smtClean="0"/>
              <a:t>As complex as it is, the brain can be easily fooled… And…. Can fool you into thinking you know something when you don’t!!</a:t>
            </a:r>
          </a:p>
          <a:p>
            <a:endParaRPr lang="en-US" dirty="0"/>
          </a:p>
          <a:p>
            <a:r>
              <a:rPr lang="en-US" dirty="0" smtClean="0"/>
              <a:t>Take the Thatcher effect…</a:t>
            </a:r>
            <a:endParaRPr lang="en-US" dirty="0"/>
          </a:p>
        </p:txBody>
      </p:sp>
      <p:pic>
        <p:nvPicPr>
          <p:cNvPr id="1026"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2362200"/>
            <a:ext cx="3095625" cy="39257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467600" y="2895600"/>
            <a:ext cx="4114800" cy="3508653"/>
          </a:xfrm>
          <a:prstGeom prst="rect">
            <a:avLst/>
          </a:prstGeom>
          <a:noFill/>
        </p:spPr>
        <p:txBody>
          <a:bodyPr wrap="square" rtlCol="0">
            <a:spAutoFit/>
          </a:bodyPr>
          <a:lstStyle/>
          <a:p>
            <a:r>
              <a:rPr lang="en-US" dirty="0" smtClean="0"/>
              <a:t>Beautiful young woman:</a:t>
            </a:r>
          </a:p>
          <a:p>
            <a:endParaRPr lang="en-US" sz="1800" dirty="0" smtClean="0"/>
          </a:p>
          <a:p>
            <a:r>
              <a:rPr lang="en-US" sz="1800" dirty="0" smtClean="0"/>
              <a:t>Your brain knows what a face looks like and will pick out features it recognizes..</a:t>
            </a:r>
          </a:p>
          <a:p>
            <a:endParaRPr lang="en-US" sz="1800" dirty="0"/>
          </a:p>
          <a:p>
            <a:r>
              <a:rPr lang="en-US" sz="1800" dirty="0" smtClean="0"/>
              <a:t>What happens when we flip it around??</a:t>
            </a:r>
          </a:p>
          <a:p>
            <a:endParaRPr lang="en-US" sz="1800" dirty="0"/>
          </a:p>
          <a:p>
            <a:r>
              <a:rPr lang="en-US" sz="1800" dirty="0" smtClean="0"/>
              <a:t>This is the same way your brain can fool you when you’re trying to learn new concepts or tasks.</a:t>
            </a:r>
            <a:endParaRPr lang="en-US" sz="1800" dirty="0"/>
          </a:p>
        </p:txBody>
      </p:sp>
    </p:spTree>
    <p:extLst>
      <p:ext uri="{BB962C8B-B14F-4D97-AF65-F5344CB8AC3E}">
        <p14:creationId xmlns:p14="http://schemas.microsoft.com/office/powerpoint/2010/main" val="379649687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reating Effective Tests&amp;#x0D;&amp;#x0A;(survival guide to creating objective tests)&amp;quot;&quot;/&gt;&lt;property id=&quot;20307&quot; value=&quot;256&quot;/&gt;&lt;/object&gt;&lt;object type=&quot;3&quot; unique_id=&quot;15745&quot;&gt;&lt;property id=&quot;20148&quot; value=&quot;5&quot;/&gt;&lt;property id=&quot;20300&quot; value=&quot;Slide 55 - &amp;quot;For next session will explore how to test with Subjective Tests&amp;#x0D;&amp;#x0A;&amp;#x0D;&amp;#x0A;And how to grade Subjective Testing in an “object&quot;/&gt;&lt;property id=&quot;20307&quot; value=&quot;1234&quot;/&gt;&lt;/object&gt;&lt;object type=&quot;3&quot; unique_id=&quot;20451&quot;&gt;&lt;property id=&quot;20148&quot; value=&quot;5&quot;/&gt;&lt;property id=&quot;20300&quot; value=&quot;Slide 2 - &amp;quot;Why do students hate tests?&amp;quot;&quot;/&gt;&lt;property id=&quot;20307&quot; value=&quot;1266&quot;/&gt;&lt;/object&gt;&lt;object type=&quot;3&quot; unique_id=&quot;20452&quot;&gt;&lt;property id=&quot;20148&quot; value=&quot;5&quot;/&gt;&lt;property id=&quot;20300&quot; value=&quot;Slide 3 - &amp;quot;Why do WE hate making tests?&amp;quot;&quot;/&gt;&lt;property id=&quot;20307&quot; value=&quot;1267&quot;/&gt;&lt;/object&gt;&lt;object type=&quot;3&quot; unique_id=&quot;20453&quot;&gt;&lt;property id=&quot;20148&quot; value=&quot;5&quot;/&gt;&lt;property id=&quot;20300&quot; value=&quot;Slide 4 - &amp;quot;Why do we give tests?&amp;quot;&quot;/&gt;&lt;property id=&quot;20307&quot; value=&quot;1268&quot;/&gt;&lt;/object&gt;&lt;object type=&quot;3&quot; unique_id=&quot;20454&quot;&gt;&lt;property id=&quot;20148&quot; value=&quot;5&quot;/&gt;&lt;property id=&quot;20300&quot; value=&quot;Slide 5 - &amp;quot;Two general types of feedback from tests&amp;quot;&quot;/&gt;&lt;property id=&quot;20307&quot; value=&quot;1269&quot;/&gt;&lt;/object&gt;&lt;object type=&quot;3&quot; unique_id=&quot;20455&quot;&gt;&lt;property id=&quot;20148&quot; value=&quot;5&quot;/&gt;&lt;property id=&quot;20300&quot; value=&quot;Slide 6 - &amp;quot;When are tests given?&amp;quot;&quot;/&gt;&lt;property id=&quot;20307&quot; value=&quot;1270&quot;/&gt;&lt;/object&gt;&lt;object type=&quot;3&quot; unique_id=&quot;20456&quot;&gt;&lt;property id=&quot;20148&quot; value=&quot;5&quot;/&gt;&lt;property id=&quot;20300&quot; value=&quot;Slide 7 - &amp;quot;Types of Classroom Tests&amp;quot;&quot;/&gt;&lt;property id=&quot;20307&quot; value=&quot;1271&quot;/&gt;&lt;/object&gt;&lt;object type=&quot;3&quot; unique_id=&quot;20457&quot;&gt;&lt;property id=&quot;20148&quot; value=&quot;5&quot;/&gt;&lt;property id=&quot;20300&quot; value=&quot;Slide 8 - &amp;quot;What is your favorite type of test to take?&amp;quot;&quot;/&gt;&lt;property id=&quot;20307&quot; value=&quot;1310&quot;/&gt;&lt;/object&gt;&lt;object type=&quot;3&quot; unique_id=&quot;20458&quot;&gt;&lt;property id=&quot;20148&quot; value=&quot;5&quot;/&gt;&lt;property id=&quot;20300&quot; value=&quot;Slide 9 - &amp;quot;SELECTING THE EXAM FORMAT&amp;quot;&quot;/&gt;&lt;property id=&quot;20307&quot; value=&quot;1311&quot;/&gt;&lt;/object&gt;&lt;object type=&quot;3&quot; unique_id=&quot;20459&quot;&gt;&lt;property id=&quot;20148&quot; value=&quot;5&quot;/&gt;&lt;property id=&quot;20300&quot; value=&quot;Slide 10 - &amp;quot;SELECTING THE EXAM FORMAT&amp;quot;&quot;/&gt;&lt;property id=&quot;20307&quot; value=&quot;1312&quot;/&gt;&lt;/object&gt;&lt;object type=&quot;3&quot; unique_id=&quot;20460&quot;&gt;&lt;property id=&quot;20148&quot; value=&quot;5&quot;/&gt;&lt;property id=&quot;20300&quot; value=&quot;Slide 11 - &amp;quot;SELECTING THE EXAM FORMAT&amp;quot;&quot;/&gt;&lt;property id=&quot;20307&quot; value=&quot;1313&quot;/&gt;&lt;/object&gt;&lt;object type=&quot;3&quot; unique_id=&quot;20461&quot;&gt;&lt;property id=&quot;20148&quot; value=&quot;5&quot;/&gt;&lt;property id=&quot;20300&quot; value=&quot;Slide 12 - &amp;quot;SELECTING THE EXAM FORMAT&amp;quot;&quot;/&gt;&lt;property id=&quot;20307&quot; value=&quot;1314&quot;/&gt;&lt;/object&gt;&lt;object type=&quot;3&quot; unique_id=&quot;20462&quot;&gt;&lt;property id=&quot;20148&quot; value=&quot;5&quot;/&gt;&lt;property id=&quot;20300&quot; value=&quot;Slide 13 - &amp;quot;SELECTING THE EXAM FORMAT&amp;quot;&quot;/&gt;&lt;property id=&quot;20307&quot; value=&quot;1315&quot;/&gt;&lt;/object&gt;&lt;object type=&quot;3&quot; unique_id=&quot;20463&quot;&gt;&lt;property id=&quot;20148&quot; value=&quot;5&quot;/&gt;&lt;property id=&quot;20300&quot; value=&quot;Slide 14 - &amp;quot;SELECTING THE EXAM FORMAT&amp;quot;&quot;/&gt;&lt;property id=&quot;20307&quot; value=&quot;1316&quot;/&gt;&lt;/object&gt;&lt;object type=&quot;3&quot; unique_id=&quot;20464&quot;&gt;&lt;property id=&quot;20148&quot; value=&quot;5&quot;/&gt;&lt;property id=&quot;20300&quot; value=&quot;Slide 15 - &amp;quot;SELECTING THE EXAM FORMAT&amp;quot;&quot;/&gt;&lt;property id=&quot;20307&quot; value=&quot;1317&quot;/&gt;&lt;/object&gt;&lt;object type=&quot;3&quot; unique_id=&quot;20465&quot;&gt;&lt;property id=&quot;20148&quot; value=&quot;5&quot;/&gt;&lt;property id=&quot;20300&quot; value=&quot;Slide 16 - &amp;quot;So lets talk more about writing                 OBJECTIVE QUESTIONS&amp;quot;&quot;/&gt;&lt;property id=&quot;20307&quot; value=&quot;1318&quot;/&gt;&lt;/object&gt;&lt;object type=&quot;3&quot; unique_id=&quot;20466&quot;&gt;&lt;property id=&quot;20148&quot; value=&quot;5&quot;/&gt;&lt;property id=&quot;20300&quot; value=&quot;Slide 17 - &amp;quot;Creating Effective Objective Questions&amp;#x0D;&amp;#x0A;&amp;#x0D;&amp;#x0A;Multiple Choice&amp;quot;&quot;/&gt;&lt;property id=&quot;20307&quot; value=&quot;1272&quot;/&gt;&lt;/object&gt;&lt;object type=&quot;3&quot; unique_id=&quot;20467&quot;&gt;&lt;property id=&quot;20148&quot; value=&quot;5&quot;/&gt;&lt;property id=&quot;20300&quot; value=&quot;Slide 18 - &amp;quot;Creating Effective Objective Questions&amp;#x0D;&amp;#x0A;&amp;#x0D;&amp;#x0A;Multiple Choice&amp;quot;&quot;/&gt;&lt;property id=&quot;20307&quot; value=&quot;1273&quot;/&gt;&lt;/object&gt;&lt;object type=&quot;3&quot; unique_id=&quot;20468&quot;&gt;&lt;property id=&quot;20148&quot; value=&quot;5&quot;/&gt;&lt;property id=&quot;20300&quot; value=&quot;Slide 19 - &amp;quot;FORMATS for MULTPLE CHOICE&amp;quot;&quot;/&gt;&lt;property id=&quot;20307&quot; value=&quot;1274&quot;/&gt;&lt;/object&gt;&lt;object type=&quot;3&quot; unique_id=&quot;20469&quot;&gt;&lt;property id=&quot;20148&quot; value=&quot;5&quot;/&gt;&lt;property id=&quot;20300&quot; value=&quot;Slide 20 - &amp;quot;Example of Best Answer Question&amp;quot;&quot;/&gt;&lt;property id=&quot;20307&quot; value=&quot;1275&quot;/&gt;&lt;/object&gt;&lt;object type=&quot;3&quot; unique_id=&quot;20470&quot;&gt;&lt;property id=&quot;20148&quot; value=&quot;5&quot;/&gt;&lt;property id=&quot;20300&quot; value=&quot;Slide 21 - &amp;quot;FORMATS for MULTPLE CHOICE&amp;quot;&quot;/&gt;&lt;property id=&quot;20307&quot; value=&quot;1276&quot;/&gt;&lt;/object&gt;&lt;object type=&quot;3&quot; unique_id=&quot;20471&quot;&gt;&lt;property id=&quot;20148&quot; value=&quot;5&quot;/&gt;&lt;property id=&quot;20300&quot; value=&quot;Slide 22 - &amp;quot;Example of An Analogy Question&amp;quot;&quot;/&gt;&lt;property id=&quot;20307&quot; value=&quot;1277&quot;/&gt;&lt;/object&gt;&lt;object type=&quot;3&quot; unique_id=&quot;20472&quot;&gt;&lt;property id=&quot;20148&quot; value=&quot;5&quot;/&gt;&lt;property id=&quot;20300&quot; value=&quot;Slide 23 - &amp;quot;FORMATS for MULTPLE CHOICE&amp;quot;&quot;/&gt;&lt;property id=&quot;20307&quot; value=&quot;1278&quot;/&gt;&lt;/object&gt;&lt;object type=&quot;3&quot; unique_id=&quot;20473&quot;&gt;&lt;property id=&quot;20148&quot; value=&quot;5&quot;/&gt;&lt;property id=&quot;20300&quot; value=&quot;Slide 24 - &amp;quot;Example of Multiple Multiple Choice&amp;quot;&quot;/&gt;&lt;property id=&quot;20307&quot; value=&quot;1279&quot;/&gt;&lt;/object&gt;&lt;object type=&quot;3&quot; unique_id=&quot;20474&quot;&gt;&lt;property id=&quot;20148&quot; value=&quot;5&quot;/&gt;&lt;property id=&quot;20300&quot; value=&quot;Slide 25 - &amp;quot;FORMATS for MULTPLE CHOICE&amp;quot;&quot;/&gt;&lt;property id=&quot;20307&quot; value=&quot;1280&quot;/&gt;&lt;/object&gt;&lt;object type=&quot;3&quot; unique_id=&quot;20475&quot;&gt;&lt;property id=&quot;20148&quot; value=&quot;5&quot;/&gt;&lt;property id=&quot;20300&quot; value=&quot;Slide 26 - &amp;quot;Let’s examine how to write better multiple choice questions&amp;quot;&quot;/&gt;&lt;property id=&quot;20307&quot; value=&quot;1281&quot;/&gt;&lt;/object&gt;&lt;object type=&quot;3&quot; unique_id=&quot;20476&quot;&gt;&lt;property id=&quot;20148&quot; value=&quot;5&quot;/&gt;&lt;property id=&quot;20300&quot; value=&quot;Slide 27 - &amp;quot;Creating Effective Objective Questions&amp;#x0D;&amp;#x0A;&amp;#x0D;&amp;#x0A;The proper Stem&amp;quot;&quot;/&gt;&lt;property id=&quot;20307&quot; value=&quot;1282&quot;/&gt;&lt;/object&gt;&lt;object type=&quot;3&quot; unique_id=&quot;20477&quot;&gt;&lt;property id=&quot;20148&quot; value=&quot;5&quot;/&gt;&lt;property id=&quot;20300&quot; value=&quot;Slide 28 - &amp;quot;Creating Effective Objective Questions&amp;#x0D;&amp;#x0A;&amp;#x0D;&amp;#x0A;&amp;quot;&quot;/&gt;&lt;property id=&quot;20307&quot; value=&quot;1283&quot;/&gt;&lt;/object&gt;&lt;object type=&quot;3&quot; unique_id=&quot;20478&quot;&gt;&lt;property id=&quot;20148&quot; value=&quot;5&quot;/&gt;&lt;property id=&quot;20300&quot; value=&quot;Slide 29 - &amp;quot;Creating Effective Objective Questions&amp;#x0D;&amp;#x0A;&amp;#x0D;&amp;#x0A;&amp;quot;&quot;/&gt;&lt;property id=&quot;20307&quot; value=&quot;1284&quot;/&gt;&lt;/object&gt;&lt;object type=&quot;3&quot; unique_id=&quot;20479&quot;&gt;&lt;property id=&quot;20148&quot; value=&quot;5&quot;/&gt;&lt;property id=&quot;20300&quot; value=&quot;Slide 30 - &amp;quot;Creating Effective Objective Questions&amp;#x0D;&amp;#x0A;&amp;#x0D;&amp;#x0A;&amp;quot;&quot;/&gt;&lt;property id=&quot;20307&quot; value=&quot;1285&quot;/&gt;&lt;/object&gt;&lt;object type=&quot;3&quot; unique_id=&quot;20480&quot;&gt;&lt;property id=&quot;20148&quot; value=&quot;5&quot;/&gt;&lt;property id=&quot;20300&quot; value=&quot;Slide 31 - &amp;quot;Creating Effective Objective Questions&amp;#x0D;&amp;#x0A;&amp;#x0D;&amp;#x0A;&amp;quot;&quot;/&gt;&lt;property id=&quot;20307&quot; value=&quot;1286&quot;/&gt;&lt;/object&gt;&lt;object type=&quot;3&quot; unique_id=&quot;20481&quot;&gt;&lt;property id=&quot;20148&quot; value=&quot;5&quot;/&gt;&lt;property id=&quot;20300&quot; value=&quot;Slide 32 - &amp;quot;Creating Effective Objective Questions&amp;#x0D;&amp;#x0A;&amp;#x0D;&amp;#x0A;&amp;quot;&quot;/&gt;&lt;property id=&quot;20307&quot; value=&quot;1287&quot;/&gt;&lt;/object&gt;&lt;object type=&quot;3&quot; unique_id=&quot;20482&quot;&gt;&lt;property id=&quot;20148&quot; value=&quot;5&quot;/&gt;&lt;property id=&quot;20300&quot; value=&quot;Slide 33 - &amp;quot;Creating Effective Objective Questions&amp;#x0D;&amp;#x0A;&amp;#x0D;&amp;#x0A;&amp;quot;&quot;/&gt;&lt;property id=&quot;20307&quot; value=&quot;1288&quot;/&gt;&lt;/object&gt;&lt;object type=&quot;3&quot; unique_id=&quot;20483&quot;&gt;&lt;property id=&quot;20148&quot; value=&quot;5&quot;/&gt;&lt;property id=&quot;20300&quot; value=&quot;Slide 34 - &amp;quot;Creating Effective Objective Questions&amp;#x0D;&amp;#x0A;&amp;#x0D;&amp;#x0A;&amp;quot;&quot;/&gt;&lt;property id=&quot;20307&quot; value=&quot;1289&quot;/&gt;&lt;/object&gt;&lt;object type=&quot;3&quot; unique_id=&quot;20484&quot;&gt;&lt;property id=&quot;20148&quot; value=&quot;5&quot;/&gt;&lt;property id=&quot;20300&quot; value=&quot;Slide 35 - &amp;quot;Creating Effective Objective Questions&amp;#x0D;&amp;#x0A;&amp;#x0D;&amp;#x0A;&amp;quot;&quot;/&gt;&lt;property id=&quot;20307&quot; value=&quot;1290&quot;/&gt;&lt;/object&gt;&lt;object type=&quot;3&quot; unique_id=&quot;20485&quot;&gt;&lt;property id=&quot;20148&quot; value=&quot;5&quot;/&gt;&lt;property id=&quot;20300&quot; value=&quot;Slide 36 - &amp;quot;Creating Effective Objective Questions&amp;#x0D;&amp;#x0A;&amp;#x0D;&amp;#x0A;The Proper Stem&amp;quot;&quot;/&gt;&lt;property id=&quot;20307&quot; value=&quot;1291&quot;/&gt;&lt;/object&gt;&lt;object type=&quot;3&quot; unique_id=&quot;20486&quot;&gt;&lt;property id=&quot;20148&quot; value=&quot;5&quot;/&gt;&lt;property id=&quot;20300&quot; value=&quot;Slide 37 - &amp;quot;Creating Effective Objective Questions&amp;#x0D;&amp;#x0A;&amp;#x0D;&amp;#x0A;Proper Options&amp;quot;&quot;/&gt;&lt;property id=&quot;20307&quot; value=&quot;1292&quot;/&gt;&lt;/object&gt;&lt;object type=&quot;3&quot; unique_id=&quot;20487&quot;&gt;&lt;property id=&quot;20148&quot; value=&quot;5&quot;/&gt;&lt;property id=&quot;20300&quot; value=&quot;Slide 38 - &amp;quot;Creating Effective Objective Questions&amp;#x0D;&amp;#x0A;&amp;#x0D;&amp;#x0A;&amp;quot;&quot;/&gt;&lt;property id=&quot;20307&quot; value=&quot;1293&quot;/&gt;&lt;/object&gt;&lt;object type=&quot;3&quot; unique_id=&quot;20488&quot;&gt;&lt;property id=&quot;20148&quot; value=&quot;5&quot;/&gt;&lt;property id=&quot;20300&quot; value=&quot;Slide 39 - &amp;quot;Creating Effective Objective Questions&amp;#x0D;&amp;#x0A;&amp;#x0D;&amp;#x0A;&amp;quot;&quot;/&gt;&lt;property id=&quot;20307&quot; value=&quot;1294&quot;/&gt;&lt;/object&gt;&lt;object type=&quot;3&quot; unique_id=&quot;20489&quot;&gt;&lt;property id=&quot;20148&quot; value=&quot;5&quot;/&gt;&lt;property id=&quot;20300&quot; value=&quot;Slide 40 - &amp;quot;Creating Effective Objective Questions&amp;#x0D;&amp;#x0A;&amp;#x0D;&amp;#x0A;&amp;quot;&quot;/&gt;&lt;property id=&quot;20307&quot; value=&quot;1295&quot;/&gt;&lt;/object&gt;&lt;object type=&quot;3&quot; unique_id=&quot;20490&quot;&gt;&lt;property id=&quot;20148&quot; value=&quot;5&quot;/&gt;&lt;property id=&quot;20300&quot; value=&quot;Slide 41 - &amp;quot;Creating Effective Objective Questions&amp;#x0D;&amp;#x0A;&amp;#x0D;&amp;#x0A;&amp;quot;&quot;/&gt;&lt;property id=&quot;20307&quot; value=&quot;1296&quot;/&gt;&lt;/object&gt;&lt;object type=&quot;3&quot; unique_id=&quot;20491&quot;&gt;&lt;property id=&quot;20148&quot; value=&quot;5&quot;/&gt;&lt;property id=&quot;20300&quot; value=&quot;Slide 42 - &amp;quot;Creating Effective Objective Questions&amp;#x0D;&amp;#x0A;&amp;#x0D;&amp;#x0A;&amp;quot;&quot;/&gt;&lt;property id=&quot;20307&quot; value=&quot;1297&quot;/&gt;&lt;/object&gt;&lt;object type=&quot;3&quot; unique_id=&quot;20492&quot;&gt;&lt;property id=&quot;20148&quot; value=&quot;5&quot;/&gt;&lt;property id=&quot;20300&quot; value=&quot;Slide 43 - &amp;quot;Creating Effective Objective Questions&amp;#x0D;&amp;#x0A;&amp;#x0D;&amp;#x0A;&amp;quot;&quot;/&gt;&lt;property id=&quot;20307&quot; value=&quot;1298&quot;/&gt;&lt;/object&gt;&lt;object type=&quot;3&quot; unique_id=&quot;20493&quot;&gt;&lt;property id=&quot;20148&quot; value=&quot;5&quot;/&gt;&lt;property id=&quot;20300&quot; value=&quot;Slide 44 - &amp;quot;Creating Effective Objective Questions&amp;#x0D;&amp;#x0A;&amp;#x0D;&amp;#x0A;&amp;quot;&quot;/&gt;&lt;property id=&quot;20307&quot; value=&quot;1299&quot;/&gt;&lt;/object&gt;&lt;object type=&quot;3&quot; unique_id=&quot;20494&quot;&gt;&lt;property id=&quot;20148&quot; value=&quot;5&quot;/&gt;&lt;property id=&quot;20300&quot; value=&quot;Slide 45 - &amp;quot;Creating Effective Objective Questions&amp;#x0D;&amp;#x0A;&amp;#x0D;&amp;#x0A;Matching&amp;quot;&quot;/&gt;&lt;property id=&quot;20307&quot; value=&quot;1300&quot;/&gt;&lt;/object&gt;&lt;object type=&quot;3&quot; unique_id=&quot;20495&quot;&gt;&lt;property id=&quot;20148&quot; value=&quot;5&quot;/&gt;&lt;property id=&quot;20300&quot; value=&quot;Slide 46 - &amp;quot;Creating Effective Objective Questions&amp;#x0D;&amp;#x0A;&amp;#x0D;&amp;#x0A;Matching&amp;quot;&quot;/&gt;&lt;property id=&quot;20307&quot; value=&quot;1301&quot;/&gt;&lt;/object&gt;&lt;object type=&quot;3&quot; unique_id=&quot;20496&quot;&gt;&lt;property id=&quot;20148&quot; value=&quot;5&quot;/&gt;&lt;property id=&quot;20300&quot; value=&quot;Slide 47 - &amp;quot;Creating Effective Objective Questions&amp;#x0D;&amp;#x0A;True and False&amp;quot;&quot;/&gt;&lt;property id=&quot;20307&quot; value=&quot;1302&quot;/&gt;&lt;/object&gt;&lt;object type=&quot;3&quot; unique_id=&quot;20497&quot;&gt;&lt;property id=&quot;20148&quot; value=&quot;5&quot;/&gt;&lt;property id=&quot;20300&quot; value=&quot;Slide 48 - &amp;quot;Creating Effective Objective Questions&amp;#x0D;&amp;#x0A;True and False&amp;quot;&quot;/&gt;&lt;property id=&quot;20307&quot; value=&quot;1303&quot;/&gt;&lt;/object&gt;&lt;object type=&quot;3&quot; unique_id=&quot;20498&quot;&gt;&lt;property id=&quot;20148&quot; value=&quot;5&quot;/&gt;&lt;property id=&quot;20300&quot; value=&quot;Slide 49 - &amp;quot;Creating Effective Objective Questions&amp;#x0D;&amp;#x0A;True and False&amp;quot;&quot;/&gt;&lt;property id=&quot;20307&quot; value=&quot;1304&quot;/&gt;&lt;/object&gt;&lt;object type=&quot;3&quot; unique_id=&quot;20499&quot;&gt;&lt;property id=&quot;20148&quot; value=&quot;5&quot;/&gt;&lt;property id=&quot;20300&quot; value=&quot;Slide 50 - &amp;quot;Creating Effective Objective Questions&amp;#x0D;&amp;#x0A;True and False&amp;quot;&quot;/&gt;&lt;property id=&quot;20307&quot; value=&quot;1305&quot;/&gt;&lt;/object&gt;&lt;object type=&quot;3&quot; unique_id=&quot;20500&quot;&gt;&lt;property id=&quot;20148&quot; value=&quot;5&quot;/&gt;&lt;property id=&quot;20300&quot; value=&quot;Slide 51 - &amp;quot;Creating Effective Objective Questions&amp;#x0D;&amp;#x0A;True and False&amp;quot;&quot;/&gt;&lt;property id=&quot;20307&quot; value=&quot;1306&quot;/&gt;&lt;/object&gt;&lt;object type=&quot;3&quot; unique_id=&quot;20501&quot;&gt;&lt;property id=&quot;20148&quot; value=&quot;5&quot;/&gt;&lt;property id=&quot;20300&quot; value=&quot;Slide 52 - &amp;quot;Creating Effective Objective Questions&amp;#x0D;&amp;#x0A;True and False&amp;quot;&quot;/&gt;&lt;property id=&quot;20307&quot; value=&quot;1307&quot;/&gt;&lt;/object&gt;&lt;object type=&quot;3&quot; unique_id=&quot;20502&quot;&gt;&lt;property id=&quot;20148&quot; value=&quot;5&quot;/&gt;&lt;property id=&quot;20300&quot; value=&quot;Slide 53 - &amp;quot;Dr. Bill’s Good Test Practices&amp;quot;&quot;/&gt;&lt;property id=&quot;20307&quot; value=&quot;1308&quot;/&gt;&lt;/object&gt;&lt;object type=&quot;3&quot; unique_id=&quot;20503&quot;&gt;&lt;property id=&quot;20148&quot; value=&quot;5&quot;/&gt;&lt;property id=&quot;20300&quot; value=&quot;Slide 54 - &amp;quot;If students do poorly and you’re looking for the reason why…&amp;#x0D;&amp;#x0A;the first place to look is in the mirror&amp;quot;&quot;/&gt;&lt;property id=&quot;20307&quot; value=&quot;1309&quot;/&gt;&lt;/object&gt;&lt;/object&gt;&lt;/object&gt;&lt;/database&gt;"/>
  <p:tag name="SECTOMILLISECCONVERTED" val="1"/>
</p:tagLst>
</file>

<file path=ppt/theme/theme1.xml><?xml version="1.0" encoding="utf-8"?>
<a:theme xmlns:a="http://schemas.openxmlformats.org/drawingml/2006/main" name="Azurec">
  <a:themeElements>
    <a:clrScheme name="">
      <a:dk1>
        <a:srgbClr val="081D58"/>
      </a:dk1>
      <a:lt1>
        <a:srgbClr val="A2C1FE"/>
      </a:lt1>
      <a:dk2>
        <a:srgbClr val="00279F"/>
      </a:dk2>
      <a:lt2>
        <a:srgbClr val="919191"/>
      </a:lt2>
      <a:accent1>
        <a:srgbClr val="00B7A5"/>
      </a:accent1>
      <a:accent2>
        <a:srgbClr val="F39FD1"/>
      </a:accent2>
      <a:accent3>
        <a:srgbClr val="CEDDFE"/>
      </a:accent3>
      <a:accent4>
        <a:srgbClr val="06174A"/>
      </a:accent4>
      <a:accent5>
        <a:srgbClr val="AAD8CF"/>
      </a:accent5>
      <a:accent6>
        <a:srgbClr val="DC90BD"/>
      </a:accent6>
      <a:hlink>
        <a:srgbClr val="7B00E4"/>
      </a:hlink>
      <a:folHlink>
        <a:srgbClr val="3365FB"/>
      </a:folHlink>
    </a:clrScheme>
    <a:fontScheme name="Azure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Azure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zure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zure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zure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zure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zure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zure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15825</TotalTime>
  <Words>2891</Words>
  <Application>Microsoft Office PowerPoint</Application>
  <PresentationFormat>Widescreen</PresentationFormat>
  <Paragraphs>234</Paragraphs>
  <Slides>47</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ＭＳ Ｐゴシック</vt:lpstr>
      <vt:lpstr>Arial</vt:lpstr>
      <vt:lpstr>Impact</vt:lpstr>
      <vt:lpstr>Monotype Sorts</vt:lpstr>
      <vt:lpstr>Times New Roman</vt:lpstr>
      <vt:lpstr>Wingdings</vt:lpstr>
      <vt:lpstr>Azurec</vt:lpstr>
      <vt:lpstr>Long Term Memory  Using what cognitive science tells us about how the brain works</vt:lpstr>
      <vt:lpstr>Here’s the culprit</vt:lpstr>
      <vt:lpstr>The brain’s learning abilities evolved to adapt to an environment that is very different from today </vt:lpstr>
      <vt:lpstr>A little brain trivia:</vt:lpstr>
      <vt:lpstr>How well do you know your brain?</vt:lpstr>
      <vt:lpstr>PowerPoint Presentation</vt:lpstr>
      <vt:lpstr>Spatial Test</vt:lpstr>
      <vt:lpstr>PowerPoint Presentation</vt:lpstr>
      <vt:lpstr>PowerPoint Presentation</vt:lpstr>
      <vt:lpstr>PowerPoint Presentation</vt:lpstr>
      <vt:lpstr>PowerPoint Presentation</vt:lpstr>
      <vt:lpstr>PowerPoint Presentation</vt:lpstr>
      <vt:lpstr>4 Stages of Learning New Information</vt:lpstr>
      <vt:lpstr>So how do we get your brains attention?</vt:lpstr>
      <vt:lpstr>ATTENTION</vt:lpstr>
      <vt:lpstr>PowerPoint Presentation</vt:lpstr>
      <vt:lpstr>However – all attention techniques are short lived!</vt:lpstr>
      <vt:lpstr>ATTENTION</vt:lpstr>
      <vt:lpstr>The myth of multitasking</vt:lpstr>
      <vt:lpstr>PowerPoint Presentation</vt:lpstr>
      <vt:lpstr>PowerPoint Presentation</vt:lpstr>
      <vt:lpstr>PowerPoint Presentation</vt:lpstr>
      <vt:lpstr>4 Stages of Learning New Information</vt:lpstr>
      <vt:lpstr>So why don’t you deep encode the information given to you?</vt:lpstr>
      <vt:lpstr>PowerPoint Presentation</vt:lpstr>
      <vt:lpstr>PowerPoint Presentation</vt:lpstr>
      <vt:lpstr>PowerPoint Presentation</vt:lpstr>
      <vt:lpstr>PowerPoint Presentation</vt:lpstr>
      <vt:lpstr>PowerPoint Presentation</vt:lpstr>
      <vt:lpstr>Why stop studying a topic in the middle of it before you have mastered it?</vt:lpstr>
      <vt:lpstr>Two types of encoding of sensory input </vt:lpstr>
      <vt:lpstr>How do you to encode better ?</vt:lpstr>
      <vt:lpstr>4 Stages of Learning New Information</vt:lpstr>
      <vt:lpstr>Role of the Hippocampus in long term memory formation</vt:lpstr>
      <vt:lpstr>Strange Case of Henry Molaison</vt:lpstr>
      <vt:lpstr>Hippocampus and Neocortex</vt:lpstr>
      <vt:lpstr>Hippocampus and Neocortex</vt:lpstr>
      <vt:lpstr>Hippocampus and learning/memory</vt:lpstr>
      <vt:lpstr>Types of Memory</vt:lpstr>
      <vt:lpstr>Cramming for an exam</vt:lpstr>
      <vt:lpstr>Cramming doesn’t help your patients and sleep is essential to remembering all you need to know to be great veterinary technicians, and successfully pass the VTNE</vt:lpstr>
      <vt:lpstr>4 Stages of Learning New Information</vt:lpstr>
      <vt:lpstr>If you can’t RETRIEVE the information when needed for a patient, it’s as if you never encoded it in the first place</vt:lpstr>
      <vt:lpstr>Good news! Every time you retrieve a memory you strengthen the synaptic connections and help consolidate the memory engram</vt:lpstr>
      <vt:lpstr>More Study Tips to Help Your Brain</vt:lpstr>
      <vt:lpstr>More Study Tips to Help Your Brain</vt:lpstr>
      <vt:lpstr>More Study Tips to Help Your Brain</vt:lpstr>
    </vt:vector>
  </TitlesOfParts>
  <Company>Dell Computer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VT Drug Talk</dc:title>
  <dc:creator>Pete Bill</dc:creator>
  <cp:lastModifiedBy>Catherine Huff</cp:lastModifiedBy>
  <cp:revision>390</cp:revision>
  <cp:lastPrinted>1999-12-17T22:45:26Z</cp:lastPrinted>
  <dcterms:created xsi:type="dcterms:W3CDTF">2001-01-24T21:19:26Z</dcterms:created>
  <dcterms:modified xsi:type="dcterms:W3CDTF">2019-07-08T12:06:55Z</dcterms:modified>
</cp:coreProperties>
</file>