
<file path=[Content_Types].xml><?xml version="1.0" encoding="utf-8"?>
<Types xmlns="http://schemas.openxmlformats.org/package/2006/content-types">
  <Default Extension="bin"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8" r:id="rId2"/>
    <p:sldId id="261" r:id="rId3"/>
    <p:sldId id="274" r:id="rId4"/>
    <p:sldId id="276" r:id="rId5"/>
    <p:sldId id="277" r:id="rId6"/>
    <p:sldId id="279" r:id="rId7"/>
    <p:sldId id="278" r:id="rId8"/>
    <p:sldId id="275" r:id="rId9"/>
    <p:sldId id="265" r:id="rId10"/>
    <p:sldId id="266" r:id="rId11"/>
    <p:sldId id="280" r:id="rId12"/>
    <p:sldId id="281" r:id="rId13"/>
    <p:sldId id="282" r:id="rId14"/>
    <p:sldId id="283" r:id="rId15"/>
    <p:sldId id="284" r:id="rId16"/>
    <p:sldId id="285" r:id="rId17"/>
    <p:sldId id="286" r:id="rId18"/>
    <p:sldId id="288" r:id="rId19"/>
    <p:sldId id="289" r:id="rId20"/>
    <p:sldId id="290" r:id="rId21"/>
    <p:sldId id="292" r:id="rId22"/>
    <p:sldId id="287" r:id="rId23"/>
    <p:sldId id="268" r:id="rId24"/>
    <p:sldId id="291"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66959" autoAdjust="0"/>
  </p:normalViewPr>
  <p:slideViewPr>
    <p:cSldViewPr snapToGrid="0">
      <p:cViewPr varScale="1">
        <p:scale>
          <a:sx n="77" d="100"/>
          <a:sy n="77" d="100"/>
        </p:scale>
        <p:origin x="16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4CBE2-9EA2-4763-9333-0CC57609C466}" type="doc">
      <dgm:prSet loTypeId="urn:microsoft.com/office/officeart/2005/8/layout/vList2" loCatId="Inbox" qsTypeId="urn:microsoft.com/office/officeart/2005/8/quickstyle/simple2" qsCatId="simple" csTypeId="urn:microsoft.com/office/officeart/2005/8/colors/accent3_2" csCatId="accent3" phldr="1"/>
      <dgm:spPr/>
      <dgm:t>
        <a:bodyPr/>
        <a:lstStyle/>
        <a:p>
          <a:endParaRPr lang="en-US"/>
        </a:p>
      </dgm:t>
    </dgm:pt>
    <dgm:pt modelId="{A326D686-A472-4DD8-B859-F75D24E053EC}">
      <dgm:prSet/>
      <dgm:spPr/>
      <dgm:t>
        <a:bodyPr/>
        <a:lstStyle/>
        <a:p>
          <a:r>
            <a:rPr lang="en-US" dirty="0"/>
            <a:t>1. The injured blood vessel gets smaller to let less blood through.</a:t>
          </a:r>
        </a:p>
      </dgm:t>
    </dgm:pt>
    <dgm:pt modelId="{6ADCAA91-96AA-4700-A557-64F60CFF9383}" type="parTrans" cxnId="{941CFC7D-8C6D-4E83-9BC1-26FF98B3CBA7}">
      <dgm:prSet/>
      <dgm:spPr/>
      <dgm:t>
        <a:bodyPr/>
        <a:lstStyle/>
        <a:p>
          <a:endParaRPr lang="en-US"/>
        </a:p>
      </dgm:t>
    </dgm:pt>
    <dgm:pt modelId="{E5904DE6-D182-4C00-8293-7B8F64D9C586}" type="sibTrans" cxnId="{941CFC7D-8C6D-4E83-9BC1-26FF98B3CBA7}">
      <dgm:prSet/>
      <dgm:spPr/>
      <dgm:t>
        <a:bodyPr/>
        <a:lstStyle/>
        <a:p>
          <a:endParaRPr lang="en-US"/>
        </a:p>
      </dgm:t>
    </dgm:pt>
    <dgm:pt modelId="{C38B86AE-ED06-4BC2-9607-7AA57F5F02FB}">
      <dgm:prSet/>
      <dgm:spPr/>
      <dgm:t>
        <a:bodyPr/>
        <a:lstStyle/>
        <a:p>
          <a:r>
            <a:rPr lang="en-US" dirty="0"/>
            <a:t>2.  Platelets rush to the site and stick together to form a platelet plug  </a:t>
          </a:r>
        </a:p>
      </dgm:t>
    </dgm:pt>
    <dgm:pt modelId="{9ED786EF-64F9-4FA1-B1B8-BF1A95EB6B16}" type="parTrans" cxnId="{5016E965-8ACE-4A7E-9C53-460631BC11AA}">
      <dgm:prSet/>
      <dgm:spPr/>
      <dgm:t>
        <a:bodyPr/>
        <a:lstStyle/>
        <a:p>
          <a:endParaRPr lang="en-US"/>
        </a:p>
      </dgm:t>
    </dgm:pt>
    <dgm:pt modelId="{2F57B77B-4333-4655-89D8-D69A08418655}" type="sibTrans" cxnId="{5016E965-8ACE-4A7E-9C53-460631BC11AA}">
      <dgm:prSet/>
      <dgm:spPr/>
      <dgm:t>
        <a:bodyPr/>
        <a:lstStyle/>
        <a:p>
          <a:endParaRPr lang="en-US"/>
        </a:p>
      </dgm:t>
    </dgm:pt>
    <dgm:pt modelId="{D2E8404B-2935-4C7C-8327-634E0121244B}">
      <dgm:prSet/>
      <dgm:spPr/>
      <dgm:t>
        <a:bodyPr/>
        <a:lstStyle/>
        <a:p>
          <a:r>
            <a:rPr lang="en-US" dirty="0"/>
            <a:t>3.  Platelet Adhesion</a:t>
          </a:r>
        </a:p>
      </dgm:t>
    </dgm:pt>
    <dgm:pt modelId="{C0F655CD-5453-41B0-8C79-9AD9B4BB3D38}" type="parTrans" cxnId="{9A62F2E2-534A-47A8-9CC2-2AC2A1346014}">
      <dgm:prSet/>
      <dgm:spPr/>
      <dgm:t>
        <a:bodyPr/>
        <a:lstStyle/>
        <a:p>
          <a:endParaRPr lang="en-US"/>
        </a:p>
      </dgm:t>
    </dgm:pt>
    <dgm:pt modelId="{E7E99AE3-495A-4E00-AFF7-3FE23246C002}" type="sibTrans" cxnId="{9A62F2E2-534A-47A8-9CC2-2AC2A1346014}">
      <dgm:prSet/>
      <dgm:spPr/>
      <dgm:t>
        <a:bodyPr/>
        <a:lstStyle/>
        <a:p>
          <a:endParaRPr lang="en-US"/>
        </a:p>
      </dgm:t>
    </dgm:pt>
    <dgm:pt modelId="{26120D20-2481-42A7-A0FA-39CD6018BCB6}">
      <dgm:prSet/>
      <dgm:spPr/>
      <dgm:t>
        <a:bodyPr/>
        <a:lstStyle/>
        <a:p>
          <a:r>
            <a:rPr lang="en-US" dirty="0"/>
            <a:t>4.  Platelet Activation &amp; Secretion</a:t>
          </a:r>
        </a:p>
      </dgm:t>
    </dgm:pt>
    <dgm:pt modelId="{692949D9-D0B9-4E06-9DA4-0029385CF8C6}" type="parTrans" cxnId="{EFE41015-1751-41E9-8E46-6A9304F41D4A}">
      <dgm:prSet/>
      <dgm:spPr/>
      <dgm:t>
        <a:bodyPr/>
        <a:lstStyle/>
        <a:p>
          <a:endParaRPr lang="en-US"/>
        </a:p>
      </dgm:t>
    </dgm:pt>
    <dgm:pt modelId="{5AD36E21-DC93-4F3F-8F22-1697C102FB06}" type="sibTrans" cxnId="{EFE41015-1751-41E9-8E46-6A9304F41D4A}">
      <dgm:prSet/>
      <dgm:spPr/>
      <dgm:t>
        <a:bodyPr/>
        <a:lstStyle/>
        <a:p>
          <a:endParaRPr lang="en-US"/>
        </a:p>
      </dgm:t>
    </dgm:pt>
    <dgm:pt modelId="{CBC8C8F6-E718-4DAD-BF91-E8D02A371907}">
      <dgm:prSet/>
      <dgm:spPr/>
      <dgm:t>
        <a:bodyPr/>
        <a:lstStyle/>
        <a:p>
          <a:r>
            <a:rPr lang="en-US" dirty="0"/>
            <a:t>5.  Platelet Aggregation</a:t>
          </a:r>
        </a:p>
      </dgm:t>
    </dgm:pt>
    <dgm:pt modelId="{F898C184-8E31-472F-B42F-A4B733EB6E53}" type="parTrans" cxnId="{5697D00F-4A84-42FA-B6E4-910FBCF85EA3}">
      <dgm:prSet/>
      <dgm:spPr/>
      <dgm:t>
        <a:bodyPr/>
        <a:lstStyle/>
        <a:p>
          <a:endParaRPr lang="en-US"/>
        </a:p>
      </dgm:t>
    </dgm:pt>
    <dgm:pt modelId="{F6B6436F-DAFA-4351-AC67-56036F1904BF}" type="sibTrans" cxnId="{5697D00F-4A84-42FA-B6E4-910FBCF85EA3}">
      <dgm:prSet/>
      <dgm:spPr/>
      <dgm:t>
        <a:bodyPr/>
        <a:lstStyle/>
        <a:p>
          <a:endParaRPr lang="en-US"/>
        </a:p>
      </dgm:t>
    </dgm:pt>
    <dgm:pt modelId="{0FA9B45D-CABE-45B6-896D-D176939D3639}">
      <dgm:prSet/>
      <dgm:spPr/>
      <dgm:t>
        <a:bodyPr/>
        <a:lstStyle/>
        <a:p>
          <a:r>
            <a:rPr lang="en-US" dirty="0"/>
            <a:t>6.  Fibrin Clot is formed with clotting factors</a:t>
          </a:r>
        </a:p>
      </dgm:t>
    </dgm:pt>
    <dgm:pt modelId="{B02BAB03-B869-4E11-A733-D0133E89B325}" type="parTrans" cxnId="{E17AD2BE-36B5-4968-9727-65C7E80B341D}">
      <dgm:prSet/>
      <dgm:spPr/>
      <dgm:t>
        <a:bodyPr/>
        <a:lstStyle/>
        <a:p>
          <a:endParaRPr lang="en-US"/>
        </a:p>
      </dgm:t>
    </dgm:pt>
    <dgm:pt modelId="{F4CE190B-E3A2-40F6-9DBE-F03FDC6148C3}" type="sibTrans" cxnId="{E17AD2BE-36B5-4968-9727-65C7E80B341D}">
      <dgm:prSet/>
      <dgm:spPr/>
      <dgm:t>
        <a:bodyPr/>
        <a:lstStyle/>
        <a:p>
          <a:endParaRPr lang="en-US"/>
        </a:p>
      </dgm:t>
    </dgm:pt>
    <dgm:pt modelId="{783E5893-323C-4C33-BC13-D97D4ABDD640}" type="pres">
      <dgm:prSet presAssocID="{6BE4CBE2-9EA2-4763-9333-0CC57609C466}" presName="linear" presStyleCnt="0">
        <dgm:presLayoutVars>
          <dgm:animLvl val="lvl"/>
          <dgm:resizeHandles val="exact"/>
        </dgm:presLayoutVars>
      </dgm:prSet>
      <dgm:spPr/>
      <dgm:t>
        <a:bodyPr/>
        <a:lstStyle/>
        <a:p>
          <a:endParaRPr lang="en-US"/>
        </a:p>
      </dgm:t>
    </dgm:pt>
    <dgm:pt modelId="{1E5AA031-4C92-4558-9387-12A50E99EBCA}" type="pres">
      <dgm:prSet presAssocID="{A326D686-A472-4DD8-B859-F75D24E053EC}" presName="parentText" presStyleLbl="node1" presStyleIdx="0" presStyleCnt="6">
        <dgm:presLayoutVars>
          <dgm:chMax val="0"/>
          <dgm:bulletEnabled val="1"/>
        </dgm:presLayoutVars>
      </dgm:prSet>
      <dgm:spPr/>
      <dgm:t>
        <a:bodyPr/>
        <a:lstStyle/>
        <a:p>
          <a:endParaRPr lang="en-US"/>
        </a:p>
      </dgm:t>
    </dgm:pt>
    <dgm:pt modelId="{B3C5336F-16C8-4242-B413-164C5B69EBCB}" type="pres">
      <dgm:prSet presAssocID="{E5904DE6-D182-4C00-8293-7B8F64D9C586}" presName="spacer" presStyleCnt="0"/>
      <dgm:spPr/>
    </dgm:pt>
    <dgm:pt modelId="{A62B09E5-AE91-49A2-8B84-F8E771B0915F}" type="pres">
      <dgm:prSet presAssocID="{C38B86AE-ED06-4BC2-9607-7AA57F5F02FB}" presName="parentText" presStyleLbl="node1" presStyleIdx="1" presStyleCnt="6">
        <dgm:presLayoutVars>
          <dgm:chMax val="0"/>
          <dgm:bulletEnabled val="1"/>
        </dgm:presLayoutVars>
      </dgm:prSet>
      <dgm:spPr/>
      <dgm:t>
        <a:bodyPr/>
        <a:lstStyle/>
        <a:p>
          <a:endParaRPr lang="en-US"/>
        </a:p>
      </dgm:t>
    </dgm:pt>
    <dgm:pt modelId="{54D19DDC-A5A6-4550-9344-98309045AC86}" type="pres">
      <dgm:prSet presAssocID="{2F57B77B-4333-4655-89D8-D69A08418655}" presName="spacer" presStyleCnt="0"/>
      <dgm:spPr/>
    </dgm:pt>
    <dgm:pt modelId="{FBDB81E6-A84A-4D14-A539-D1348DAC4510}" type="pres">
      <dgm:prSet presAssocID="{D2E8404B-2935-4C7C-8327-634E0121244B}" presName="parentText" presStyleLbl="node1" presStyleIdx="2" presStyleCnt="6">
        <dgm:presLayoutVars>
          <dgm:chMax val="0"/>
          <dgm:bulletEnabled val="1"/>
        </dgm:presLayoutVars>
      </dgm:prSet>
      <dgm:spPr/>
      <dgm:t>
        <a:bodyPr/>
        <a:lstStyle/>
        <a:p>
          <a:endParaRPr lang="en-US"/>
        </a:p>
      </dgm:t>
    </dgm:pt>
    <dgm:pt modelId="{2350FDE0-9B47-45F0-89E8-9DF30E671452}" type="pres">
      <dgm:prSet presAssocID="{E7E99AE3-495A-4E00-AFF7-3FE23246C002}" presName="spacer" presStyleCnt="0"/>
      <dgm:spPr/>
    </dgm:pt>
    <dgm:pt modelId="{13DF003B-8A95-497F-96B1-C6061E806068}" type="pres">
      <dgm:prSet presAssocID="{26120D20-2481-42A7-A0FA-39CD6018BCB6}" presName="parentText" presStyleLbl="node1" presStyleIdx="3" presStyleCnt="6">
        <dgm:presLayoutVars>
          <dgm:chMax val="0"/>
          <dgm:bulletEnabled val="1"/>
        </dgm:presLayoutVars>
      </dgm:prSet>
      <dgm:spPr/>
      <dgm:t>
        <a:bodyPr/>
        <a:lstStyle/>
        <a:p>
          <a:endParaRPr lang="en-US"/>
        </a:p>
      </dgm:t>
    </dgm:pt>
    <dgm:pt modelId="{4C3FE19D-EF0F-49ED-B11F-83FD50D950BE}" type="pres">
      <dgm:prSet presAssocID="{5AD36E21-DC93-4F3F-8F22-1697C102FB06}" presName="spacer" presStyleCnt="0"/>
      <dgm:spPr/>
    </dgm:pt>
    <dgm:pt modelId="{7814C9FE-D17C-43AB-AEA5-77C75AD7C231}" type="pres">
      <dgm:prSet presAssocID="{CBC8C8F6-E718-4DAD-BF91-E8D02A371907}" presName="parentText" presStyleLbl="node1" presStyleIdx="4" presStyleCnt="6">
        <dgm:presLayoutVars>
          <dgm:chMax val="0"/>
          <dgm:bulletEnabled val="1"/>
        </dgm:presLayoutVars>
      </dgm:prSet>
      <dgm:spPr/>
      <dgm:t>
        <a:bodyPr/>
        <a:lstStyle/>
        <a:p>
          <a:endParaRPr lang="en-US"/>
        </a:p>
      </dgm:t>
    </dgm:pt>
    <dgm:pt modelId="{56471951-718E-44D3-A60F-0932E153E756}" type="pres">
      <dgm:prSet presAssocID="{F6B6436F-DAFA-4351-AC67-56036F1904BF}" presName="spacer" presStyleCnt="0"/>
      <dgm:spPr/>
    </dgm:pt>
    <dgm:pt modelId="{3BC3BE3F-E12C-4B3A-B7CD-1D8968265CCC}" type="pres">
      <dgm:prSet presAssocID="{0FA9B45D-CABE-45B6-896D-D176939D3639}" presName="parentText" presStyleLbl="node1" presStyleIdx="5" presStyleCnt="6">
        <dgm:presLayoutVars>
          <dgm:chMax val="0"/>
          <dgm:bulletEnabled val="1"/>
        </dgm:presLayoutVars>
      </dgm:prSet>
      <dgm:spPr/>
      <dgm:t>
        <a:bodyPr/>
        <a:lstStyle/>
        <a:p>
          <a:endParaRPr lang="en-US"/>
        </a:p>
      </dgm:t>
    </dgm:pt>
  </dgm:ptLst>
  <dgm:cxnLst>
    <dgm:cxn modelId="{A609104F-4A03-438F-8193-1BC90F4355FF}" type="presOf" srcId="{CBC8C8F6-E718-4DAD-BF91-E8D02A371907}" destId="{7814C9FE-D17C-43AB-AEA5-77C75AD7C231}" srcOrd="0" destOrd="0" presId="urn:microsoft.com/office/officeart/2005/8/layout/vList2"/>
    <dgm:cxn modelId="{E17AD2BE-36B5-4968-9727-65C7E80B341D}" srcId="{6BE4CBE2-9EA2-4763-9333-0CC57609C466}" destId="{0FA9B45D-CABE-45B6-896D-D176939D3639}" srcOrd="5" destOrd="0" parTransId="{B02BAB03-B869-4E11-A733-D0133E89B325}" sibTransId="{F4CE190B-E3A2-40F6-9DBE-F03FDC6148C3}"/>
    <dgm:cxn modelId="{941CFC7D-8C6D-4E83-9BC1-26FF98B3CBA7}" srcId="{6BE4CBE2-9EA2-4763-9333-0CC57609C466}" destId="{A326D686-A472-4DD8-B859-F75D24E053EC}" srcOrd="0" destOrd="0" parTransId="{6ADCAA91-96AA-4700-A557-64F60CFF9383}" sibTransId="{E5904DE6-D182-4C00-8293-7B8F64D9C586}"/>
    <dgm:cxn modelId="{1A2DF492-B469-4707-BD38-F5CD6E1DC5BD}" type="presOf" srcId="{C38B86AE-ED06-4BC2-9607-7AA57F5F02FB}" destId="{A62B09E5-AE91-49A2-8B84-F8E771B0915F}" srcOrd="0" destOrd="0" presId="urn:microsoft.com/office/officeart/2005/8/layout/vList2"/>
    <dgm:cxn modelId="{9A62F2E2-534A-47A8-9CC2-2AC2A1346014}" srcId="{6BE4CBE2-9EA2-4763-9333-0CC57609C466}" destId="{D2E8404B-2935-4C7C-8327-634E0121244B}" srcOrd="2" destOrd="0" parTransId="{C0F655CD-5453-41B0-8C79-9AD9B4BB3D38}" sibTransId="{E7E99AE3-495A-4E00-AFF7-3FE23246C002}"/>
    <dgm:cxn modelId="{EFE41015-1751-41E9-8E46-6A9304F41D4A}" srcId="{6BE4CBE2-9EA2-4763-9333-0CC57609C466}" destId="{26120D20-2481-42A7-A0FA-39CD6018BCB6}" srcOrd="3" destOrd="0" parTransId="{692949D9-D0B9-4E06-9DA4-0029385CF8C6}" sibTransId="{5AD36E21-DC93-4F3F-8F22-1697C102FB06}"/>
    <dgm:cxn modelId="{5016E965-8ACE-4A7E-9C53-460631BC11AA}" srcId="{6BE4CBE2-9EA2-4763-9333-0CC57609C466}" destId="{C38B86AE-ED06-4BC2-9607-7AA57F5F02FB}" srcOrd="1" destOrd="0" parTransId="{9ED786EF-64F9-4FA1-B1B8-BF1A95EB6B16}" sibTransId="{2F57B77B-4333-4655-89D8-D69A08418655}"/>
    <dgm:cxn modelId="{5697D00F-4A84-42FA-B6E4-910FBCF85EA3}" srcId="{6BE4CBE2-9EA2-4763-9333-0CC57609C466}" destId="{CBC8C8F6-E718-4DAD-BF91-E8D02A371907}" srcOrd="4" destOrd="0" parTransId="{F898C184-8E31-472F-B42F-A4B733EB6E53}" sibTransId="{F6B6436F-DAFA-4351-AC67-56036F1904BF}"/>
    <dgm:cxn modelId="{F16E90AF-DEB4-4136-A56B-CDEA0E538F27}" type="presOf" srcId="{26120D20-2481-42A7-A0FA-39CD6018BCB6}" destId="{13DF003B-8A95-497F-96B1-C6061E806068}" srcOrd="0" destOrd="0" presId="urn:microsoft.com/office/officeart/2005/8/layout/vList2"/>
    <dgm:cxn modelId="{C1F38D73-9637-4247-97BD-E9EDA662F94F}" type="presOf" srcId="{0FA9B45D-CABE-45B6-896D-D176939D3639}" destId="{3BC3BE3F-E12C-4B3A-B7CD-1D8968265CCC}" srcOrd="0" destOrd="0" presId="urn:microsoft.com/office/officeart/2005/8/layout/vList2"/>
    <dgm:cxn modelId="{91396B15-0D12-4162-9DB3-F68AA2A4B08D}" type="presOf" srcId="{A326D686-A472-4DD8-B859-F75D24E053EC}" destId="{1E5AA031-4C92-4558-9387-12A50E99EBCA}" srcOrd="0" destOrd="0" presId="urn:microsoft.com/office/officeart/2005/8/layout/vList2"/>
    <dgm:cxn modelId="{1252E106-4DFB-4598-B7CA-C15FE3329D3E}" type="presOf" srcId="{6BE4CBE2-9EA2-4763-9333-0CC57609C466}" destId="{783E5893-323C-4C33-BC13-D97D4ABDD640}" srcOrd="0" destOrd="0" presId="urn:microsoft.com/office/officeart/2005/8/layout/vList2"/>
    <dgm:cxn modelId="{A1CCE1BE-13A3-4504-9572-892855079B87}" type="presOf" srcId="{D2E8404B-2935-4C7C-8327-634E0121244B}" destId="{FBDB81E6-A84A-4D14-A539-D1348DAC4510}" srcOrd="0" destOrd="0" presId="urn:microsoft.com/office/officeart/2005/8/layout/vList2"/>
    <dgm:cxn modelId="{381296B3-1F24-4DB2-88AB-1B2DABEB46C4}" type="presParOf" srcId="{783E5893-323C-4C33-BC13-D97D4ABDD640}" destId="{1E5AA031-4C92-4558-9387-12A50E99EBCA}" srcOrd="0" destOrd="0" presId="urn:microsoft.com/office/officeart/2005/8/layout/vList2"/>
    <dgm:cxn modelId="{49DA412A-4B45-4DBB-A407-DCF0AAEA8017}" type="presParOf" srcId="{783E5893-323C-4C33-BC13-D97D4ABDD640}" destId="{B3C5336F-16C8-4242-B413-164C5B69EBCB}" srcOrd="1" destOrd="0" presId="urn:microsoft.com/office/officeart/2005/8/layout/vList2"/>
    <dgm:cxn modelId="{AAA3E55D-98E1-4F8C-92EB-972925BABDA8}" type="presParOf" srcId="{783E5893-323C-4C33-BC13-D97D4ABDD640}" destId="{A62B09E5-AE91-49A2-8B84-F8E771B0915F}" srcOrd="2" destOrd="0" presId="urn:microsoft.com/office/officeart/2005/8/layout/vList2"/>
    <dgm:cxn modelId="{6BE1EEC2-DA94-4C76-91DC-844F9FF150A4}" type="presParOf" srcId="{783E5893-323C-4C33-BC13-D97D4ABDD640}" destId="{54D19DDC-A5A6-4550-9344-98309045AC86}" srcOrd="3" destOrd="0" presId="urn:microsoft.com/office/officeart/2005/8/layout/vList2"/>
    <dgm:cxn modelId="{6D0A0390-768D-4E6A-8F5D-6A6F83E722BF}" type="presParOf" srcId="{783E5893-323C-4C33-BC13-D97D4ABDD640}" destId="{FBDB81E6-A84A-4D14-A539-D1348DAC4510}" srcOrd="4" destOrd="0" presId="urn:microsoft.com/office/officeart/2005/8/layout/vList2"/>
    <dgm:cxn modelId="{3CF24F78-0393-4488-9197-A276AF9E1F3E}" type="presParOf" srcId="{783E5893-323C-4C33-BC13-D97D4ABDD640}" destId="{2350FDE0-9B47-45F0-89E8-9DF30E671452}" srcOrd="5" destOrd="0" presId="urn:microsoft.com/office/officeart/2005/8/layout/vList2"/>
    <dgm:cxn modelId="{10449163-C7E8-4123-8E23-4490BBC70B00}" type="presParOf" srcId="{783E5893-323C-4C33-BC13-D97D4ABDD640}" destId="{13DF003B-8A95-497F-96B1-C6061E806068}" srcOrd="6" destOrd="0" presId="urn:microsoft.com/office/officeart/2005/8/layout/vList2"/>
    <dgm:cxn modelId="{29A238D3-D49F-47E8-88EA-9C854E863F95}" type="presParOf" srcId="{783E5893-323C-4C33-BC13-D97D4ABDD640}" destId="{4C3FE19D-EF0F-49ED-B11F-83FD50D950BE}" srcOrd="7" destOrd="0" presId="urn:microsoft.com/office/officeart/2005/8/layout/vList2"/>
    <dgm:cxn modelId="{37E81D11-2647-4316-8B46-217FD7A31F5B}" type="presParOf" srcId="{783E5893-323C-4C33-BC13-D97D4ABDD640}" destId="{7814C9FE-D17C-43AB-AEA5-77C75AD7C231}" srcOrd="8" destOrd="0" presId="urn:microsoft.com/office/officeart/2005/8/layout/vList2"/>
    <dgm:cxn modelId="{581BADA3-313B-4C38-B717-1262A40C1ECF}" type="presParOf" srcId="{783E5893-323C-4C33-BC13-D97D4ABDD640}" destId="{56471951-718E-44D3-A60F-0932E153E756}" srcOrd="9" destOrd="0" presId="urn:microsoft.com/office/officeart/2005/8/layout/vList2"/>
    <dgm:cxn modelId="{566992AC-C47F-47BC-9B5C-5A9585F7029A}" type="presParOf" srcId="{783E5893-323C-4C33-BC13-D97D4ABDD640}" destId="{3BC3BE3F-E12C-4B3A-B7CD-1D8968265CC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AA031-4C92-4558-9387-12A50E99EBCA}">
      <dsp:nvSpPr>
        <dsp:cNvPr id="0" name=""/>
        <dsp:cNvSpPr/>
      </dsp:nvSpPr>
      <dsp:spPr>
        <a:xfrm>
          <a:off x="0" y="75333"/>
          <a:ext cx="10576558"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1. The injured blood vessel gets smaller to let less blood through.</a:t>
          </a:r>
        </a:p>
      </dsp:txBody>
      <dsp:txXfrm>
        <a:off x="29700" y="105033"/>
        <a:ext cx="10517158" cy="549000"/>
      </dsp:txXfrm>
    </dsp:sp>
    <dsp:sp modelId="{A62B09E5-AE91-49A2-8B84-F8E771B0915F}">
      <dsp:nvSpPr>
        <dsp:cNvPr id="0" name=""/>
        <dsp:cNvSpPr/>
      </dsp:nvSpPr>
      <dsp:spPr>
        <a:xfrm>
          <a:off x="0" y="758613"/>
          <a:ext cx="10576558"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2.  Platelets rush to the site and stick together to form a platelet plug  </a:t>
          </a:r>
        </a:p>
      </dsp:txBody>
      <dsp:txXfrm>
        <a:off x="29700" y="788313"/>
        <a:ext cx="10517158" cy="549000"/>
      </dsp:txXfrm>
    </dsp:sp>
    <dsp:sp modelId="{FBDB81E6-A84A-4D14-A539-D1348DAC4510}">
      <dsp:nvSpPr>
        <dsp:cNvPr id="0" name=""/>
        <dsp:cNvSpPr/>
      </dsp:nvSpPr>
      <dsp:spPr>
        <a:xfrm>
          <a:off x="0" y="1441893"/>
          <a:ext cx="10576558"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3.  Platelet Adhesion</a:t>
          </a:r>
        </a:p>
      </dsp:txBody>
      <dsp:txXfrm>
        <a:off x="29700" y="1471593"/>
        <a:ext cx="10517158" cy="549000"/>
      </dsp:txXfrm>
    </dsp:sp>
    <dsp:sp modelId="{13DF003B-8A95-497F-96B1-C6061E806068}">
      <dsp:nvSpPr>
        <dsp:cNvPr id="0" name=""/>
        <dsp:cNvSpPr/>
      </dsp:nvSpPr>
      <dsp:spPr>
        <a:xfrm>
          <a:off x="0" y="2125174"/>
          <a:ext cx="10576558"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4.  Platelet Activation &amp; Secretion</a:t>
          </a:r>
        </a:p>
      </dsp:txBody>
      <dsp:txXfrm>
        <a:off x="29700" y="2154874"/>
        <a:ext cx="10517158" cy="549000"/>
      </dsp:txXfrm>
    </dsp:sp>
    <dsp:sp modelId="{7814C9FE-D17C-43AB-AEA5-77C75AD7C231}">
      <dsp:nvSpPr>
        <dsp:cNvPr id="0" name=""/>
        <dsp:cNvSpPr/>
      </dsp:nvSpPr>
      <dsp:spPr>
        <a:xfrm>
          <a:off x="0" y="2808454"/>
          <a:ext cx="10576558"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5.  Platelet Aggregation</a:t>
          </a:r>
        </a:p>
      </dsp:txBody>
      <dsp:txXfrm>
        <a:off x="29700" y="2838154"/>
        <a:ext cx="10517158" cy="549000"/>
      </dsp:txXfrm>
    </dsp:sp>
    <dsp:sp modelId="{3BC3BE3F-E12C-4B3A-B7CD-1D8968265CCC}">
      <dsp:nvSpPr>
        <dsp:cNvPr id="0" name=""/>
        <dsp:cNvSpPr/>
      </dsp:nvSpPr>
      <dsp:spPr>
        <a:xfrm>
          <a:off x="0" y="3491734"/>
          <a:ext cx="10576558"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6.  Fibrin Clot is formed with clotting factors</a:t>
          </a:r>
        </a:p>
      </dsp:txBody>
      <dsp:txXfrm>
        <a:off x="29700" y="3521434"/>
        <a:ext cx="10517158" cy="549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46719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Thrombopoietin</a:t>
            </a:r>
          </a:p>
          <a:p>
            <a:r>
              <a:rPr lang="en-US" dirty="0"/>
              <a:t>Liver endothelial cells, and kidney and other sites. </a:t>
            </a:r>
          </a:p>
          <a:p>
            <a:r>
              <a:rPr lang="en-US" dirty="0" err="1"/>
              <a:t>megakaryoblast</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43803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Decreased platelets</a:t>
            </a:r>
          </a:p>
          <a:p>
            <a:r>
              <a:rPr lang="en-US" dirty="0"/>
              <a:t>Increased platelets</a:t>
            </a:r>
          </a:p>
        </p:txBody>
      </p:sp>
      <p:sp>
        <p:nvSpPr>
          <p:cNvPr id="4" name="Slide Number Placeholder 3"/>
          <p:cNvSpPr>
            <a:spLocks noGrp="1"/>
          </p:cNvSpPr>
          <p:nvPr>
            <p:ph type="sldNum" sz="quarter" idx="10"/>
          </p:nvPr>
        </p:nvSpPr>
        <p:spPr/>
        <p:txBody>
          <a:bodyPr/>
          <a:lstStyle/>
          <a:p>
            <a:fld id="{946CC657-EDF7-4BE6-A616-AE7FFE2A1FD6}" type="slidenum">
              <a:rPr lang="en-US" smtClean="0"/>
              <a:t>33</a:t>
            </a:fld>
            <a:endParaRPr lang="en-US"/>
          </a:p>
        </p:txBody>
      </p:sp>
    </p:spTree>
    <p:extLst>
      <p:ext uri="{BB962C8B-B14F-4D97-AF65-F5344CB8AC3E}">
        <p14:creationId xmlns:p14="http://schemas.microsoft.com/office/powerpoint/2010/main" val="120916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May have fibrinogen, fibrin, and platelets around the catheter</a:t>
            </a:r>
          </a:p>
          <a:p>
            <a:r>
              <a:rPr lang="en-US" dirty="0"/>
              <a:t>Preferred-vacutainer or </a:t>
            </a:r>
            <a:r>
              <a:rPr lang="en-US" dirty="0" err="1"/>
              <a:t>monovette</a:t>
            </a:r>
            <a:r>
              <a:rPr lang="en-US" dirty="0"/>
              <a:t> </a:t>
            </a:r>
          </a:p>
        </p:txBody>
      </p:sp>
      <p:sp>
        <p:nvSpPr>
          <p:cNvPr id="4" name="Slide Number Placeholder 3"/>
          <p:cNvSpPr>
            <a:spLocks noGrp="1"/>
          </p:cNvSpPr>
          <p:nvPr>
            <p:ph type="sldNum" sz="quarter" idx="10"/>
          </p:nvPr>
        </p:nvSpPr>
        <p:spPr/>
        <p:txBody>
          <a:bodyPr/>
          <a:lstStyle/>
          <a:p>
            <a:fld id="{946CC657-EDF7-4BE6-A616-AE7FFE2A1FD6}" type="slidenum">
              <a:rPr lang="en-US" smtClean="0"/>
              <a:t>34</a:t>
            </a:fld>
            <a:endParaRPr lang="en-US"/>
          </a:p>
        </p:txBody>
      </p:sp>
    </p:spTree>
    <p:extLst>
      <p:ext uri="{BB962C8B-B14F-4D97-AF65-F5344CB8AC3E}">
        <p14:creationId xmlns:p14="http://schemas.microsoft.com/office/powerpoint/2010/main" val="71031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35</a:t>
            </a:fld>
            <a:endParaRPr lang="en-US"/>
          </a:p>
        </p:txBody>
      </p:sp>
    </p:spTree>
    <p:extLst>
      <p:ext uri="{BB962C8B-B14F-4D97-AF65-F5344CB8AC3E}">
        <p14:creationId xmlns:p14="http://schemas.microsoft.com/office/powerpoint/2010/main" val="1079490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49</a:t>
            </a:fld>
            <a:endParaRPr lang="en-US"/>
          </a:p>
        </p:txBody>
      </p:sp>
    </p:spTree>
    <p:extLst>
      <p:ext uri="{BB962C8B-B14F-4D97-AF65-F5344CB8AC3E}">
        <p14:creationId xmlns:p14="http://schemas.microsoft.com/office/powerpoint/2010/main" val="888361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Superficial petechia</a:t>
            </a:r>
          </a:p>
          <a:p>
            <a:r>
              <a:rPr lang="en-US" dirty="0" err="1"/>
              <a:t>Ecchymotic</a:t>
            </a:r>
            <a:r>
              <a:rPr lang="en-US" dirty="0"/>
              <a:t> hemorrhage</a:t>
            </a:r>
          </a:p>
          <a:p>
            <a:r>
              <a:rPr lang="en-US" dirty="0"/>
              <a:t>Epistaxis</a:t>
            </a:r>
          </a:p>
          <a:p>
            <a:r>
              <a:rPr lang="en-US" dirty="0"/>
              <a:t>Melena</a:t>
            </a:r>
          </a:p>
          <a:p>
            <a:r>
              <a:rPr lang="en-US" dirty="0"/>
              <a:t>Prolonged bleeding</a:t>
            </a:r>
          </a:p>
          <a:p>
            <a:r>
              <a:rPr lang="en-US" dirty="0"/>
              <a:t>Before 6 months</a:t>
            </a:r>
          </a:p>
          <a:p>
            <a:endParaRPr lang="en-US" dirty="0"/>
          </a:p>
        </p:txBody>
      </p:sp>
      <p:sp>
        <p:nvSpPr>
          <p:cNvPr id="4" name="Slide Number Placeholder 3"/>
          <p:cNvSpPr>
            <a:spLocks noGrp="1"/>
          </p:cNvSpPr>
          <p:nvPr>
            <p:ph type="sldNum" sz="quarter" idx="10"/>
          </p:nvPr>
        </p:nvSpPr>
        <p:spPr/>
        <p:txBody>
          <a:bodyPr/>
          <a:lstStyle/>
          <a:p>
            <a:fld id="{946CC657-EDF7-4BE6-A616-AE7FFE2A1FD6}" type="slidenum">
              <a:rPr lang="en-US" smtClean="0"/>
              <a:t>50</a:t>
            </a:fld>
            <a:endParaRPr lang="en-US"/>
          </a:p>
        </p:txBody>
      </p:sp>
    </p:spTree>
    <p:extLst>
      <p:ext uri="{BB962C8B-B14F-4D97-AF65-F5344CB8AC3E}">
        <p14:creationId xmlns:p14="http://schemas.microsoft.com/office/powerpoint/2010/main" val="3038912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Hemophilia A</a:t>
            </a:r>
          </a:p>
          <a:p>
            <a:r>
              <a:rPr lang="en-US" dirty="0"/>
              <a:t>Hemophilia B (Christmas Disease)</a:t>
            </a:r>
          </a:p>
          <a:p>
            <a:r>
              <a:rPr lang="en-US" dirty="0"/>
              <a:t>2 and 3</a:t>
            </a:r>
          </a:p>
        </p:txBody>
      </p:sp>
      <p:sp>
        <p:nvSpPr>
          <p:cNvPr id="4" name="Slide Number Placeholder 3"/>
          <p:cNvSpPr>
            <a:spLocks noGrp="1"/>
          </p:cNvSpPr>
          <p:nvPr>
            <p:ph type="sldNum" sz="quarter" idx="10"/>
          </p:nvPr>
        </p:nvSpPr>
        <p:spPr/>
        <p:txBody>
          <a:bodyPr/>
          <a:lstStyle/>
          <a:p>
            <a:fld id="{946CC657-EDF7-4BE6-A616-AE7FFE2A1FD6}" type="slidenum">
              <a:rPr lang="en-US" smtClean="0"/>
              <a:t>51</a:t>
            </a:fld>
            <a:endParaRPr lang="en-US"/>
          </a:p>
        </p:txBody>
      </p:sp>
    </p:spTree>
    <p:extLst>
      <p:ext uri="{BB962C8B-B14F-4D97-AF65-F5344CB8AC3E}">
        <p14:creationId xmlns:p14="http://schemas.microsoft.com/office/powerpoint/2010/main" val="3944472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Viral</a:t>
            </a:r>
          </a:p>
          <a:p>
            <a:r>
              <a:rPr lang="en-US" dirty="0"/>
              <a:t>Bacterial</a:t>
            </a:r>
          </a:p>
          <a:p>
            <a:r>
              <a:rPr lang="en-US" dirty="0"/>
              <a:t>Parasitic</a:t>
            </a:r>
          </a:p>
          <a:p>
            <a:r>
              <a:rPr lang="en-US" dirty="0"/>
              <a:t>Medications</a:t>
            </a:r>
          </a:p>
          <a:p>
            <a:r>
              <a:rPr lang="en-US" dirty="0"/>
              <a:t>Aspirin</a:t>
            </a:r>
          </a:p>
          <a:p>
            <a:r>
              <a:rPr lang="en-US" dirty="0" err="1"/>
              <a:t>Acetominophen</a:t>
            </a:r>
            <a:endParaRPr lang="en-US" dirty="0"/>
          </a:p>
          <a:p>
            <a:endParaRPr lang="en-US" dirty="0"/>
          </a:p>
        </p:txBody>
      </p:sp>
      <p:sp>
        <p:nvSpPr>
          <p:cNvPr id="4" name="Slide Number Placeholder 3"/>
          <p:cNvSpPr>
            <a:spLocks noGrp="1"/>
          </p:cNvSpPr>
          <p:nvPr>
            <p:ph type="sldNum" sz="quarter" idx="10"/>
          </p:nvPr>
        </p:nvSpPr>
        <p:spPr/>
        <p:txBody>
          <a:bodyPr/>
          <a:lstStyle/>
          <a:p>
            <a:fld id="{946CC657-EDF7-4BE6-A616-AE7FFE2A1FD6}" type="slidenum">
              <a:rPr lang="en-US" smtClean="0"/>
              <a:t>52</a:t>
            </a:fld>
            <a:endParaRPr lang="en-US"/>
          </a:p>
        </p:txBody>
      </p:sp>
    </p:spTree>
    <p:extLst>
      <p:ext uri="{BB962C8B-B14F-4D97-AF65-F5344CB8AC3E}">
        <p14:creationId xmlns:p14="http://schemas.microsoft.com/office/powerpoint/2010/main" val="185425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CC657-EDF7-4BE6-A616-AE7FFE2A1FD6}" type="slidenum">
              <a:rPr lang="en-US" smtClean="0"/>
              <a:t>54</a:t>
            </a:fld>
            <a:endParaRPr lang="en-US"/>
          </a:p>
        </p:txBody>
      </p:sp>
    </p:spTree>
    <p:extLst>
      <p:ext uri="{BB962C8B-B14F-4D97-AF65-F5344CB8AC3E}">
        <p14:creationId xmlns:p14="http://schemas.microsoft.com/office/powerpoint/2010/main" val="277602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Promegakaroycyte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megakaroycyte</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79114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proplatelets</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07160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Adhesion</a:t>
            </a:r>
          </a:p>
          <a:p>
            <a:pPr marL="171450" indent="-171450">
              <a:buFont typeface="Arial" panose="020B0604020202020204" pitchFamily="34" charset="0"/>
              <a:buChar char="•"/>
            </a:pPr>
            <a:r>
              <a:rPr lang="en-US" dirty="0"/>
              <a:t>Activation</a:t>
            </a:r>
          </a:p>
          <a:p>
            <a:pPr marL="171450" indent="-171450">
              <a:buFont typeface="Arial" panose="020B0604020202020204" pitchFamily="34" charset="0"/>
              <a:buChar char="•"/>
            </a:pPr>
            <a:r>
              <a:rPr lang="en-US" dirty="0"/>
              <a:t>Aggregation</a:t>
            </a:r>
          </a:p>
          <a:p>
            <a:pPr marL="171450" indent="-171450">
              <a:buFont typeface="Arial" panose="020B0604020202020204" pitchFamily="34" charset="0"/>
              <a:buChar char="•"/>
            </a:pPr>
            <a:r>
              <a:rPr lang="en-US" dirty="0"/>
              <a:t>Wound repair</a:t>
            </a:r>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46010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Platelet plug</a:t>
            </a:r>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321139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factors must be activated by the preceding enzyme in the cascade.  </a:t>
            </a:r>
          </a:p>
          <a:p>
            <a:r>
              <a:rPr lang="en-US" dirty="0"/>
              <a:t>One reaction leads to another. </a:t>
            </a:r>
          </a:p>
        </p:txBody>
      </p:sp>
      <p:sp>
        <p:nvSpPr>
          <p:cNvPr id="4" name="Slide Number Placeholder 3"/>
          <p:cNvSpPr>
            <a:spLocks noGrp="1"/>
          </p:cNvSpPr>
          <p:nvPr>
            <p:ph type="sldNum" sz="quarter" idx="10"/>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52296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Hemostasis</a:t>
            </a:r>
          </a:p>
          <a:p>
            <a:r>
              <a:rPr lang="en-US" dirty="0"/>
              <a:t>Platelets</a:t>
            </a:r>
          </a:p>
          <a:p>
            <a:r>
              <a:rPr lang="en-US" dirty="0"/>
              <a:t>Thrombin/fibrin</a:t>
            </a:r>
          </a:p>
          <a:p>
            <a:endParaRPr lang="en-US" dirty="0"/>
          </a:p>
        </p:txBody>
      </p:sp>
      <p:sp>
        <p:nvSpPr>
          <p:cNvPr id="4" name="Slide Number Placeholder 3"/>
          <p:cNvSpPr>
            <a:spLocks noGrp="1"/>
          </p:cNvSpPr>
          <p:nvPr>
            <p:ph type="sldNum" sz="quarter" idx="10"/>
          </p:nvPr>
        </p:nvSpPr>
        <p:spPr/>
        <p:txBody>
          <a:bodyPr/>
          <a:lstStyle/>
          <a:p>
            <a:fld id="{946CC657-EDF7-4BE6-A616-AE7FFE2A1FD6}" type="slidenum">
              <a:rPr lang="en-US" smtClean="0"/>
              <a:t>27</a:t>
            </a:fld>
            <a:endParaRPr lang="en-US"/>
          </a:p>
        </p:txBody>
      </p:sp>
    </p:spTree>
    <p:extLst>
      <p:ext uri="{BB962C8B-B14F-4D97-AF65-F5344CB8AC3E}">
        <p14:creationId xmlns:p14="http://schemas.microsoft.com/office/powerpoint/2010/main" val="130590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vessel is ruptured or torn</a:t>
            </a:r>
          </a:p>
          <a:p>
            <a:r>
              <a:rPr lang="en-US" dirty="0"/>
              <a:t>Platelets are attracted to the surface and under go morphologic and physiologic changes</a:t>
            </a:r>
          </a:p>
          <a:p>
            <a:r>
              <a:rPr lang="en-US" dirty="0"/>
              <a:t>Von Willebrand factor</a:t>
            </a:r>
          </a:p>
          <a:p>
            <a:r>
              <a:rPr lang="en-US" dirty="0"/>
              <a:t>Chemical </a:t>
            </a:r>
          </a:p>
        </p:txBody>
      </p:sp>
      <p:sp>
        <p:nvSpPr>
          <p:cNvPr id="4" name="Slide Number Placeholder 3"/>
          <p:cNvSpPr>
            <a:spLocks noGrp="1"/>
          </p:cNvSpPr>
          <p:nvPr>
            <p:ph type="sldNum" sz="quarter" idx="10"/>
          </p:nvPr>
        </p:nvSpPr>
        <p:spPr/>
        <p:txBody>
          <a:bodyPr/>
          <a:lstStyle/>
          <a:p>
            <a:fld id="{946CC657-EDF7-4BE6-A616-AE7FFE2A1FD6}" type="slidenum">
              <a:rPr lang="en-US" smtClean="0"/>
              <a:t>28</a:t>
            </a:fld>
            <a:endParaRPr lang="en-US"/>
          </a:p>
        </p:txBody>
      </p:sp>
    </p:spTree>
    <p:extLst>
      <p:ext uri="{BB962C8B-B14F-4D97-AF65-F5344CB8AC3E}">
        <p14:creationId xmlns:p14="http://schemas.microsoft.com/office/powerpoint/2010/main" val="343408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Fibrin mesh/clot</a:t>
            </a:r>
          </a:p>
          <a:p>
            <a:r>
              <a:rPr lang="en-US" dirty="0"/>
              <a:t>Yes </a:t>
            </a:r>
          </a:p>
          <a:p>
            <a:r>
              <a:rPr lang="en-US" dirty="0"/>
              <a:t>Thrombin</a:t>
            </a:r>
          </a:p>
          <a:p>
            <a:endParaRPr lang="en-US" dirty="0"/>
          </a:p>
        </p:txBody>
      </p:sp>
      <p:sp>
        <p:nvSpPr>
          <p:cNvPr id="4" name="Slide Number Placeholder 3"/>
          <p:cNvSpPr>
            <a:spLocks noGrp="1"/>
          </p:cNvSpPr>
          <p:nvPr>
            <p:ph type="sldNum" sz="quarter" idx="10"/>
          </p:nvPr>
        </p:nvSpPr>
        <p:spPr/>
        <p:txBody>
          <a:bodyPr/>
          <a:lstStyle/>
          <a:p>
            <a:fld id="{946CC657-EDF7-4BE6-A616-AE7FFE2A1FD6}" type="slidenum">
              <a:rPr lang="en-US" smtClean="0"/>
              <a:t>30</a:t>
            </a:fld>
            <a:endParaRPr lang="en-US"/>
          </a:p>
        </p:txBody>
      </p:sp>
    </p:spTree>
    <p:extLst>
      <p:ext uri="{BB962C8B-B14F-4D97-AF65-F5344CB8AC3E}">
        <p14:creationId xmlns:p14="http://schemas.microsoft.com/office/powerpoint/2010/main" val="241717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555EDF9-3D79-45DA-8367-2F63551C4C7D}" type="datetimeFigureOut">
              <a:rPr lang="en-US" smtClean="0"/>
              <a:t>12/7/2021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88164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5EDF9-3D79-45DA-8367-2F63551C4C7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03835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1555EDF9-3D79-45DA-8367-2F63551C4C7D}" type="datetimeFigureOut">
              <a:rPr lang="en-US" smtClean="0"/>
              <a:t>12/7/2021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402149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5EDF9-3D79-45DA-8367-2F63551C4C7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46642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1555EDF9-3D79-45DA-8367-2F63551C4C7D}" type="datetimeFigureOut">
              <a:rPr lang="en-US" smtClean="0"/>
              <a:t>12/7/2021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58797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1555EDF9-3D79-45DA-8367-2F63551C4C7D}" type="datetimeFigureOut">
              <a:rPr lang="en-US" smtClean="0"/>
              <a:t>12/7/2021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5030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1555EDF9-3D79-45DA-8367-2F63551C4C7D}" type="datetimeFigureOut">
              <a:rPr lang="en-US" smtClean="0"/>
              <a:t>12/7/2021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408490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55EDF9-3D79-45DA-8367-2F63551C4C7D}"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29500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555EDF9-3D79-45DA-8367-2F63551C4C7D}" type="datetimeFigureOut">
              <a:rPr lang="en-US" smtClean="0"/>
              <a:t>12/7/2021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59881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422177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1555EDF9-3D79-45DA-8367-2F63551C4C7D}" type="datetimeFigureOut">
              <a:rPr lang="en-US" smtClean="0"/>
              <a:t>12/7/2021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24393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555EDF9-3D79-45DA-8367-2F63551C4C7D}" type="datetimeFigureOut">
              <a:rPr lang="en-US" smtClean="0"/>
              <a:t>12/7/2021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352CBF5-17B8-4387-88A6-ABF9F8C64D5A}" type="slidenum">
              <a:rPr lang="en-US" smtClean="0"/>
              <a:t>‹#›</a:t>
            </a:fld>
            <a:endParaRPr lang="en-US"/>
          </a:p>
        </p:txBody>
      </p:sp>
    </p:spTree>
    <p:extLst>
      <p:ext uri="{BB962C8B-B14F-4D97-AF65-F5344CB8AC3E}">
        <p14:creationId xmlns:p14="http://schemas.microsoft.com/office/powerpoint/2010/main" val="42166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Red_White_Blood_cells.jpg" TargetMode="External"/><Relationship Id="rId2" Type="http://schemas.openxmlformats.org/officeDocument/2006/relationships/image" Target="../media/image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Phagocytosis" TargetMode="External"/><Relationship Id="rId2" Type="http://schemas.openxmlformats.org/officeDocument/2006/relationships/hyperlink" Target="https://en.wikipedia.org/wiki/Megakaryocy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ommons.wikimedia.org/wiki/File:Red_White_Blood_cell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04DBF5-8916-4A95-8F12-870B9CFB92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73762E0-2DD8-45BD-9EB6-CA5154A510B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B9FD3837-AEE7-4B5B-82B3-3951DE1B680F}"/>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F778B3BD-7B76-4989-BB6C-F50B089C344A}"/>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DC77AAC1-76D2-46B0-AE46-91C8C3AC578D}"/>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1BB54049-1401-43CD-A970-1E026BD5CB57}"/>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55EDB9E9-84DE-4BC8-9D3C-A02B90B962D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2C96582F-8723-44BC-BDC1-62D8FBDE3DDA}"/>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DC381B08-A485-45D0-8C29-C2AB10B04B46}"/>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DBB2158D-DAF7-4689-A44E-3E5032B88622}"/>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5AC96EEC-F774-41C8-8679-C1217EC5E16F}"/>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ED08285C-CDBB-4DD6-A69D-4432B668AE46}"/>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87BB7B9B-327A-4D4D-AB93-11CB044ACA84}"/>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60F57D7-4501-41A6-BA54-99E121136F57}"/>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C37AD4AC-CE9F-4C58-A4E2-D48E2FA8218B}"/>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5EE3167-7FBB-48A3-8450-E72B525E8B3E}"/>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C23095D8-5DD6-4F0A-BD74-ED5FB47F933D}"/>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2A1F0E1B-819A-4255-B8AF-081106162B84}"/>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B167A410-29E3-4850-BEDC-B1362187FB55}"/>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809901A-3E02-4D2E-93C9-3F527EE97586}"/>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6CD60056-ABC2-4076-B99B-A10B08D5F04A}"/>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De gauche à droite : érythrocyte, thrombocyte et leucocyte"/>
          <p:cNvPicPr>
            <a:picLocks noChangeAspect="1"/>
          </p:cNvPicPr>
          <p:nvPr/>
        </p:nvPicPr>
        <p:blipFill rotWithShape="1">
          <a:blip r:embed="rId2">
            <a:extLst>
              <a:ext uri="{28A0092B-C50C-407E-A947-70E740481C1C}">
                <a14:useLocalDpi xmlns:a14="http://schemas.microsoft.com/office/drawing/2010/main" val="0"/>
              </a:ext>
            </a:extLst>
          </a:blip>
          <a:srcRect t="37719" r="-1" b="10477"/>
          <a:stretch/>
        </p:blipFill>
        <p:spPr>
          <a:xfrm>
            <a:off x="1" y="10"/>
            <a:ext cx="12191695" cy="4120995"/>
          </a:xfrm>
          <a:prstGeom prst="rect">
            <a:avLst/>
          </a:prstGeom>
          <a:ln w="12700">
            <a:noFill/>
          </a:ln>
        </p:spPr>
      </p:pic>
      <p:grpSp>
        <p:nvGrpSpPr>
          <p:cNvPr id="33" name="Group 32">
            <a:extLst>
              <a:ext uri="{FF2B5EF4-FFF2-40B4-BE49-F238E27FC236}">
                <a16:creationId xmlns:a16="http://schemas.microsoft.com/office/drawing/2014/main" id="{D47EAB90-DF6D-419E-92FC-8F9B900DA35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34" name="Isosceles Triangle 39">
              <a:extLst>
                <a:ext uri="{FF2B5EF4-FFF2-40B4-BE49-F238E27FC236}">
                  <a16:creationId xmlns:a16="http://schemas.microsoft.com/office/drawing/2014/main" id="{631BC384-797E-4F79-A628-36053708BCE7}"/>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972066-EBE9-40A7-9650-AF6A838AC785}"/>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682220" y="4535844"/>
            <a:ext cx="8833655" cy="727748"/>
          </a:xfrm>
        </p:spPr>
        <p:txBody>
          <a:bodyPr>
            <a:normAutofit fontScale="90000"/>
          </a:bodyPr>
          <a:lstStyle/>
          <a:p>
            <a:r>
              <a:rPr lang="en-US" sz="4000" dirty="0">
                <a:latin typeface="+mn-lt"/>
              </a:rPr>
              <a:t>Thrombocytes &amp; Coagulation</a:t>
            </a:r>
            <a:br>
              <a:rPr lang="en-US" sz="4000" dirty="0">
                <a:latin typeface="+mn-lt"/>
              </a:rPr>
            </a:br>
            <a:endParaRPr lang="en-US" sz="4000" dirty="0">
              <a:latin typeface="+mn-lt"/>
            </a:endParaRPr>
          </a:p>
        </p:txBody>
      </p:sp>
      <p:sp>
        <p:nvSpPr>
          <p:cNvPr id="3" name="Content Placeholder 2"/>
          <p:cNvSpPr>
            <a:spLocks noGrp="1"/>
          </p:cNvSpPr>
          <p:nvPr>
            <p:ph type="subTitle" idx="1"/>
          </p:nvPr>
        </p:nvSpPr>
        <p:spPr>
          <a:xfrm>
            <a:off x="1635641" y="5177325"/>
            <a:ext cx="8833654" cy="522636"/>
          </a:xfrm>
        </p:spPr>
        <p:txBody>
          <a:bodyPr>
            <a:normAutofit/>
          </a:bodyPr>
          <a:lstStyle/>
          <a:p>
            <a:endParaRPr lang="en-US" sz="1600" dirty="0"/>
          </a:p>
        </p:txBody>
      </p:sp>
      <p:sp>
        <p:nvSpPr>
          <p:cNvPr id="5" name="Footer PlaceHolder 3"/>
          <p:cNvSpPr>
            <a:spLocks noGrp="1"/>
          </p:cNvSpPr>
          <p:nvPr>
            <p:ph type="ftr" sz="quarter" idx="11"/>
          </p:nvPr>
        </p:nvSpPr>
        <p:spPr>
          <a:xfrm>
            <a:off x="804672" y="6227064"/>
            <a:ext cx="10588752" cy="320040"/>
          </a:xfrm>
        </p:spPr>
        <p:txBody>
          <a:bodyPr>
            <a:normAutofit/>
          </a:bodyPr>
          <a:lstStyle/>
          <a:p>
            <a:pPr>
              <a:spcAft>
                <a:spcPts val="600"/>
              </a:spcAft>
            </a:pPr>
            <a:r>
              <a:rPr lang="en-US">
                <a:hlinkClick r:id="rId3"/>
              </a:rPr>
              <a:t>Photo</a:t>
            </a:r>
            <a:r>
              <a:rPr lang="en-US"/>
              <a:t> by Electron Microscopy Facility at The National Cancer Institute at Frederick (NCI-Frederick) / Public domain</a:t>
            </a:r>
          </a:p>
        </p:txBody>
      </p:sp>
    </p:spTree>
    <p:extLst>
      <p:ext uri="{BB962C8B-B14F-4D97-AF65-F5344CB8AC3E}">
        <p14:creationId xmlns:p14="http://schemas.microsoft.com/office/powerpoint/2010/main" val="115888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401" y="2528046"/>
            <a:ext cx="3494362" cy="2111189"/>
          </a:xfrm>
        </p:spPr>
        <p:txBody>
          <a:bodyPr>
            <a:normAutofit/>
          </a:bodyPr>
          <a:lstStyle/>
          <a:p>
            <a:r>
              <a:rPr lang="en-US" dirty="0">
                <a:solidFill>
                  <a:schemeClr val="bg1"/>
                </a:solidFill>
              </a:rPr>
              <a:t>Primary Hemostasis Explained</a:t>
            </a:r>
            <a:endParaRPr lang="en-US" dirty="0">
              <a:solidFill>
                <a:schemeClr val="accent1"/>
              </a:solidFill>
            </a:endParaRPr>
          </a:p>
        </p:txBody>
      </p:sp>
      <p:sp>
        <p:nvSpPr>
          <p:cNvPr id="5" name="Rectangle 3">
            <a:extLst>
              <a:ext uri="{FF2B5EF4-FFF2-40B4-BE49-F238E27FC236}">
                <a16:creationId xmlns:a16="http://schemas.microsoft.com/office/drawing/2014/main" id="{E2B44C9C-2DC1-48F5-8775-16EE2B6F643F}"/>
              </a:ext>
            </a:extLst>
          </p:cNvPr>
          <p:cNvSpPr>
            <a:spLocks noChangeArrowheads="1"/>
          </p:cNvSpPr>
          <p:nvPr/>
        </p:nvSpPr>
        <p:spPr bwMode="auto">
          <a:xfrm>
            <a:off x="5096810" y="1392891"/>
            <a:ext cx="637353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How does your body create homeostasis when it comes to bleeding?</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When one of these pipes is damaged, the blood can spill out.  Sometimes this happens on the outside when your skin is cut or scratched.  Sometimes it happens just under the skin, causing a bruise.  Other times the blood can be leaking out of a blood vessel inside the body.  In all cases, the body must work to stop the leak and repair the pipe.</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4" descr="Platlets form a platelet plug">
            <a:extLst>
              <a:ext uri="{FF2B5EF4-FFF2-40B4-BE49-F238E27FC236}">
                <a16:creationId xmlns:a16="http://schemas.microsoft.com/office/drawing/2014/main" id="{21CCA830-3945-43AF-B44C-70865BF86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843" y="4269721"/>
            <a:ext cx="28575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9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C13F-C6CA-4C25-B59C-AD4E3476319D}"/>
              </a:ext>
            </a:extLst>
          </p:cNvPr>
          <p:cNvSpPr>
            <a:spLocks noGrp="1"/>
          </p:cNvSpPr>
          <p:nvPr>
            <p:ph type="title"/>
          </p:nvPr>
        </p:nvSpPr>
        <p:spPr>
          <a:xfrm>
            <a:off x="888631" y="2349925"/>
            <a:ext cx="3498979" cy="2456442"/>
          </a:xfrm>
        </p:spPr>
        <p:txBody>
          <a:bodyPr/>
          <a:lstStyle/>
          <a:p>
            <a:r>
              <a:rPr lang="en-US"/>
              <a:t>Stopping the bleeding, where it begins…</a:t>
            </a:r>
            <a:endParaRPr lang="en-US" dirty="0"/>
          </a:p>
        </p:txBody>
      </p:sp>
      <p:sp>
        <p:nvSpPr>
          <p:cNvPr id="3" name="Content Placeholder 2">
            <a:extLst>
              <a:ext uri="{FF2B5EF4-FFF2-40B4-BE49-F238E27FC236}">
                <a16:creationId xmlns:a16="http://schemas.microsoft.com/office/drawing/2014/main" id="{975F816F-8376-4058-9D4C-31E5524668A6}"/>
              </a:ext>
            </a:extLst>
          </p:cNvPr>
          <p:cNvSpPr>
            <a:spLocks noGrp="1"/>
          </p:cNvSpPr>
          <p:nvPr>
            <p:ph idx="1"/>
          </p:nvPr>
        </p:nvSpPr>
        <p:spPr/>
        <p:txBody>
          <a:bodyPr/>
          <a:lstStyle/>
          <a:p>
            <a:r>
              <a:rPr lang="en-US" altLang="en-US" b="1" dirty="0"/>
              <a:t>First the blood vessel gets smaller</a:t>
            </a:r>
            <a:r>
              <a:rPr lang="en-US" altLang="en-US" dirty="0"/>
              <a:t/>
            </a:r>
            <a:br>
              <a:rPr lang="en-US" altLang="en-US" dirty="0"/>
            </a:br>
            <a:r>
              <a:rPr lang="en-US" altLang="en-US" dirty="0"/>
              <a:t>The first thing the body does is make the blood vessel smaller so less blood is going through it and leaking out.  Muscles in the wall of the blood vessel make this happen.</a:t>
            </a:r>
          </a:p>
          <a:p>
            <a:r>
              <a:rPr lang="en-US" b="1" dirty="0"/>
              <a:t>Second, a </a:t>
            </a:r>
            <a:r>
              <a:rPr lang="en-US" b="1" dirty="0" smtClean="0"/>
              <a:t>platelet plug </a:t>
            </a:r>
            <a:r>
              <a:rPr lang="en-US" b="1" dirty="0" smtClean="0"/>
              <a:t>is </a:t>
            </a:r>
            <a:r>
              <a:rPr lang="en-US" b="1" dirty="0"/>
              <a:t>made</a:t>
            </a:r>
            <a:r>
              <a:rPr lang="en-US" dirty="0"/>
              <a:t/>
            </a:r>
            <a:br>
              <a:rPr lang="en-US" dirty="0"/>
            </a:br>
            <a:r>
              <a:rPr lang="en-US" dirty="0"/>
              <a:t>The next step in stopping the bleeding is making a platelet plug.  This is a temporary patch over the leak.  </a:t>
            </a:r>
          </a:p>
          <a:p>
            <a:pPr lvl="1"/>
            <a:r>
              <a:rPr lang="en-US" dirty="0"/>
              <a:t>Three things must happen to this successful:  adhesion, activation and secretion, and aggregation.  If there is a problem with any of these, a patient is more likely to bleed.</a:t>
            </a:r>
          </a:p>
        </p:txBody>
      </p:sp>
    </p:spTree>
    <p:extLst>
      <p:ext uri="{BB962C8B-B14F-4D97-AF65-F5344CB8AC3E}">
        <p14:creationId xmlns:p14="http://schemas.microsoft.com/office/powerpoint/2010/main" val="426386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4DCA8-4017-4C62-892E-ACD2241EDEBA}"/>
              </a:ext>
            </a:extLst>
          </p:cNvPr>
          <p:cNvSpPr>
            <a:spLocks noGrp="1"/>
          </p:cNvSpPr>
          <p:nvPr>
            <p:ph type="title"/>
          </p:nvPr>
        </p:nvSpPr>
        <p:spPr>
          <a:xfrm>
            <a:off x="888631" y="2349925"/>
            <a:ext cx="3498979" cy="2456442"/>
          </a:xfrm>
        </p:spPr>
        <p:txBody>
          <a:bodyPr/>
          <a:lstStyle/>
          <a:p>
            <a:r>
              <a:rPr lang="en-US" dirty="0"/>
              <a:t>Adhesion</a:t>
            </a:r>
          </a:p>
        </p:txBody>
      </p:sp>
      <p:sp>
        <p:nvSpPr>
          <p:cNvPr id="3" name="Content Placeholder 2">
            <a:extLst>
              <a:ext uri="{FF2B5EF4-FFF2-40B4-BE49-F238E27FC236}">
                <a16:creationId xmlns:a16="http://schemas.microsoft.com/office/drawing/2014/main" id="{FCC399E4-44DB-4089-9C94-E682947D4DAA}"/>
              </a:ext>
            </a:extLst>
          </p:cNvPr>
          <p:cNvSpPr>
            <a:spLocks noGrp="1"/>
          </p:cNvSpPr>
          <p:nvPr>
            <p:ph idx="1"/>
          </p:nvPr>
        </p:nvSpPr>
        <p:spPr/>
        <p:txBody>
          <a:bodyPr>
            <a:normAutofit fontScale="85000" lnSpcReduction="10000"/>
          </a:bodyPr>
          <a:lstStyle/>
          <a:p>
            <a:r>
              <a:rPr lang="en-US" b="1" dirty="0"/>
              <a:t>Platelet Adhesion</a:t>
            </a:r>
            <a:r>
              <a:rPr lang="en-US" dirty="0"/>
              <a:t/>
            </a:r>
            <a:br>
              <a:rPr lang="en-US" dirty="0"/>
            </a:br>
            <a:r>
              <a:rPr lang="en-US" dirty="0"/>
              <a:t>In order to make a plug, the platelets floating in the blood must stick to the torn wall of the blood vessel.  </a:t>
            </a:r>
            <a:r>
              <a:rPr lang="en-US" b="1" u="sng" dirty="0">
                <a:solidFill>
                  <a:schemeClr val="accent1"/>
                </a:solidFill>
              </a:rPr>
              <a:t>This is called adhesion.</a:t>
            </a:r>
          </a:p>
          <a:p>
            <a:r>
              <a:rPr lang="en-US" dirty="0"/>
              <a:t>Blood vessels are lined with smooth cells called endothelial cells.  When the blood vessel is torn, the blood comes in contact with the substance under the endothelial cells.  This substance is called </a:t>
            </a:r>
            <a:r>
              <a:rPr lang="en-US" b="1" u="sng" dirty="0">
                <a:solidFill>
                  <a:schemeClr val="accent1"/>
                </a:solidFill>
              </a:rPr>
              <a:t>collagen.</a:t>
            </a:r>
            <a:r>
              <a:rPr lang="en-US" dirty="0"/>
              <a:t>  Platelets floating by in the blood are attracted to collagen.  They quickly move to the site of the injury.</a:t>
            </a:r>
          </a:p>
          <a:p>
            <a:r>
              <a:rPr lang="en-US" dirty="0"/>
              <a:t>In order for the platelets to stick to the collagen, they need a “glue.”  The “glue” that sticks platelets to the collagen is a protein in the blood called </a:t>
            </a:r>
            <a:r>
              <a:rPr lang="en-US" b="1" u="sng" dirty="0">
                <a:solidFill>
                  <a:schemeClr val="accent1"/>
                </a:solidFill>
              </a:rPr>
              <a:t>von Willebrand factor (VWF).</a:t>
            </a:r>
            <a:r>
              <a:rPr lang="en-US" dirty="0"/>
              <a:t>  The von Willebrand factor (VWF) attaches to the platelet at certain places on the platelet’s surface.  These places are called </a:t>
            </a:r>
            <a:r>
              <a:rPr lang="en-US" b="1" u="sng" dirty="0">
                <a:solidFill>
                  <a:schemeClr val="accent1"/>
                </a:solidFill>
              </a:rPr>
              <a:t>receptors.</a:t>
            </a:r>
            <a:r>
              <a:rPr lang="en-US" dirty="0"/>
              <a:t/>
            </a:r>
            <a:br>
              <a:rPr lang="en-US" dirty="0"/>
            </a:br>
            <a:r>
              <a:rPr lang="en-US" dirty="0"/>
              <a:t/>
            </a:r>
            <a:br>
              <a:rPr lang="en-US" dirty="0"/>
            </a:br>
            <a:r>
              <a:rPr lang="en-US" dirty="0"/>
              <a:t>Von Willebrand factor is stored in the endothelial cells lining the blood vessels.  The endothelial cells release the VWF into the blood.</a:t>
            </a:r>
          </a:p>
          <a:p>
            <a:endParaRPr lang="en-US" dirty="0"/>
          </a:p>
        </p:txBody>
      </p:sp>
    </p:spTree>
    <p:extLst>
      <p:ext uri="{BB962C8B-B14F-4D97-AF65-F5344CB8AC3E}">
        <p14:creationId xmlns:p14="http://schemas.microsoft.com/office/powerpoint/2010/main" val="366750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CD80-BE19-4F66-98DB-8241A4642A44}"/>
              </a:ext>
            </a:extLst>
          </p:cNvPr>
          <p:cNvSpPr>
            <a:spLocks noGrp="1"/>
          </p:cNvSpPr>
          <p:nvPr>
            <p:ph type="title"/>
          </p:nvPr>
        </p:nvSpPr>
        <p:spPr/>
        <p:txBody>
          <a:bodyPr/>
          <a:lstStyle/>
          <a:p>
            <a:r>
              <a:rPr lang="en-US" dirty="0"/>
              <a:t>Activation &amp; Secretion</a:t>
            </a:r>
          </a:p>
        </p:txBody>
      </p:sp>
      <p:sp>
        <p:nvSpPr>
          <p:cNvPr id="3" name="Content Placeholder 2">
            <a:extLst>
              <a:ext uri="{FF2B5EF4-FFF2-40B4-BE49-F238E27FC236}">
                <a16:creationId xmlns:a16="http://schemas.microsoft.com/office/drawing/2014/main" id="{846A23B8-FDE6-4C41-861C-8D31FD9075F5}"/>
              </a:ext>
            </a:extLst>
          </p:cNvPr>
          <p:cNvSpPr>
            <a:spLocks noGrp="1"/>
          </p:cNvSpPr>
          <p:nvPr>
            <p:ph idx="1"/>
          </p:nvPr>
        </p:nvSpPr>
        <p:spPr/>
        <p:txBody>
          <a:bodyPr/>
          <a:lstStyle/>
          <a:p>
            <a:r>
              <a:rPr lang="en-US" b="1" dirty="0"/>
              <a:t>Activation and Secretion</a:t>
            </a:r>
            <a:r>
              <a:rPr lang="en-US" dirty="0"/>
              <a:t/>
            </a:r>
            <a:br>
              <a:rPr lang="en-US" dirty="0"/>
            </a:br>
            <a:r>
              <a:rPr lang="en-US" dirty="0"/>
              <a:t>After the platelets stick to the collagen where the blood vessel is torn, they change their shape.  Each platelet changes from a smooth disk to a ball shape with long arms that can reach out to other platelets.  This is called </a:t>
            </a:r>
            <a:r>
              <a:rPr lang="en-US" b="1" u="sng" dirty="0">
                <a:solidFill>
                  <a:schemeClr val="accent1"/>
                </a:solidFill>
              </a:rPr>
              <a:t>platelet activation</a:t>
            </a:r>
            <a:r>
              <a:rPr lang="en-US" dirty="0"/>
              <a:t>.  Activated platelets can stick to each other and to clotting proteins in the blood.</a:t>
            </a:r>
          </a:p>
          <a:p>
            <a:r>
              <a:rPr lang="en-US" dirty="0"/>
              <a:t>Inside each platelet are storage spaces called granules.  When the platelet changes shape, chemicals inside the granules are pushed out into the bloodstream.  This is called </a:t>
            </a:r>
            <a:r>
              <a:rPr lang="en-US" b="1" u="sng" dirty="0">
                <a:solidFill>
                  <a:schemeClr val="accent1"/>
                </a:solidFill>
              </a:rPr>
              <a:t>secretion</a:t>
            </a:r>
            <a:r>
              <a:rPr lang="en-US" dirty="0">
                <a:solidFill>
                  <a:schemeClr val="accent1"/>
                </a:solidFill>
              </a:rPr>
              <a:t>.</a:t>
            </a:r>
            <a:r>
              <a:rPr lang="en-US" dirty="0"/>
              <a:t>  These chemicals from the granules signal other platelets to come and help.  The chemicals allow the next step in forming a platelet plug, aggregation, to happen.</a:t>
            </a:r>
          </a:p>
          <a:p>
            <a:endParaRPr lang="en-US" dirty="0"/>
          </a:p>
        </p:txBody>
      </p:sp>
    </p:spTree>
    <p:extLst>
      <p:ext uri="{BB962C8B-B14F-4D97-AF65-F5344CB8AC3E}">
        <p14:creationId xmlns:p14="http://schemas.microsoft.com/office/powerpoint/2010/main" val="400049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D5BB-21A6-4F67-B83E-9135E45CF023}"/>
              </a:ext>
            </a:extLst>
          </p:cNvPr>
          <p:cNvSpPr>
            <a:spLocks noGrp="1"/>
          </p:cNvSpPr>
          <p:nvPr>
            <p:ph type="title"/>
          </p:nvPr>
        </p:nvSpPr>
        <p:spPr>
          <a:xfrm>
            <a:off x="888631" y="2349925"/>
            <a:ext cx="3498979" cy="2456442"/>
          </a:xfrm>
        </p:spPr>
        <p:txBody>
          <a:bodyPr/>
          <a:lstStyle/>
          <a:p>
            <a:r>
              <a:rPr lang="en-US" dirty="0"/>
              <a:t>Aggregation</a:t>
            </a:r>
          </a:p>
        </p:txBody>
      </p:sp>
      <p:sp>
        <p:nvSpPr>
          <p:cNvPr id="3" name="Content Placeholder 2">
            <a:extLst>
              <a:ext uri="{FF2B5EF4-FFF2-40B4-BE49-F238E27FC236}">
                <a16:creationId xmlns:a16="http://schemas.microsoft.com/office/drawing/2014/main" id="{968FF80B-B6EF-4324-A80F-A34143A06B36}"/>
              </a:ext>
            </a:extLst>
          </p:cNvPr>
          <p:cNvSpPr>
            <a:spLocks noGrp="1"/>
          </p:cNvSpPr>
          <p:nvPr>
            <p:ph idx="1"/>
          </p:nvPr>
        </p:nvSpPr>
        <p:spPr/>
        <p:txBody>
          <a:bodyPr/>
          <a:lstStyle/>
          <a:p>
            <a:r>
              <a:rPr lang="en-US" b="1" dirty="0"/>
              <a:t>Aggregation</a:t>
            </a:r>
            <a:r>
              <a:rPr lang="en-US" dirty="0"/>
              <a:t/>
            </a:r>
            <a:br>
              <a:rPr lang="en-US" dirty="0"/>
            </a:br>
            <a:r>
              <a:rPr lang="en-US" dirty="0"/>
              <a:t>To form a platelet plug, the platelets have to stick to each other as well as to the blood vessel.  This is called </a:t>
            </a:r>
            <a:r>
              <a:rPr lang="en-US" b="1" u="sng" dirty="0">
                <a:solidFill>
                  <a:schemeClr val="accent1"/>
                </a:solidFill>
              </a:rPr>
              <a:t>platelet aggregation.</a:t>
            </a:r>
            <a:r>
              <a:rPr lang="en-US" dirty="0"/>
              <a:t>  The platelets form a clump that plugs the hole in the blood vessel.</a:t>
            </a:r>
          </a:p>
          <a:p>
            <a:r>
              <a:rPr lang="en-US" dirty="0"/>
              <a:t>When platelets can stick to the blood vessel (adhesion), change shape and signal other platelets to come help (activation and secretion), and stick to each other (aggregation), a good platelet plug is made.  </a:t>
            </a:r>
          </a:p>
          <a:p>
            <a:r>
              <a:rPr lang="en-US" dirty="0"/>
              <a:t>Though it is a complex process, it normally only takes seconds. </a:t>
            </a:r>
            <a:r>
              <a:rPr lang="en-US" b="1" u="sng" dirty="0">
                <a:solidFill>
                  <a:schemeClr val="accent1"/>
                </a:solidFill>
              </a:rPr>
              <a:t>A platelet plug is only a temporary fix.</a:t>
            </a:r>
            <a:r>
              <a:rPr lang="en-US" dirty="0"/>
              <a:t>  It can’t last long on its own.  </a:t>
            </a:r>
            <a:r>
              <a:rPr lang="en-US" b="1" u="sng" dirty="0">
                <a:solidFill>
                  <a:schemeClr val="accent1"/>
                </a:solidFill>
              </a:rPr>
              <a:t>A fibrin clot is needed.</a:t>
            </a:r>
          </a:p>
          <a:p>
            <a:endParaRPr lang="en-US" dirty="0"/>
          </a:p>
        </p:txBody>
      </p:sp>
    </p:spTree>
    <p:extLst>
      <p:ext uri="{BB962C8B-B14F-4D97-AF65-F5344CB8AC3E}">
        <p14:creationId xmlns:p14="http://schemas.microsoft.com/office/powerpoint/2010/main" val="353083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9B8D-9BB4-4B0D-8368-A58BF596D93E}"/>
              </a:ext>
            </a:extLst>
          </p:cNvPr>
          <p:cNvSpPr>
            <a:spLocks noGrp="1"/>
          </p:cNvSpPr>
          <p:nvPr>
            <p:ph type="title"/>
          </p:nvPr>
        </p:nvSpPr>
        <p:spPr/>
        <p:txBody>
          <a:bodyPr/>
          <a:lstStyle/>
          <a:p>
            <a:r>
              <a:rPr lang="en-US" dirty="0"/>
              <a:t>Fibrin Clot</a:t>
            </a:r>
          </a:p>
        </p:txBody>
      </p:sp>
      <p:sp>
        <p:nvSpPr>
          <p:cNvPr id="3" name="Content Placeholder 2">
            <a:extLst>
              <a:ext uri="{FF2B5EF4-FFF2-40B4-BE49-F238E27FC236}">
                <a16:creationId xmlns:a16="http://schemas.microsoft.com/office/drawing/2014/main" id="{BDB29183-CBB4-4946-BACD-9C07D8E27A53}"/>
              </a:ext>
            </a:extLst>
          </p:cNvPr>
          <p:cNvSpPr>
            <a:spLocks noGrp="1"/>
          </p:cNvSpPr>
          <p:nvPr>
            <p:ph idx="1"/>
          </p:nvPr>
        </p:nvSpPr>
        <p:spPr/>
        <p:txBody>
          <a:bodyPr/>
          <a:lstStyle/>
          <a:p>
            <a:r>
              <a:rPr lang="en-US" b="1" dirty="0"/>
              <a:t>Fibrin clot is formed</a:t>
            </a:r>
            <a:r>
              <a:rPr lang="en-US" dirty="0"/>
              <a:t/>
            </a:r>
            <a:br>
              <a:rPr lang="en-US" dirty="0"/>
            </a:br>
            <a:r>
              <a:rPr lang="en-US" dirty="0"/>
              <a:t>A fibrin clot is a good, strong patch over a hole in a blood vessel.  It is normally enough to stop the bleeding completely.  Proteins in the blood called </a:t>
            </a:r>
            <a:r>
              <a:rPr lang="en-US" b="1" u="sng" dirty="0">
                <a:solidFill>
                  <a:schemeClr val="accent1"/>
                </a:solidFill>
              </a:rPr>
              <a:t>clotting factors </a:t>
            </a:r>
            <a:r>
              <a:rPr lang="en-US" dirty="0"/>
              <a:t>work together to make the fibrin clot.  Twelve clotting factors are named with Roman numerals (I, II, III, IV, V, VII, VIII, IX, X, XI, XII, XIII).</a:t>
            </a:r>
          </a:p>
          <a:p>
            <a:r>
              <a:rPr lang="en-US" dirty="0"/>
              <a:t>The clotting factors work together to make threads of protein called fibrin.  The fibrin threads weave over the platelet plug to make a strong clot.  The body then has time to heal the blood vessel.  When it is no longer needed, the body gets rid of the fibrin clot.</a:t>
            </a:r>
          </a:p>
          <a:p>
            <a:endParaRPr lang="en-US" dirty="0"/>
          </a:p>
        </p:txBody>
      </p:sp>
    </p:spTree>
    <p:extLst>
      <p:ext uri="{BB962C8B-B14F-4D97-AF65-F5344CB8AC3E}">
        <p14:creationId xmlns:p14="http://schemas.microsoft.com/office/powerpoint/2010/main" val="58430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82413CC-69E6-4BDA-A88D-E4EF8F95B2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4F1F7357-8633-4CE7-BF80-475EE8A2FAE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1" name="Freeform 5">
              <a:extLst>
                <a:ext uri="{FF2B5EF4-FFF2-40B4-BE49-F238E27FC236}">
                  <a16:creationId xmlns:a16="http://schemas.microsoft.com/office/drawing/2014/main" id="{E402FE4E-C12D-497C-AF81-F08E4E02B457}"/>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59247B10-170D-4E62-849A-38FCB43C6AF9}"/>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89A587A7-1BEF-45AA-9EFC-6558A8749CE3}"/>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AC25B5A1-6EF7-44EC-A2F0-1EDC96A79B07}"/>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id="{80B8582C-7E17-4115-9FF1-979C8405CB5E}"/>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F6C4AB66-7A18-4E51-935B-237F4CA82720}"/>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CDF12911-A240-4580-8788-0C49DB1FEDBF}"/>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EAE0F5DE-442D-4F6C-B02C-2568ED195858}"/>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4F24A002-AFDE-4034-85BE-CBF005AE9238}"/>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36F0721E-B4B0-4A6C-A92C-F8DE92D3AC02}"/>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id="{54D2DC98-69F8-4F2F-9D45-BDFFA5E2BBBB}"/>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0A636E33-DC38-40B9-B941-037E5D8603F4}"/>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id="{03D30690-68C2-4AEC-9789-1495D97E194F}"/>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1020B1B9-821B-49FB-BDC9-57DA08CBC30A}"/>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id="{720EDCE4-8B18-413F-989E-E79628E5AF1F}"/>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8563351E-0DDD-4FC8-8D0C-1E446E3C1B52}"/>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15E8B705-64E7-4513-B3CB-BF46C35732B0}"/>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30DAEE1C-EBB5-47F5-9E76-564FCFDBFC24}"/>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EDB255E9-A3E2-4098-99A1-FE38FAD15DA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a:extLst>
                <a:ext uri="{FF2B5EF4-FFF2-40B4-BE49-F238E27FC236}">
                  <a16:creationId xmlns:a16="http://schemas.microsoft.com/office/drawing/2014/main" id="{D2507F2A-27AF-4833-8273-5FC9A9886392}"/>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a:extLst>
                <a:ext uri="{FF2B5EF4-FFF2-40B4-BE49-F238E27FC236}">
                  <a16:creationId xmlns:a16="http://schemas.microsoft.com/office/drawing/2014/main" id="{8DFB8904-0CB8-45AD-ABD2-F7A582365E86}"/>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E30C380-B72E-4586-8D7D-0208492386BE}"/>
              </a:ext>
            </a:extLst>
          </p:cNvPr>
          <p:cNvSpPr>
            <a:spLocks noGrp="1"/>
          </p:cNvSpPr>
          <p:nvPr>
            <p:ph type="title"/>
          </p:nvPr>
        </p:nvSpPr>
        <p:spPr>
          <a:xfrm>
            <a:off x="1759287" y="798881"/>
            <a:ext cx="8673427" cy="1048945"/>
          </a:xfrm>
        </p:spPr>
        <p:txBody>
          <a:bodyPr>
            <a:normAutofit/>
          </a:bodyPr>
          <a:lstStyle/>
          <a:p>
            <a:r>
              <a:rPr lang="en-US">
                <a:solidFill>
                  <a:schemeClr val="tx1"/>
                </a:solidFill>
                <a:latin typeface="+mn-lt"/>
              </a:rPr>
              <a:t>To Review</a:t>
            </a:r>
            <a:endParaRPr lang="en-US" dirty="0">
              <a:solidFill>
                <a:schemeClr val="tx1"/>
              </a:solidFill>
              <a:latin typeface="+mn-lt"/>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706236285"/>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23379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A5FE-4FFB-4B34-8093-BD62C22F59F1}"/>
              </a:ext>
            </a:extLst>
          </p:cNvPr>
          <p:cNvSpPr>
            <a:spLocks noGrp="1"/>
          </p:cNvSpPr>
          <p:nvPr>
            <p:ph type="title"/>
          </p:nvPr>
        </p:nvSpPr>
        <p:spPr/>
        <p:txBody>
          <a:bodyPr/>
          <a:lstStyle/>
          <a:p>
            <a:r>
              <a:rPr lang="en-US" dirty="0"/>
              <a:t>Now it’s time for Secondary Hemostasis! </a:t>
            </a:r>
          </a:p>
        </p:txBody>
      </p:sp>
      <p:sp>
        <p:nvSpPr>
          <p:cNvPr id="3" name="Content Placeholder 2">
            <a:extLst>
              <a:ext uri="{FF2B5EF4-FFF2-40B4-BE49-F238E27FC236}">
                <a16:creationId xmlns:a16="http://schemas.microsoft.com/office/drawing/2014/main" id="{BD586313-5AE5-47DB-B970-F400EE02AB54}"/>
              </a:ext>
            </a:extLst>
          </p:cNvPr>
          <p:cNvSpPr>
            <a:spLocks noGrp="1"/>
          </p:cNvSpPr>
          <p:nvPr>
            <p:ph idx="1"/>
          </p:nvPr>
        </p:nvSpPr>
        <p:spPr/>
        <p:txBody>
          <a:bodyPr/>
          <a:lstStyle/>
          <a:p>
            <a:r>
              <a:rPr lang="en-US" dirty="0"/>
              <a:t>Secondary hemostasis is defined as the formation of insoluble, cross-linked fibrin by activated coagulation factors, specifically </a:t>
            </a:r>
            <a:r>
              <a:rPr lang="en-US" b="1" u="sng" dirty="0">
                <a:solidFill>
                  <a:schemeClr val="accent1"/>
                </a:solidFill>
              </a:rPr>
              <a:t>thrombin</a:t>
            </a:r>
            <a:r>
              <a:rPr lang="en-US" dirty="0"/>
              <a:t>. </a:t>
            </a:r>
          </a:p>
          <a:p>
            <a:r>
              <a:rPr lang="en-US" dirty="0"/>
              <a:t>Fibrin stabilizes the primary platelet plug, particularly in larger blood vessels where the platelet plug is insufficient alone to stop hemorrhage. </a:t>
            </a:r>
          </a:p>
          <a:p>
            <a:r>
              <a:rPr lang="en-US" dirty="0"/>
              <a:t>Secondary hemostasis (coagulation) is usually initiated simultaneously with primary hemostasis upon endothelial damage, although this depends on the degree and location of injury. </a:t>
            </a:r>
          </a:p>
        </p:txBody>
      </p:sp>
    </p:spTree>
    <p:extLst>
      <p:ext uri="{BB962C8B-B14F-4D97-AF65-F5344CB8AC3E}">
        <p14:creationId xmlns:p14="http://schemas.microsoft.com/office/powerpoint/2010/main" val="1267949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2215-4877-4375-8DF0-EADF83F3041F}"/>
              </a:ext>
            </a:extLst>
          </p:cNvPr>
          <p:cNvSpPr>
            <a:spLocks noGrp="1"/>
          </p:cNvSpPr>
          <p:nvPr>
            <p:ph type="title"/>
          </p:nvPr>
        </p:nvSpPr>
        <p:spPr/>
        <p:txBody>
          <a:bodyPr/>
          <a:lstStyle/>
          <a:p>
            <a:r>
              <a:rPr lang="en-US" dirty="0"/>
              <a:t>Now it’s time to understand coagulation</a:t>
            </a:r>
          </a:p>
        </p:txBody>
      </p:sp>
      <p:sp>
        <p:nvSpPr>
          <p:cNvPr id="3" name="Content Placeholder 2">
            <a:extLst>
              <a:ext uri="{FF2B5EF4-FFF2-40B4-BE49-F238E27FC236}">
                <a16:creationId xmlns:a16="http://schemas.microsoft.com/office/drawing/2014/main" id="{E1979899-56C9-4D41-AC93-D11E11B01CC0}"/>
              </a:ext>
            </a:extLst>
          </p:cNvPr>
          <p:cNvSpPr>
            <a:spLocks noGrp="1"/>
          </p:cNvSpPr>
          <p:nvPr>
            <p:ph idx="1"/>
          </p:nvPr>
        </p:nvSpPr>
        <p:spPr>
          <a:xfrm>
            <a:off x="5118447" y="803185"/>
            <a:ext cx="6281873" cy="5732085"/>
          </a:xfrm>
        </p:spPr>
        <p:txBody>
          <a:bodyPr>
            <a:normAutofit fontScale="92500" lnSpcReduction="10000"/>
          </a:bodyPr>
          <a:lstStyle/>
          <a:p>
            <a:r>
              <a:rPr lang="en-US" b="1" u="sng" dirty="0"/>
              <a:t>How can the complex processes involved within the clotting cascade be simplified?</a:t>
            </a:r>
            <a:endParaRPr lang="en-US" b="1" dirty="0"/>
          </a:p>
          <a:p>
            <a:r>
              <a:rPr lang="en-US" dirty="0"/>
              <a:t>There are 13 clotting factors that are labelled with roman numerals </a:t>
            </a:r>
          </a:p>
          <a:p>
            <a:r>
              <a:rPr lang="en-US" dirty="0"/>
              <a:t>Each of the 13 clotting factors have an inactivated form (roman numeral) that is converted into an activated form (roman numeral with a little “a” at the end) </a:t>
            </a:r>
          </a:p>
          <a:p>
            <a:pPr lvl="1"/>
            <a:r>
              <a:rPr lang="en-US" dirty="0"/>
              <a:t>We are going to assume that the whole point of the clotting cascade is to activate the clotting factors, thereby making the little “a” redundant</a:t>
            </a:r>
          </a:p>
          <a:p>
            <a:pPr lvl="1"/>
            <a:r>
              <a:rPr lang="en-US" dirty="0"/>
              <a:t>We are going to remove any numbers with an “a” at the end from our simple flow chart and assume that the singular number we now see denotes that the relevant inactive clotting factor has been activated</a:t>
            </a:r>
          </a:p>
          <a:p>
            <a:r>
              <a:rPr lang="en-US" dirty="0"/>
              <a:t>There are a lot more clotting proteins and factors involved in the clotting cascade in addition to the 13 main clotting factors denoted by roman numerals </a:t>
            </a:r>
          </a:p>
          <a:p>
            <a:pPr lvl="1"/>
            <a:r>
              <a:rPr lang="en-US" dirty="0"/>
              <a:t>We are going to focus on the ones that are clinically relevant</a:t>
            </a:r>
          </a:p>
          <a:p>
            <a:endParaRPr lang="en-US" dirty="0"/>
          </a:p>
        </p:txBody>
      </p:sp>
    </p:spTree>
    <p:extLst>
      <p:ext uri="{BB962C8B-B14F-4D97-AF65-F5344CB8AC3E}">
        <p14:creationId xmlns:p14="http://schemas.microsoft.com/office/powerpoint/2010/main" val="215292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BB63-1A0D-4AA9-BF7E-FC94C54F4435}"/>
              </a:ext>
            </a:extLst>
          </p:cNvPr>
          <p:cNvSpPr>
            <a:spLocks noGrp="1"/>
          </p:cNvSpPr>
          <p:nvPr>
            <p:ph type="title"/>
          </p:nvPr>
        </p:nvSpPr>
        <p:spPr/>
        <p:txBody>
          <a:bodyPr/>
          <a:lstStyle/>
          <a:p>
            <a:r>
              <a:rPr lang="en-US" dirty="0"/>
              <a:t>There are 2 pathways to coagulation</a:t>
            </a:r>
          </a:p>
        </p:txBody>
      </p:sp>
      <p:sp>
        <p:nvSpPr>
          <p:cNvPr id="3" name="Content Placeholder 2">
            <a:extLst>
              <a:ext uri="{FF2B5EF4-FFF2-40B4-BE49-F238E27FC236}">
                <a16:creationId xmlns:a16="http://schemas.microsoft.com/office/drawing/2014/main" id="{2EDCAE8E-1BDF-45F5-981F-EA4BC48DBBEC}"/>
              </a:ext>
            </a:extLst>
          </p:cNvPr>
          <p:cNvSpPr>
            <a:spLocks noGrp="1"/>
          </p:cNvSpPr>
          <p:nvPr>
            <p:ph idx="1"/>
          </p:nvPr>
        </p:nvSpPr>
        <p:spPr>
          <a:xfrm>
            <a:off x="4827494" y="401593"/>
            <a:ext cx="6841767" cy="6054814"/>
          </a:xfrm>
        </p:spPr>
        <p:txBody>
          <a:bodyPr>
            <a:normAutofit lnSpcReduction="10000"/>
          </a:bodyPr>
          <a:lstStyle/>
          <a:p>
            <a:r>
              <a:rPr lang="en-US" sz="2400" dirty="0"/>
              <a:t>There are two pathways involved with the clotting cascade that meet at a certain point to become a common pathway. </a:t>
            </a:r>
          </a:p>
          <a:p>
            <a:pPr lvl="1"/>
            <a:r>
              <a:rPr lang="en-US" sz="2000" dirty="0"/>
              <a:t>The </a:t>
            </a:r>
            <a:r>
              <a:rPr lang="en-US" sz="2000" b="1" u="sng" dirty="0">
                <a:solidFill>
                  <a:schemeClr val="accent1"/>
                </a:solidFill>
              </a:rPr>
              <a:t>intrinsic pathway </a:t>
            </a:r>
            <a:r>
              <a:rPr lang="en-US" sz="2000" dirty="0"/>
              <a:t>is activated by damage directly to the blood vessel and the exposure of collagen to the circulating platelets within the blood. </a:t>
            </a:r>
          </a:p>
          <a:p>
            <a:pPr lvl="1"/>
            <a:r>
              <a:rPr lang="en-US" sz="2000" dirty="0"/>
              <a:t>The </a:t>
            </a:r>
            <a:r>
              <a:rPr lang="en-US" sz="2000" b="1" u="sng" dirty="0">
                <a:solidFill>
                  <a:schemeClr val="accent1"/>
                </a:solidFill>
              </a:rPr>
              <a:t>extrinsic pathway </a:t>
            </a:r>
            <a:r>
              <a:rPr lang="en-US" sz="2000" dirty="0"/>
              <a:t>is activated by many things including damage directly to the blood vessel, tissue damage outside of the blood vessel, hypoxia, sepsis, malignancy and inflammation..</a:t>
            </a:r>
          </a:p>
          <a:p>
            <a:pPr lvl="1"/>
            <a:r>
              <a:rPr lang="en-US" sz="2000" dirty="0"/>
              <a:t>Both the intrinsic and extrinsic pathways lead to factor 10, which is the start of </a:t>
            </a:r>
            <a:r>
              <a:rPr lang="en-US" sz="2000" b="1" u="sng" dirty="0">
                <a:solidFill>
                  <a:schemeClr val="accent1"/>
                </a:solidFill>
              </a:rPr>
              <a:t>the common pathway. </a:t>
            </a:r>
          </a:p>
          <a:p>
            <a:pPr lvl="1"/>
            <a:r>
              <a:rPr lang="en-US" sz="2000" dirty="0"/>
              <a:t>The two key players in the common pathway are </a:t>
            </a:r>
            <a:r>
              <a:rPr lang="en-US" sz="2000" b="1" u="sng" dirty="0">
                <a:solidFill>
                  <a:schemeClr val="accent1"/>
                </a:solidFill>
              </a:rPr>
              <a:t>thrombin and fibrin. </a:t>
            </a:r>
          </a:p>
        </p:txBody>
      </p:sp>
    </p:spTree>
    <p:extLst>
      <p:ext uri="{BB962C8B-B14F-4D97-AF65-F5344CB8AC3E}">
        <p14:creationId xmlns:p14="http://schemas.microsoft.com/office/powerpoint/2010/main" val="29035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2317" y="2200025"/>
            <a:ext cx="3148496" cy="2457950"/>
          </a:xfrm>
        </p:spPr>
        <p:txBody>
          <a:bodyPr vert="horz" lIns="91440" tIns="45720" rIns="91440" bIns="45720" rtlCol="0" anchor="b">
            <a:noAutofit/>
          </a:bodyPr>
          <a:lstStyle/>
          <a:p>
            <a:pPr algn="ctr"/>
            <a:r>
              <a:rPr lang="en-US" kern="1200" dirty="0">
                <a:solidFill>
                  <a:schemeClr val="bg1"/>
                </a:solidFill>
                <a:latin typeface="+mj-lt"/>
                <a:ea typeface="+mj-ea"/>
                <a:cs typeface="+mj-cs"/>
              </a:rPr>
              <a:t>Where do platelets come from and what do they do?</a:t>
            </a:r>
          </a:p>
        </p:txBody>
      </p:sp>
      <p:pic>
        <p:nvPicPr>
          <p:cNvPr id="5" name="Content Placeholder 4" descr="A picture containing sky, red&#10;&#10;Description generated with very high confidence">
            <a:extLst>
              <a:ext uri="{FF2B5EF4-FFF2-40B4-BE49-F238E27FC236}">
                <a16:creationId xmlns:a16="http://schemas.microsoft.com/office/drawing/2014/main" id="{C76B5475-7562-44FB-875D-5E24EA8A30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091" t="23542" r="15544" b="21892"/>
          <a:stretch/>
        </p:blipFill>
        <p:spPr>
          <a:xfrm>
            <a:off x="4602257" y="1602846"/>
            <a:ext cx="6757864" cy="3652308"/>
          </a:xfrm>
          <a:prstGeom prst="rect">
            <a:avLst/>
          </a:prstGeom>
        </p:spPr>
      </p:pic>
    </p:spTree>
    <p:extLst>
      <p:ext uri="{BB962C8B-B14F-4D97-AF65-F5344CB8AC3E}">
        <p14:creationId xmlns:p14="http://schemas.microsoft.com/office/powerpoint/2010/main" val="1448447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BF5B-1772-4FD5-8E0D-7DE19464378A}"/>
              </a:ext>
            </a:extLst>
          </p:cNvPr>
          <p:cNvSpPr>
            <a:spLocks noGrp="1"/>
          </p:cNvSpPr>
          <p:nvPr>
            <p:ph type="title"/>
          </p:nvPr>
        </p:nvSpPr>
        <p:spPr/>
        <p:txBody>
          <a:bodyPr>
            <a:normAutofit fontScale="90000"/>
          </a:bodyPr>
          <a:lstStyle/>
          <a:p>
            <a:r>
              <a:rPr lang="en-US" dirty="0"/>
              <a:t>What are the Clotting Factors on these pathways?</a:t>
            </a:r>
          </a:p>
        </p:txBody>
      </p:sp>
      <p:sp>
        <p:nvSpPr>
          <p:cNvPr id="3" name="Content Placeholder 2">
            <a:extLst>
              <a:ext uri="{FF2B5EF4-FFF2-40B4-BE49-F238E27FC236}">
                <a16:creationId xmlns:a16="http://schemas.microsoft.com/office/drawing/2014/main" id="{4F47C6D2-75ED-4913-85EA-0A353D77FE86}"/>
              </a:ext>
            </a:extLst>
          </p:cNvPr>
          <p:cNvSpPr>
            <a:spLocks noGrp="1"/>
          </p:cNvSpPr>
          <p:nvPr>
            <p:ph idx="1"/>
          </p:nvPr>
        </p:nvSpPr>
        <p:spPr>
          <a:xfrm>
            <a:off x="5080869" y="214462"/>
            <a:ext cx="6281873" cy="5248622"/>
          </a:xfrm>
        </p:spPr>
        <p:txBody>
          <a:bodyPr>
            <a:normAutofit fontScale="92500" lnSpcReduction="20000"/>
          </a:bodyPr>
          <a:lstStyle/>
          <a:p>
            <a:r>
              <a:rPr lang="en-US" dirty="0"/>
              <a:t>I           Fibrinogen</a:t>
            </a:r>
          </a:p>
          <a:p>
            <a:r>
              <a:rPr lang="en-US" dirty="0"/>
              <a:t>II	Prothrombin</a:t>
            </a:r>
          </a:p>
          <a:p>
            <a:r>
              <a:rPr lang="en-US" dirty="0"/>
              <a:t>III	Tissue Factor</a:t>
            </a:r>
          </a:p>
          <a:p>
            <a:r>
              <a:rPr lang="en-US" dirty="0"/>
              <a:t>IV	Calcium</a:t>
            </a:r>
          </a:p>
          <a:p>
            <a:r>
              <a:rPr lang="en-US" dirty="0"/>
              <a:t>V	Proaccelerin</a:t>
            </a:r>
          </a:p>
          <a:p>
            <a:r>
              <a:rPr lang="en-US" b="1" dirty="0">
                <a:solidFill>
                  <a:schemeClr val="accent1"/>
                </a:solidFill>
              </a:rPr>
              <a:t>VI	Accelerin</a:t>
            </a:r>
          </a:p>
          <a:p>
            <a:r>
              <a:rPr lang="en-US" dirty="0"/>
              <a:t>VII	Proconvertin</a:t>
            </a:r>
          </a:p>
          <a:p>
            <a:r>
              <a:rPr lang="en-US" dirty="0"/>
              <a:t>VIII	Antihemophilic factor A</a:t>
            </a:r>
          </a:p>
          <a:p>
            <a:r>
              <a:rPr lang="en-US" dirty="0"/>
              <a:t>IX	Christmas factor, antihemophilic factor B</a:t>
            </a:r>
          </a:p>
          <a:p>
            <a:r>
              <a:rPr lang="en-US" dirty="0"/>
              <a:t>X	Stuart-</a:t>
            </a:r>
            <a:r>
              <a:rPr lang="en-US" dirty="0" err="1"/>
              <a:t>Prower</a:t>
            </a:r>
            <a:r>
              <a:rPr lang="en-US" dirty="0"/>
              <a:t> factor</a:t>
            </a:r>
          </a:p>
          <a:p>
            <a:r>
              <a:rPr lang="en-US" dirty="0"/>
              <a:t>XI	Plasma thromboplastin antecedent</a:t>
            </a:r>
          </a:p>
          <a:p>
            <a:r>
              <a:rPr lang="en-US" dirty="0"/>
              <a:t>XII 	Hageman factor</a:t>
            </a:r>
          </a:p>
          <a:p>
            <a:r>
              <a:rPr lang="en-US" dirty="0"/>
              <a:t>XIII	Fibrin stabilizing factor</a:t>
            </a:r>
          </a:p>
        </p:txBody>
      </p:sp>
      <p:sp>
        <p:nvSpPr>
          <p:cNvPr id="4" name="TextBox 3"/>
          <p:cNvSpPr txBox="1"/>
          <p:nvPr/>
        </p:nvSpPr>
        <p:spPr>
          <a:xfrm>
            <a:off x="688932" y="5473874"/>
            <a:ext cx="10734805" cy="646331"/>
          </a:xfrm>
          <a:prstGeom prst="rect">
            <a:avLst/>
          </a:prstGeom>
          <a:noFill/>
        </p:spPr>
        <p:txBody>
          <a:bodyPr wrap="square" rtlCol="0">
            <a:spAutoFit/>
          </a:bodyPr>
          <a:lstStyle/>
          <a:p>
            <a:r>
              <a:rPr lang="en-US"/>
              <a:t>Each of these factors must be activated by the preceding enzyme in the cascade.  </a:t>
            </a:r>
          </a:p>
          <a:p>
            <a:r>
              <a:rPr lang="en-US"/>
              <a:t>One reaction leads to another. </a:t>
            </a:r>
            <a:endParaRPr lang="en-US" dirty="0"/>
          </a:p>
        </p:txBody>
      </p:sp>
    </p:spTree>
    <p:extLst>
      <p:ext uri="{BB962C8B-B14F-4D97-AF65-F5344CB8AC3E}">
        <p14:creationId xmlns:p14="http://schemas.microsoft.com/office/powerpoint/2010/main" val="425688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41D8-08FF-4B7A-94D5-C0BA42FE1736}"/>
              </a:ext>
            </a:extLst>
          </p:cNvPr>
          <p:cNvSpPr>
            <a:spLocks noGrp="1"/>
          </p:cNvSpPr>
          <p:nvPr>
            <p:ph type="title"/>
          </p:nvPr>
        </p:nvSpPr>
        <p:spPr/>
        <p:txBody>
          <a:bodyPr/>
          <a:lstStyle/>
          <a:p>
            <a:r>
              <a:rPr lang="en-US" dirty="0"/>
              <a:t>BEFORE WE MOVE ON!!!</a:t>
            </a:r>
          </a:p>
        </p:txBody>
      </p:sp>
      <p:sp>
        <p:nvSpPr>
          <p:cNvPr id="3" name="Content Placeholder 2">
            <a:extLst>
              <a:ext uri="{FF2B5EF4-FFF2-40B4-BE49-F238E27FC236}">
                <a16:creationId xmlns:a16="http://schemas.microsoft.com/office/drawing/2014/main" id="{FDCEA938-A007-4232-B231-78DB67A95260}"/>
              </a:ext>
            </a:extLst>
          </p:cNvPr>
          <p:cNvSpPr>
            <a:spLocks noGrp="1"/>
          </p:cNvSpPr>
          <p:nvPr>
            <p:ph idx="1"/>
          </p:nvPr>
        </p:nvSpPr>
        <p:spPr/>
        <p:txBody>
          <a:bodyPr/>
          <a:lstStyle/>
          <a:p>
            <a:r>
              <a:rPr lang="en-US" sz="2800" b="1" dirty="0">
                <a:solidFill>
                  <a:schemeClr val="accent1"/>
                </a:solidFill>
              </a:rPr>
              <a:t>VI	Accelerin </a:t>
            </a:r>
          </a:p>
          <a:p>
            <a:pPr lvl="1"/>
            <a:r>
              <a:rPr lang="en-US" sz="2400" b="1" dirty="0"/>
              <a:t>Does not exist within the clotting cascade.  </a:t>
            </a:r>
          </a:p>
          <a:p>
            <a:pPr lvl="1"/>
            <a:r>
              <a:rPr lang="en-US" sz="2400" b="1" dirty="0"/>
              <a:t>It was discovered and named before realizing it had no impact on the clotting cascade.</a:t>
            </a:r>
          </a:p>
          <a:p>
            <a:pPr lvl="1"/>
            <a:r>
              <a:rPr lang="en-US" sz="2400" b="1" dirty="0"/>
              <a:t>As such, clotting factor VI is not expressed in either the Extrinsic or Intrinsic clotting cascades </a:t>
            </a:r>
          </a:p>
          <a:p>
            <a:endParaRPr lang="en-US" dirty="0"/>
          </a:p>
        </p:txBody>
      </p:sp>
    </p:spTree>
    <p:extLst>
      <p:ext uri="{BB962C8B-B14F-4D97-AF65-F5344CB8AC3E}">
        <p14:creationId xmlns:p14="http://schemas.microsoft.com/office/powerpoint/2010/main" val="1666044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19C2-80AB-4F3E-AD55-DA5EC8066A29}"/>
              </a:ext>
            </a:extLst>
          </p:cNvPr>
          <p:cNvSpPr>
            <a:spLocks noGrp="1"/>
          </p:cNvSpPr>
          <p:nvPr>
            <p:ph type="title"/>
          </p:nvPr>
        </p:nvSpPr>
        <p:spPr>
          <a:xfrm>
            <a:off x="888631" y="2349925"/>
            <a:ext cx="3498979" cy="2456442"/>
          </a:xfrm>
        </p:spPr>
        <p:txBody>
          <a:bodyPr/>
          <a:lstStyle/>
          <a:p>
            <a:r>
              <a:rPr lang="en-US"/>
              <a:t>Coagulation Cascade</a:t>
            </a:r>
            <a:endParaRPr lang="en-US" dirty="0"/>
          </a:p>
        </p:txBody>
      </p:sp>
      <p:pic>
        <p:nvPicPr>
          <p:cNvPr id="9" name="Content Placeholder 8" descr="A screenshot of a cell phone&#10;&#10;Description generated with high confidence">
            <a:extLst>
              <a:ext uri="{FF2B5EF4-FFF2-40B4-BE49-F238E27FC236}">
                <a16:creationId xmlns:a16="http://schemas.microsoft.com/office/drawing/2014/main" id="{11FFB732-498E-4FC1-82F1-C7EE2D0CAF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0383" y="502490"/>
            <a:ext cx="6890673" cy="5853019"/>
          </a:xfrm>
        </p:spPr>
      </p:pic>
    </p:spTree>
    <p:extLst>
      <p:ext uri="{BB962C8B-B14F-4D97-AF65-F5344CB8AC3E}">
        <p14:creationId xmlns:p14="http://schemas.microsoft.com/office/powerpoint/2010/main" val="313984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70891"/>
            <a:ext cx="3494362" cy="3727939"/>
          </a:xfrm>
        </p:spPr>
        <p:txBody>
          <a:bodyPr>
            <a:normAutofit/>
          </a:bodyPr>
          <a:lstStyle/>
          <a:p>
            <a:r>
              <a:rPr lang="en-US" dirty="0">
                <a:solidFill>
                  <a:schemeClr val="bg1"/>
                </a:solidFill>
              </a:rPr>
              <a:t>Intrinsic Pathway</a:t>
            </a:r>
            <a:br>
              <a:rPr lang="en-US" dirty="0">
                <a:solidFill>
                  <a:schemeClr val="bg1"/>
                </a:solidFill>
              </a:rPr>
            </a:br>
            <a:r>
              <a:rPr lang="en-US" dirty="0">
                <a:solidFill>
                  <a:schemeClr val="bg1"/>
                </a:solidFill>
              </a:rPr>
              <a:t>Order</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400" dirty="0"/>
              <a:t>Damaged surface (INJURY)</a:t>
            </a:r>
          </a:p>
          <a:p>
            <a:pPr lvl="1"/>
            <a:r>
              <a:rPr lang="en-US" sz="2200" dirty="0"/>
              <a:t>12</a:t>
            </a:r>
          </a:p>
          <a:p>
            <a:pPr lvl="1"/>
            <a:r>
              <a:rPr lang="en-US" sz="2200" dirty="0"/>
              <a:t>11</a:t>
            </a:r>
          </a:p>
          <a:p>
            <a:pPr lvl="1"/>
            <a:r>
              <a:rPr lang="en-US" sz="2200" dirty="0"/>
              <a:t>9</a:t>
            </a:r>
          </a:p>
          <a:p>
            <a:pPr lvl="1"/>
            <a:r>
              <a:rPr lang="en-US" sz="2200" dirty="0"/>
              <a:t>8</a:t>
            </a:r>
          </a:p>
          <a:p>
            <a:pPr lvl="1"/>
            <a:r>
              <a:rPr lang="en-US" sz="2200" b="1" dirty="0">
                <a:solidFill>
                  <a:schemeClr val="accent1"/>
                </a:solidFill>
              </a:rPr>
              <a:t>10</a:t>
            </a:r>
          </a:p>
          <a:p>
            <a:pPr lvl="1"/>
            <a:r>
              <a:rPr lang="en-US" sz="2200" b="1" dirty="0">
                <a:solidFill>
                  <a:schemeClr val="accent1"/>
                </a:solidFill>
              </a:rPr>
              <a:t>5 &amp; 4</a:t>
            </a:r>
          </a:p>
          <a:p>
            <a:pPr lvl="1"/>
            <a:r>
              <a:rPr lang="en-US" sz="2200" b="1" dirty="0">
                <a:solidFill>
                  <a:schemeClr val="accent1"/>
                </a:solidFill>
              </a:rPr>
              <a:t>2</a:t>
            </a:r>
          </a:p>
          <a:p>
            <a:pPr lvl="1"/>
            <a:r>
              <a:rPr lang="en-US" sz="2200" b="1" dirty="0">
                <a:solidFill>
                  <a:schemeClr val="accent1"/>
                </a:solidFill>
              </a:rPr>
              <a:t>1</a:t>
            </a:r>
          </a:p>
          <a:p>
            <a:pPr lvl="1"/>
            <a:r>
              <a:rPr lang="en-US" sz="2200" b="1" dirty="0">
                <a:solidFill>
                  <a:schemeClr val="accent1"/>
                </a:solidFill>
              </a:rPr>
              <a:t>13</a:t>
            </a:r>
            <a:endParaRPr sz="2200" b="1" dirty="0">
              <a:solidFill>
                <a:schemeClr val="accent1"/>
              </a:solidFill>
            </a:endParaRPr>
          </a:p>
        </p:txBody>
      </p:sp>
    </p:spTree>
    <p:extLst>
      <p:ext uri="{BB962C8B-B14F-4D97-AF65-F5344CB8AC3E}">
        <p14:creationId xmlns:p14="http://schemas.microsoft.com/office/powerpoint/2010/main" val="2285573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EB16-1457-4B74-9134-8B3C06CA8192}"/>
              </a:ext>
            </a:extLst>
          </p:cNvPr>
          <p:cNvSpPr>
            <a:spLocks noGrp="1"/>
          </p:cNvSpPr>
          <p:nvPr>
            <p:ph type="title"/>
          </p:nvPr>
        </p:nvSpPr>
        <p:spPr/>
        <p:txBody>
          <a:bodyPr/>
          <a:lstStyle/>
          <a:p>
            <a:r>
              <a:rPr lang="en-US" dirty="0"/>
              <a:t>Extrinsic Pathway Order </a:t>
            </a:r>
          </a:p>
        </p:txBody>
      </p:sp>
      <p:sp>
        <p:nvSpPr>
          <p:cNvPr id="3" name="Content Placeholder 2">
            <a:extLst>
              <a:ext uri="{FF2B5EF4-FFF2-40B4-BE49-F238E27FC236}">
                <a16:creationId xmlns:a16="http://schemas.microsoft.com/office/drawing/2014/main" id="{1C101C1D-6A69-4565-B3F0-3B7EF0A75EAB}"/>
              </a:ext>
            </a:extLst>
          </p:cNvPr>
          <p:cNvSpPr>
            <a:spLocks noGrp="1"/>
          </p:cNvSpPr>
          <p:nvPr>
            <p:ph idx="1"/>
          </p:nvPr>
        </p:nvSpPr>
        <p:spPr/>
        <p:txBody>
          <a:bodyPr>
            <a:normAutofit fontScale="92500"/>
          </a:bodyPr>
          <a:lstStyle/>
          <a:p>
            <a:r>
              <a:rPr lang="en-US" sz="3600" dirty="0"/>
              <a:t>Trauma (EVERYTHING ELSE)</a:t>
            </a:r>
          </a:p>
          <a:p>
            <a:pPr lvl="1"/>
            <a:r>
              <a:rPr lang="en-US" sz="3200" dirty="0"/>
              <a:t>7</a:t>
            </a:r>
          </a:p>
          <a:p>
            <a:pPr lvl="1"/>
            <a:r>
              <a:rPr lang="en-US" sz="3200" dirty="0"/>
              <a:t>3</a:t>
            </a:r>
          </a:p>
          <a:p>
            <a:pPr lvl="1"/>
            <a:r>
              <a:rPr lang="en-US" sz="3200" b="1" dirty="0">
                <a:solidFill>
                  <a:schemeClr val="accent1"/>
                </a:solidFill>
              </a:rPr>
              <a:t>10</a:t>
            </a:r>
          </a:p>
          <a:p>
            <a:pPr lvl="1"/>
            <a:r>
              <a:rPr lang="en-US" sz="3200" b="1" dirty="0">
                <a:solidFill>
                  <a:schemeClr val="accent1"/>
                </a:solidFill>
              </a:rPr>
              <a:t>5 &amp; 4</a:t>
            </a:r>
          </a:p>
          <a:p>
            <a:pPr lvl="1"/>
            <a:r>
              <a:rPr lang="en-US" sz="3200" b="1" dirty="0">
                <a:solidFill>
                  <a:schemeClr val="accent1"/>
                </a:solidFill>
              </a:rPr>
              <a:t>2 </a:t>
            </a:r>
          </a:p>
          <a:p>
            <a:pPr lvl="1"/>
            <a:r>
              <a:rPr lang="en-US" sz="3200" b="1" dirty="0">
                <a:solidFill>
                  <a:schemeClr val="accent1"/>
                </a:solidFill>
              </a:rPr>
              <a:t>1</a:t>
            </a:r>
          </a:p>
          <a:p>
            <a:pPr lvl="1"/>
            <a:r>
              <a:rPr lang="en-US" sz="3200" b="1" dirty="0">
                <a:solidFill>
                  <a:schemeClr val="accent1"/>
                </a:solidFill>
              </a:rPr>
              <a:t>13</a:t>
            </a:r>
          </a:p>
        </p:txBody>
      </p:sp>
    </p:spTree>
    <p:extLst>
      <p:ext uri="{BB962C8B-B14F-4D97-AF65-F5344CB8AC3E}">
        <p14:creationId xmlns:p14="http://schemas.microsoft.com/office/powerpoint/2010/main" val="2063251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EB16-1457-4B74-9134-8B3C06CA8192}"/>
              </a:ext>
            </a:extLst>
          </p:cNvPr>
          <p:cNvSpPr>
            <a:spLocks noGrp="1"/>
          </p:cNvSpPr>
          <p:nvPr>
            <p:ph type="title"/>
          </p:nvPr>
        </p:nvSpPr>
        <p:spPr/>
        <p:txBody>
          <a:bodyPr>
            <a:normAutofit fontScale="90000"/>
          </a:bodyPr>
          <a:lstStyle/>
          <a:p>
            <a:r>
              <a:rPr lang="en-US" dirty="0"/>
              <a:t>Common Pathway for Extrinsic and Intrinsic</a:t>
            </a:r>
          </a:p>
        </p:txBody>
      </p:sp>
      <p:sp>
        <p:nvSpPr>
          <p:cNvPr id="3" name="Content Placeholder 2">
            <a:extLst>
              <a:ext uri="{FF2B5EF4-FFF2-40B4-BE49-F238E27FC236}">
                <a16:creationId xmlns:a16="http://schemas.microsoft.com/office/drawing/2014/main" id="{1C101C1D-6A69-4565-B3F0-3B7EF0A75EAB}"/>
              </a:ext>
            </a:extLst>
          </p:cNvPr>
          <p:cNvSpPr>
            <a:spLocks noGrp="1"/>
          </p:cNvSpPr>
          <p:nvPr>
            <p:ph idx="1"/>
          </p:nvPr>
        </p:nvSpPr>
        <p:spPr/>
        <p:txBody>
          <a:bodyPr>
            <a:normAutofit/>
          </a:bodyPr>
          <a:lstStyle/>
          <a:p>
            <a:pPr lvl="1"/>
            <a:r>
              <a:rPr lang="en-US" sz="3200" b="1" dirty="0">
                <a:solidFill>
                  <a:schemeClr val="accent1"/>
                </a:solidFill>
              </a:rPr>
              <a:t>10</a:t>
            </a:r>
          </a:p>
          <a:p>
            <a:pPr lvl="1"/>
            <a:r>
              <a:rPr lang="en-US" sz="3200" b="1" dirty="0">
                <a:solidFill>
                  <a:schemeClr val="accent1"/>
                </a:solidFill>
              </a:rPr>
              <a:t>5 &amp; 4</a:t>
            </a:r>
          </a:p>
          <a:p>
            <a:pPr lvl="1"/>
            <a:r>
              <a:rPr lang="en-US" sz="3200" b="1" dirty="0">
                <a:solidFill>
                  <a:schemeClr val="accent1"/>
                </a:solidFill>
              </a:rPr>
              <a:t>2 </a:t>
            </a:r>
          </a:p>
          <a:p>
            <a:pPr lvl="1"/>
            <a:r>
              <a:rPr lang="en-US" sz="3200" b="1" dirty="0">
                <a:solidFill>
                  <a:schemeClr val="accent1"/>
                </a:solidFill>
              </a:rPr>
              <a:t>1</a:t>
            </a:r>
          </a:p>
          <a:p>
            <a:pPr lvl="1"/>
            <a:r>
              <a:rPr lang="en-US" sz="3200" b="1" dirty="0">
                <a:solidFill>
                  <a:schemeClr val="accent1"/>
                </a:solidFill>
              </a:rPr>
              <a:t>13</a:t>
            </a:r>
          </a:p>
        </p:txBody>
      </p:sp>
    </p:spTree>
    <p:extLst>
      <p:ext uri="{BB962C8B-B14F-4D97-AF65-F5344CB8AC3E}">
        <p14:creationId xmlns:p14="http://schemas.microsoft.com/office/powerpoint/2010/main" val="2974515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63BD-B641-402B-BD2F-11A7F2996A4F}"/>
              </a:ext>
            </a:extLst>
          </p:cNvPr>
          <p:cNvSpPr>
            <a:spLocks noGrp="1"/>
          </p:cNvSpPr>
          <p:nvPr>
            <p:ph type="title"/>
          </p:nvPr>
        </p:nvSpPr>
        <p:spPr/>
        <p:txBody>
          <a:bodyPr>
            <a:normAutofit fontScale="90000"/>
          </a:bodyPr>
          <a:lstStyle/>
          <a:p>
            <a:r>
              <a:rPr lang="en-US" dirty="0"/>
              <a:t>Principles of Blood Coagulation Mini Review</a:t>
            </a:r>
          </a:p>
        </p:txBody>
      </p:sp>
      <p:sp>
        <p:nvSpPr>
          <p:cNvPr id="3" name="Text Placeholder 2">
            <a:extLst>
              <a:ext uri="{FF2B5EF4-FFF2-40B4-BE49-F238E27FC236}">
                <a16:creationId xmlns:a16="http://schemas.microsoft.com/office/drawing/2014/main" id="{58D623AE-174B-4D45-BBFC-B6C129D03A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846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4A54-31C1-4664-A7E0-ECB5282734CC}"/>
              </a:ext>
            </a:extLst>
          </p:cNvPr>
          <p:cNvSpPr>
            <a:spLocks noGrp="1"/>
          </p:cNvSpPr>
          <p:nvPr>
            <p:ph type="title"/>
          </p:nvPr>
        </p:nvSpPr>
        <p:spPr/>
        <p:txBody>
          <a:bodyPr>
            <a:normAutofit fontScale="90000"/>
          </a:bodyPr>
          <a:lstStyle/>
          <a:p>
            <a:r>
              <a:rPr lang="en-US" dirty="0"/>
              <a:t>It all comes down to one thing the body must do…</a:t>
            </a:r>
          </a:p>
        </p:txBody>
      </p:sp>
      <p:sp>
        <p:nvSpPr>
          <p:cNvPr id="3" name="Content Placeholder 2">
            <a:extLst>
              <a:ext uri="{FF2B5EF4-FFF2-40B4-BE49-F238E27FC236}">
                <a16:creationId xmlns:a16="http://schemas.microsoft.com/office/drawing/2014/main" id="{B1F622D4-6978-47C5-A4DF-20575E9F5D0E}"/>
              </a:ext>
            </a:extLst>
          </p:cNvPr>
          <p:cNvSpPr>
            <a:spLocks noGrp="1"/>
          </p:cNvSpPr>
          <p:nvPr>
            <p:ph idx="1"/>
          </p:nvPr>
        </p:nvSpPr>
        <p:spPr/>
        <p:txBody>
          <a:bodyPr>
            <a:normAutofit fontScale="92500" lnSpcReduction="10000"/>
          </a:bodyPr>
          <a:lstStyle/>
          <a:p>
            <a:r>
              <a:rPr lang="en-US" sz="3600" dirty="0" smtClean="0"/>
              <a:t>Hemostasis </a:t>
            </a:r>
            <a:r>
              <a:rPr lang="en-US" sz="3600" dirty="0"/>
              <a:t>– The bodies ability to maintain the integrity of the blood and blood vessels.</a:t>
            </a:r>
          </a:p>
          <a:p>
            <a:pPr lvl="1"/>
            <a:r>
              <a:rPr lang="en-US" sz="3200" dirty="0"/>
              <a:t>What is involved?  </a:t>
            </a:r>
          </a:p>
          <a:p>
            <a:pPr lvl="2"/>
            <a:r>
              <a:rPr lang="en-US" sz="2800" dirty="0"/>
              <a:t>A number of complex pathways</a:t>
            </a:r>
          </a:p>
          <a:p>
            <a:pPr lvl="2"/>
            <a:r>
              <a:rPr lang="en-US" sz="2800" dirty="0" smtClean="0"/>
              <a:t>platelets</a:t>
            </a:r>
            <a:endParaRPr lang="en-US" sz="2800" dirty="0"/>
          </a:p>
          <a:p>
            <a:pPr lvl="2"/>
            <a:r>
              <a:rPr lang="en-US" sz="2800" dirty="0" smtClean="0"/>
              <a:t>Thrombin/fibrin</a:t>
            </a:r>
            <a:endParaRPr lang="en-US" sz="2800" dirty="0"/>
          </a:p>
          <a:p>
            <a:pPr lvl="1"/>
            <a:r>
              <a:rPr lang="en-US" sz="3000" dirty="0"/>
              <a:t>There are 3 phases</a:t>
            </a:r>
          </a:p>
        </p:txBody>
      </p:sp>
    </p:spTree>
    <p:extLst>
      <p:ext uri="{BB962C8B-B14F-4D97-AF65-F5344CB8AC3E}">
        <p14:creationId xmlns:p14="http://schemas.microsoft.com/office/powerpoint/2010/main" val="34660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1011-A433-467E-B57E-D6C0F326630E}"/>
              </a:ext>
            </a:extLst>
          </p:cNvPr>
          <p:cNvSpPr>
            <a:spLocks noGrp="1"/>
          </p:cNvSpPr>
          <p:nvPr>
            <p:ph type="title"/>
          </p:nvPr>
        </p:nvSpPr>
        <p:spPr/>
        <p:txBody>
          <a:bodyPr>
            <a:normAutofit/>
          </a:bodyPr>
          <a:lstStyle/>
          <a:p>
            <a:r>
              <a:rPr lang="en-US" dirty="0"/>
              <a:t>Phase 1 – Mechanical Phase</a:t>
            </a:r>
          </a:p>
        </p:txBody>
      </p:sp>
      <p:sp>
        <p:nvSpPr>
          <p:cNvPr id="3" name="Content Placeholder 2">
            <a:extLst>
              <a:ext uri="{FF2B5EF4-FFF2-40B4-BE49-F238E27FC236}">
                <a16:creationId xmlns:a16="http://schemas.microsoft.com/office/drawing/2014/main" id="{0911455D-73C9-464E-BD94-98C3C220D272}"/>
              </a:ext>
            </a:extLst>
          </p:cNvPr>
          <p:cNvSpPr>
            <a:spLocks noGrp="1"/>
          </p:cNvSpPr>
          <p:nvPr>
            <p:ph idx="1"/>
          </p:nvPr>
        </p:nvSpPr>
        <p:spPr>
          <a:xfrm>
            <a:off x="4636168" y="803186"/>
            <a:ext cx="7234989" cy="5629698"/>
          </a:xfrm>
        </p:spPr>
        <p:txBody>
          <a:bodyPr>
            <a:normAutofit/>
          </a:bodyPr>
          <a:lstStyle/>
          <a:p>
            <a:r>
              <a:rPr lang="en-US" sz="2400" dirty="0"/>
              <a:t>The body is going to go through a complex series of phases in order to maintain it’s own homeostasis.</a:t>
            </a:r>
          </a:p>
          <a:p>
            <a:pPr lvl="1"/>
            <a:r>
              <a:rPr lang="en-US" sz="2000" dirty="0"/>
              <a:t>First phase is the </a:t>
            </a:r>
            <a:r>
              <a:rPr lang="en-US" sz="2000" b="1" u="sng" dirty="0">
                <a:solidFill>
                  <a:srgbClr val="FF0000"/>
                </a:solidFill>
              </a:rPr>
              <a:t>Mechanical phase</a:t>
            </a:r>
          </a:p>
          <a:p>
            <a:pPr lvl="2"/>
            <a:r>
              <a:rPr lang="en-US" sz="1800" dirty="0"/>
              <a:t>What starts this phase?  </a:t>
            </a:r>
            <a:r>
              <a:rPr lang="en-US" sz="1800" dirty="0" smtClean="0"/>
              <a:t>Blood vessel ruptured or torn</a:t>
            </a:r>
            <a:endParaRPr lang="en-US" sz="1800" dirty="0"/>
          </a:p>
          <a:p>
            <a:pPr lvl="2"/>
            <a:r>
              <a:rPr lang="en-US" sz="1800" dirty="0"/>
              <a:t>Then what happens? </a:t>
            </a:r>
            <a:r>
              <a:rPr lang="en-US" sz="1800" dirty="0" smtClean="0"/>
              <a:t>Platelets are attracted to the surface and go under morphologic and physiologic changes</a:t>
            </a:r>
          </a:p>
          <a:p>
            <a:pPr marL="914400" lvl="2" indent="0">
              <a:buNone/>
            </a:pPr>
            <a:r>
              <a:rPr lang="en-US" sz="1800" dirty="0" smtClean="0"/>
              <a:t>What </a:t>
            </a:r>
            <a:r>
              <a:rPr lang="en-US" sz="1800" dirty="0"/>
              <a:t>is required to stabilize the plug? </a:t>
            </a:r>
            <a:r>
              <a:rPr lang="en-US" sz="1800" dirty="0" smtClean="0"/>
              <a:t>Von </a:t>
            </a:r>
            <a:r>
              <a:rPr lang="en-US" sz="1800" dirty="0" err="1" smtClean="0"/>
              <a:t>Willebrand</a:t>
            </a:r>
            <a:r>
              <a:rPr lang="en-US" sz="1800" dirty="0" smtClean="0"/>
              <a:t> factor</a:t>
            </a:r>
            <a:endParaRPr lang="en-US" sz="1800" dirty="0"/>
          </a:p>
          <a:p>
            <a:pPr lvl="2"/>
            <a:r>
              <a:rPr lang="en-US" sz="1800" dirty="0"/>
              <a:t>The adhesion and aggregation of the platelets are going to trigger the next phase, which is the  </a:t>
            </a:r>
            <a:r>
              <a:rPr lang="en-US" sz="1800" dirty="0" smtClean="0"/>
              <a:t>chemical </a:t>
            </a:r>
            <a:r>
              <a:rPr lang="en-US" sz="1800" dirty="0"/>
              <a:t>phase</a:t>
            </a:r>
          </a:p>
        </p:txBody>
      </p:sp>
    </p:spTree>
    <p:extLst>
      <p:ext uri="{BB962C8B-B14F-4D97-AF65-F5344CB8AC3E}">
        <p14:creationId xmlns:p14="http://schemas.microsoft.com/office/powerpoint/2010/main" val="403963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C4610E-9C18-467B-BF10-BE6A974CC36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96DF307-344E-4E9B-A7AA-8139E450D1BE}"/>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E263CC2D-ACFB-4EB3-ADF9-CD82BC8422F3}"/>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C5366E2F-9BA0-485A-B1CA-A5E6E2E379AF}"/>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1803051E-7C26-4F53-8293-B4EAED4212B9}"/>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D10888CD-E496-4116-9C45-CF4F17ADE644}"/>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0A42DA8F-DA3D-43E9-A184-E0F6C133A1D7}"/>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473EAD31-7AA3-49B7-ADD6-C13FF0F141A8}"/>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2BBB7CDF-BA2E-451F-9201-CF2B6FEAEAE8}"/>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84809EF2-CD0D-4BC3-ABC7-E7E312A1D74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11D2D6C5-637B-4AFE-97F4-D4E48A613487}"/>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F841B2C5-57F5-4FE6-B4D4-EBB3F3088119}"/>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B4822A39-2A52-4B2C-9319-BEFC526DB0AF}"/>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4E469692-E783-4950-8DEC-3A1FD3978B0C}"/>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012909CD-3254-41E5-B8BB-0F2D7CE0D89F}"/>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93E7648E-861E-4503-AEDC-56C4EC507297}"/>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F9C72257-EBD0-4D1C-A32C-D846446872CB}"/>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87BB2CBB-9C22-4E28-AB86-DC92AEE2DBD2}"/>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F85B3053-8D9F-410A-80C2-7960DDEA6A66}"/>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E8FF5DA7-6E72-41F1-A54C-EAF440A274F3}"/>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A899734C-500F-4274-9854-8BFA14A1D7E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FF07BF51-2934-47AD-A415-7400882F1477}"/>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DD6E3DF0-EDC0-458B-9C5B-911814F0A68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5D0824B1-47C9-4504-99FB-CB15051979CA}"/>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34DD805B-2A7B-4ADA-9C4D-E0C9F192DB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664A566-6D08-4E84-9708-4916A20016F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871B622B-6E58-4933-88EC-99F28705F76C}"/>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EE9A4681-AC1B-4ABC-9A1C-C7E7F08A003B}"/>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F1EEAF4B-DA1A-4CC9-9CE4-587A9E2E1735}"/>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4591EF24-12A6-499B-8074-7E3DFBE6E38F}"/>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66866784-2E4F-4C28-BE67-875B71B7C130}"/>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752279D8-59CC-4821-B591-79994164FFE5}"/>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FB4FBA9C-1D3E-4B35-8A79-25478153F55D}"/>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9428A193-740A-43D2-B875-80CB90AD911B}"/>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92B2EFF8-5790-427A-ABED-1680FD133D05}"/>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782C5932-1596-43AA-BD7E-0F94FB8A96B5}"/>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EFC81310-1590-4DBE-BF0B-DADBCF9F88CD}"/>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968BA84E-DD0E-4FCD-8EDA-76DF8E09FB1D}"/>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1D3D7541-A0D9-4993-B691-D2D5B8B3EF6A}"/>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9FB31D01-8168-4494-8C2F-727E555AAF38}"/>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8C455EEB-FD40-414D-A542-FB35DEB73C1B}"/>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F08F1FC1-956F-4494-BAFD-D504E93070F3}"/>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BEEDE1AA-8DCD-43D3-BC15-574840314873}"/>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E36CDA69-ED79-4DCF-9761-0B6134FA6382}"/>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5F812C02-CFCB-47F4-B493-7753519FCADA}"/>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a:extLst>
              <a:ext uri="{FF2B5EF4-FFF2-40B4-BE49-F238E27FC236}">
                <a16:creationId xmlns:a16="http://schemas.microsoft.com/office/drawing/2014/main" id="{9BF6EDB4-B4ED-4900-9E38-A7AE0EEEEA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68" descr="C:\Users\StringerS\AppData\Local\Microsoft\Windows\Temporary Internet Files\Content.Outlook\T0RJF30A\14-1.png">
            <a:extLst>
              <a:ext uri="{FF2B5EF4-FFF2-40B4-BE49-F238E27FC236}">
                <a16:creationId xmlns:a16="http://schemas.microsoft.com/office/drawing/2014/main" id="{2ADEBE92-87B6-4981-8EEB-714101B40D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7262" y="669557"/>
            <a:ext cx="6120318" cy="5528030"/>
          </a:xfrm>
          <a:prstGeom prst="rect">
            <a:avLst/>
          </a:prstGeom>
          <a:noFill/>
          <a:ln w="9525">
            <a:noFill/>
          </a:ln>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B83678BA-0A50-4D51-9E9E-08BB66F83C3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1" name="Rectangle 60">
              <a:extLst>
                <a:ext uri="{FF2B5EF4-FFF2-40B4-BE49-F238E27FC236}">
                  <a16:creationId xmlns:a16="http://schemas.microsoft.com/office/drawing/2014/main" id="{F1A8F65D-5E8F-4CA5-9240-1357120F9310}"/>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9">
              <a:extLst>
                <a:ext uri="{FF2B5EF4-FFF2-40B4-BE49-F238E27FC236}">
                  <a16:creationId xmlns:a16="http://schemas.microsoft.com/office/drawing/2014/main" id="{2A4731E5-DE5F-4215-9525-99426B3909A0}"/>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478866D-C5E9-4968-BEF7-B1F030808956}"/>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106A300-147B-4549-B8A6-378582556065}"/>
              </a:ext>
            </a:extLst>
          </p:cNvPr>
          <p:cNvSpPr>
            <a:spLocks noGrp="1"/>
          </p:cNvSpPr>
          <p:nvPr>
            <p:ph type="title"/>
          </p:nvPr>
        </p:nvSpPr>
        <p:spPr>
          <a:xfrm>
            <a:off x="845381" y="2408457"/>
            <a:ext cx="3654569" cy="2042725"/>
          </a:xfrm>
        </p:spPr>
        <p:txBody>
          <a:bodyPr vert="horz" lIns="228600" tIns="228600" rIns="228600" bIns="0" rtlCol="0" anchor="b">
            <a:normAutofit fontScale="90000"/>
          </a:bodyPr>
          <a:lstStyle/>
          <a:p>
            <a:pPr>
              <a:lnSpc>
                <a:spcPct val="80000"/>
              </a:lnSpc>
            </a:pPr>
            <a:r>
              <a:rPr lang="en-US" sz="5400" dirty="0"/>
              <a:t>The Stabilized Platelet Plug is Lipemic</a:t>
            </a:r>
          </a:p>
        </p:txBody>
      </p:sp>
    </p:spTree>
    <p:extLst>
      <p:ext uri="{BB962C8B-B14F-4D97-AF65-F5344CB8AC3E}">
        <p14:creationId xmlns:p14="http://schemas.microsoft.com/office/powerpoint/2010/main" val="214949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9CB2-718B-48CD-8A26-2F33963A6786}"/>
              </a:ext>
            </a:extLst>
          </p:cNvPr>
          <p:cNvSpPr>
            <a:spLocks noGrp="1"/>
          </p:cNvSpPr>
          <p:nvPr>
            <p:ph type="title"/>
          </p:nvPr>
        </p:nvSpPr>
        <p:spPr/>
        <p:txBody>
          <a:bodyPr/>
          <a:lstStyle/>
          <a:p>
            <a:r>
              <a:rPr lang="en-US" dirty="0"/>
              <a:t>Birth of the Platelet</a:t>
            </a:r>
          </a:p>
        </p:txBody>
      </p:sp>
      <p:sp>
        <p:nvSpPr>
          <p:cNvPr id="3" name="Content Placeholder 2">
            <a:extLst>
              <a:ext uri="{FF2B5EF4-FFF2-40B4-BE49-F238E27FC236}">
                <a16:creationId xmlns:a16="http://schemas.microsoft.com/office/drawing/2014/main" id="{44D52AC7-FE3D-4952-B8D9-D211EB58D853}"/>
              </a:ext>
            </a:extLst>
          </p:cNvPr>
          <p:cNvSpPr>
            <a:spLocks noGrp="1"/>
          </p:cNvSpPr>
          <p:nvPr>
            <p:ph idx="1"/>
          </p:nvPr>
        </p:nvSpPr>
        <p:spPr/>
        <p:txBody>
          <a:bodyPr/>
          <a:lstStyle/>
          <a:p>
            <a:r>
              <a:rPr lang="en-US" dirty="0"/>
              <a:t>The stimulus needed for producing thrombocytes involves the hormone </a:t>
            </a:r>
            <a:r>
              <a:rPr lang="en-US" dirty="0" err="1" smtClean="0"/>
              <a:t>thrombopoietin</a:t>
            </a:r>
            <a:r>
              <a:rPr lang="en-US" dirty="0" smtClean="0"/>
              <a:t> </a:t>
            </a:r>
            <a:r>
              <a:rPr lang="en-US" dirty="0"/>
              <a:t>as well as numerous additional cytokines</a:t>
            </a:r>
          </a:p>
          <a:p>
            <a:r>
              <a:rPr lang="en-US" dirty="0"/>
              <a:t>Where is this specific hormone created? </a:t>
            </a:r>
            <a:endParaRPr lang="en-US" dirty="0" smtClean="0"/>
          </a:p>
          <a:p>
            <a:pPr marL="0" indent="0">
              <a:buNone/>
            </a:pPr>
            <a:r>
              <a:rPr lang="en-US" dirty="0" smtClean="0"/>
              <a:t>Liver endothelial cells and kidneys</a:t>
            </a:r>
            <a:endParaRPr lang="en-US" dirty="0" smtClean="0"/>
          </a:p>
          <a:p>
            <a:r>
              <a:rPr lang="en-US" dirty="0" smtClean="0"/>
              <a:t>These </a:t>
            </a:r>
            <a:r>
              <a:rPr lang="en-US" dirty="0"/>
              <a:t>cells create a progenitor cell which then develops into a </a:t>
            </a:r>
            <a:r>
              <a:rPr lang="en-US" dirty="0" err="1" smtClean="0"/>
              <a:t>megakaryoblast</a:t>
            </a:r>
            <a:r>
              <a:rPr lang="en-US" dirty="0" smtClean="0"/>
              <a:t>, </a:t>
            </a:r>
            <a:r>
              <a:rPr lang="en-US" dirty="0"/>
              <a:t>which contains a single nucleus and dark blue cytoplasm</a:t>
            </a:r>
          </a:p>
        </p:txBody>
      </p:sp>
    </p:spTree>
    <p:extLst>
      <p:ext uri="{BB962C8B-B14F-4D97-AF65-F5344CB8AC3E}">
        <p14:creationId xmlns:p14="http://schemas.microsoft.com/office/powerpoint/2010/main" val="399052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4AEB-3146-44A1-87ED-B38B520B3409}"/>
              </a:ext>
            </a:extLst>
          </p:cNvPr>
          <p:cNvSpPr>
            <a:spLocks noGrp="1"/>
          </p:cNvSpPr>
          <p:nvPr>
            <p:ph type="title"/>
          </p:nvPr>
        </p:nvSpPr>
        <p:spPr/>
        <p:txBody>
          <a:bodyPr/>
          <a:lstStyle/>
          <a:p>
            <a:r>
              <a:rPr lang="en-US" dirty="0"/>
              <a:t>Phase 2: Chemical Phase</a:t>
            </a:r>
          </a:p>
        </p:txBody>
      </p:sp>
      <p:sp>
        <p:nvSpPr>
          <p:cNvPr id="3" name="Content Placeholder 2">
            <a:extLst>
              <a:ext uri="{FF2B5EF4-FFF2-40B4-BE49-F238E27FC236}">
                <a16:creationId xmlns:a16="http://schemas.microsoft.com/office/drawing/2014/main" id="{9342C1F9-D6DF-46D2-AFF4-75142BF06C79}"/>
              </a:ext>
            </a:extLst>
          </p:cNvPr>
          <p:cNvSpPr>
            <a:spLocks noGrp="1"/>
          </p:cNvSpPr>
          <p:nvPr>
            <p:ph idx="1"/>
          </p:nvPr>
        </p:nvSpPr>
        <p:spPr/>
        <p:txBody>
          <a:bodyPr>
            <a:normAutofit/>
          </a:bodyPr>
          <a:lstStyle/>
          <a:p>
            <a:r>
              <a:rPr lang="en-US" sz="3600" dirty="0"/>
              <a:t>What is happening here?</a:t>
            </a:r>
          </a:p>
          <a:p>
            <a:pPr lvl="1"/>
            <a:r>
              <a:rPr lang="en-US" sz="3200" dirty="0"/>
              <a:t>Coagulation cascade</a:t>
            </a:r>
          </a:p>
          <a:p>
            <a:pPr lvl="1"/>
            <a:r>
              <a:rPr lang="en-US" sz="3200" dirty="0"/>
              <a:t>What will this result in? </a:t>
            </a:r>
            <a:r>
              <a:rPr lang="en-US" sz="3200" dirty="0" smtClean="0"/>
              <a:t>Fibrin mesh/clot</a:t>
            </a:r>
            <a:endParaRPr lang="en-US" sz="3200" dirty="0"/>
          </a:p>
          <a:p>
            <a:pPr lvl="1"/>
            <a:r>
              <a:rPr lang="en-US" sz="3200" dirty="0"/>
              <a:t>Is this a permanent clot? </a:t>
            </a:r>
            <a:r>
              <a:rPr lang="en-US" sz="3200" dirty="0" smtClean="0"/>
              <a:t>yes</a:t>
            </a:r>
            <a:endParaRPr lang="en-US" sz="3200" dirty="0"/>
          </a:p>
          <a:p>
            <a:pPr lvl="1"/>
            <a:r>
              <a:rPr lang="en-US" sz="3200" dirty="0"/>
              <a:t>What factor is recruiting and activating the platelets? </a:t>
            </a:r>
            <a:r>
              <a:rPr lang="en-US" sz="3200" dirty="0" smtClean="0"/>
              <a:t>thrombin</a:t>
            </a:r>
            <a:endParaRPr lang="en-US" sz="3200" dirty="0"/>
          </a:p>
        </p:txBody>
      </p:sp>
    </p:spTree>
    <p:extLst>
      <p:ext uri="{BB962C8B-B14F-4D97-AF65-F5344CB8AC3E}">
        <p14:creationId xmlns:p14="http://schemas.microsoft.com/office/powerpoint/2010/main" val="4294138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A10B-ED72-498A-84A9-E3119E761ED4}"/>
              </a:ext>
            </a:extLst>
          </p:cNvPr>
          <p:cNvSpPr>
            <a:spLocks noGrp="1"/>
          </p:cNvSpPr>
          <p:nvPr>
            <p:ph type="title"/>
          </p:nvPr>
        </p:nvSpPr>
        <p:spPr/>
        <p:txBody>
          <a:bodyPr/>
          <a:lstStyle/>
          <a:p>
            <a:r>
              <a:rPr lang="en-US" dirty="0"/>
              <a:t>Coagulation Factors</a:t>
            </a:r>
          </a:p>
        </p:txBody>
      </p:sp>
      <p:pic>
        <p:nvPicPr>
          <p:cNvPr id="4" name="Picture 2" descr="C:\Users\StringerS\AppData\Local\Microsoft\Windows\Temporary Internet Files\Content.Outlook\T0RJF30A\table 14-1.png">
            <a:extLst>
              <a:ext uri="{FF2B5EF4-FFF2-40B4-BE49-F238E27FC236}">
                <a16:creationId xmlns:a16="http://schemas.microsoft.com/office/drawing/2014/main" id="{C4D094BB-855B-4C30-8478-B28AF4A423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1731" y="821717"/>
            <a:ext cx="6073612" cy="521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49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0E31-9A9F-4ABE-8432-F4BA2D19DD5B}"/>
              </a:ext>
            </a:extLst>
          </p:cNvPr>
          <p:cNvSpPr>
            <a:spLocks noGrp="1"/>
          </p:cNvSpPr>
          <p:nvPr>
            <p:ph type="title"/>
          </p:nvPr>
        </p:nvSpPr>
        <p:spPr/>
        <p:txBody>
          <a:bodyPr>
            <a:normAutofit fontScale="90000"/>
          </a:bodyPr>
          <a:lstStyle/>
          <a:p>
            <a:r>
              <a:rPr lang="en-US" dirty="0"/>
              <a:t>Phase 3 – Formation and Degradation of Fibrin Clot</a:t>
            </a:r>
          </a:p>
        </p:txBody>
      </p:sp>
      <p:sp>
        <p:nvSpPr>
          <p:cNvPr id="3" name="Content Placeholder 2">
            <a:extLst>
              <a:ext uri="{FF2B5EF4-FFF2-40B4-BE49-F238E27FC236}">
                <a16:creationId xmlns:a16="http://schemas.microsoft.com/office/drawing/2014/main" id="{EA6039A0-1928-415B-B814-2EB5B0539596}"/>
              </a:ext>
            </a:extLst>
          </p:cNvPr>
          <p:cNvSpPr>
            <a:spLocks noGrp="1"/>
          </p:cNvSpPr>
          <p:nvPr>
            <p:ph idx="1"/>
          </p:nvPr>
        </p:nvSpPr>
        <p:spPr/>
        <p:txBody>
          <a:bodyPr>
            <a:normAutofit/>
          </a:bodyPr>
          <a:lstStyle/>
          <a:p>
            <a:r>
              <a:rPr lang="en-US" sz="2800" dirty="0"/>
              <a:t>The fibrin clot is a good strong patch over an injured vessel.  Proteins within the clotting factors assist in making threads of proteins called fibrin</a:t>
            </a:r>
          </a:p>
          <a:p>
            <a:r>
              <a:rPr lang="en-US" sz="2800" dirty="0"/>
              <a:t>Once the body has had time to heal the vessel, it will degrade and eliminate the fibrin clot</a:t>
            </a:r>
          </a:p>
        </p:txBody>
      </p:sp>
    </p:spTree>
    <p:extLst>
      <p:ext uri="{BB962C8B-B14F-4D97-AF65-F5344CB8AC3E}">
        <p14:creationId xmlns:p14="http://schemas.microsoft.com/office/powerpoint/2010/main" val="117048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1B94-C30F-41F7-8C45-6A1F3B20C5A5}"/>
              </a:ext>
            </a:extLst>
          </p:cNvPr>
          <p:cNvSpPr>
            <a:spLocks noGrp="1"/>
          </p:cNvSpPr>
          <p:nvPr>
            <p:ph type="title"/>
          </p:nvPr>
        </p:nvSpPr>
        <p:spPr/>
        <p:txBody>
          <a:bodyPr/>
          <a:lstStyle/>
          <a:p>
            <a:r>
              <a:rPr lang="en-US" dirty="0"/>
              <a:t>What are we measuring?</a:t>
            </a:r>
          </a:p>
        </p:txBody>
      </p:sp>
      <p:sp>
        <p:nvSpPr>
          <p:cNvPr id="3" name="Content Placeholder 2">
            <a:extLst>
              <a:ext uri="{FF2B5EF4-FFF2-40B4-BE49-F238E27FC236}">
                <a16:creationId xmlns:a16="http://schemas.microsoft.com/office/drawing/2014/main" id="{C392B652-BCBB-40CB-9C1C-4870CB090B60}"/>
              </a:ext>
            </a:extLst>
          </p:cNvPr>
          <p:cNvSpPr>
            <a:spLocks noGrp="1"/>
          </p:cNvSpPr>
          <p:nvPr>
            <p:ph idx="1"/>
          </p:nvPr>
        </p:nvSpPr>
        <p:spPr/>
        <p:txBody>
          <a:bodyPr>
            <a:normAutofit/>
          </a:bodyPr>
          <a:lstStyle/>
          <a:p>
            <a:r>
              <a:rPr lang="en-US" sz="2800" dirty="0"/>
              <a:t>Methods we use to evaluate:</a:t>
            </a:r>
          </a:p>
          <a:p>
            <a:pPr lvl="1"/>
            <a:r>
              <a:rPr lang="en-US" sz="2400" dirty="0"/>
              <a:t>Platelet counts</a:t>
            </a:r>
          </a:p>
          <a:p>
            <a:pPr lvl="1"/>
            <a:r>
              <a:rPr lang="en-US" sz="2400" dirty="0"/>
              <a:t>Platelet indices</a:t>
            </a:r>
          </a:p>
          <a:p>
            <a:pPr lvl="1"/>
            <a:r>
              <a:rPr lang="en-US" sz="2400" dirty="0"/>
              <a:t>Platelet function</a:t>
            </a:r>
          </a:p>
          <a:p>
            <a:r>
              <a:rPr lang="en-US" sz="2800" dirty="0"/>
              <a:t>Thrombocytopenia </a:t>
            </a:r>
            <a:r>
              <a:rPr lang="en-US" sz="2800" dirty="0" smtClean="0"/>
              <a:t>– decreased platelets</a:t>
            </a:r>
            <a:endParaRPr lang="en-US" sz="2800" dirty="0"/>
          </a:p>
          <a:p>
            <a:r>
              <a:rPr lang="en-US" sz="2800" dirty="0"/>
              <a:t>Thrombocytosis </a:t>
            </a:r>
            <a:r>
              <a:rPr lang="en-US" sz="2800" dirty="0" smtClean="0"/>
              <a:t>– increased platelets</a:t>
            </a:r>
            <a:endParaRPr lang="en-US" sz="2800" dirty="0"/>
          </a:p>
        </p:txBody>
      </p:sp>
    </p:spTree>
    <p:extLst>
      <p:ext uri="{BB962C8B-B14F-4D97-AF65-F5344CB8AC3E}">
        <p14:creationId xmlns:p14="http://schemas.microsoft.com/office/powerpoint/2010/main" val="3800280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4608-88E2-4FF2-9EC9-5C3D39E8244E}"/>
              </a:ext>
            </a:extLst>
          </p:cNvPr>
          <p:cNvSpPr>
            <a:spLocks noGrp="1"/>
          </p:cNvSpPr>
          <p:nvPr>
            <p:ph type="title"/>
          </p:nvPr>
        </p:nvSpPr>
        <p:spPr/>
        <p:txBody>
          <a:bodyPr>
            <a:normAutofit fontScale="90000"/>
          </a:bodyPr>
          <a:lstStyle/>
          <a:p>
            <a:r>
              <a:rPr lang="en-US" dirty="0"/>
              <a:t>What to remember before you test!!</a:t>
            </a:r>
          </a:p>
        </p:txBody>
      </p:sp>
      <p:sp>
        <p:nvSpPr>
          <p:cNvPr id="3" name="Content Placeholder 2">
            <a:extLst>
              <a:ext uri="{FF2B5EF4-FFF2-40B4-BE49-F238E27FC236}">
                <a16:creationId xmlns:a16="http://schemas.microsoft.com/office/drawing/2014/main" id="{76F0FB15-4667-4418-BBB8-5D7F1DD1801A}"/>
              </a:ext>
            </a:extLst>
          </p:cNvPr>
          <p:cNvSpPr>
            <a:spLocks noGrp="1"/>
          </p:cNvSpPr>
          <p:nvPr>
            <p:ph idx="1"/>
          </p:nvPr>
        </p:nvSpPr>
        <p:spPr>
          <a:xfrm>
            <a:off x="4700337" y="803186"/>
            <a:ext cx="6699983" cy="5870330"/>
          </a:xfrm>
        </p:spPr>
        <p:txBody>
          <a:bodyPr>
            <a:normAutofit/>
          </a:bodyPr>
          <a:lstStyle/>
          <a:p>
            <a:r>
              <a:rPr lang="en-US" sz="2400" dirty="0"/>
              <a:t>Collecting the samples is going to require some key points</a:t>
            </a:r>
          </a:p>
          <a:p>
            <a:pPr lvl="1"/>
            <a:r>
              <a:rPr lang="en-US" sz="2000" dirty="0"/>
              <a:t>Minimize tissue damage</a:t>
            </a:r>
          </a:p>
          <a:p>
            <a:pPr lvl="1"/>
            <a:r>
              <a:rPr lang="en-US" sz="2000" dirty="0"/>
              <a:t>Minimal venous stasis</a:t>
            </a:r>
          </a:p>
          <a:p>
            <a:pPr lvl="1"/>
            <a:r>
              <a:rPr lang="en-US" sz="2000" dirty="0"/>
              <a:t>Minimize patient excitement</a:t>
            </a:r>
          </a:p>
          <a:p>
            <a:pPr lvl="1"/>
            <a:r>
              <a:rPr lang="en-US" sz="2000" dirty="0"/>
              <a:t>Never use an indwelling catheter. Why? </a:t>
            </a:r>
            <a:r>
              <a:rPr lang="en-US" sz="2000" dirty="0" smtClean="0"/>
              <a:t>May have fibrinogen, fibrin and platelets around the catheter.  </a:t>
            </a:r>
            <a:endParaRPr lang="en-US" sz="2000" dirty="0"/>
          </a:p>
          <a:p>
            <a:pPr lvl="1"/>
            <a:r>
              <a:rPr lang="en-US" sz="2000" dirty="0"/>
              <a:t>Label </a:t>
            </a:r>
            <a:r>
              <a:rPr lang="en-US" sz="2000" dirty="0" err="1"/>
              <a:t>label</a:t>
            </a:r>
            <a:r>
              <a:rPr lang="en-US" sz="2000" dirty="0"/>
              <a:t> </a:t>
            </a:r>
            <a:r>
              <a:rPr lang="en-US" sz="2000" dirty="0" err="1"/>
              <a:t>label</a:t>
            </a:r>
            <a:r>
              <a:rPr lang="en-US" sz="2000" dirty="0"/>
              <a:t>!! </a:t>
            </a:r>
          </a:p>
          <a:p>
            <a:r>
              <a:rPr lang="en-US" sz="2400" dirty="0"/>
              <a:t>If unable to perform the test within 2 hours</a:t>
            </a:r>
          </a:p>
          <a:p>
            <a:pPr lvl="1"/>
            <a:r>
              <a:rPr lang="en-US" sz="2000" dirty="0"/>
              <a:t>Separate plasma </a:t>
            </a:r>
          </a:p>
          <a:p>
            <a:pPr lvl="2"/>
            <a:r>
              <a:rPr lang="en-US" sz="1800" dirty="0"/>
              <a:t>2500 g for 15 minutes</a:t>
            </a:r>
          </a:p>
          <a:p>
            <a:pPr lvl="2"/>
            <a:r>
              <a:rPr lang="en-US" sz="1800" dirty="0"/>
              <a:t>Freeze plasma in plastic tubes or ship on dry ice</a:t>
            </a:r>
          </a:p>
        </p:txBody>
      </p:sp>
    </p:spTree>
    <p:extLst>
      <p:ext uri="{BB962C8B-B14F-4D97-AF65-F5344CB8AC3E}">
        <p14:creationId xmlns:p14="http://schemas.microsoft.com/office/powerpoint/2010/main" val="98222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17C4610E-9C18-467B-BF10-BE6A974CC36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9" name="Freeform 5">
              <a:extLst>
                <a:ext uri="{FF2B5EF4-FFF2-40B4-BE49-F238E27FC236}">
                  <a16:creationId xmlns:a16="http://schemas.microsoft.com/office/drawing/2014/main" id="{296DF307-344E-4E9B-A7AA-8139E450D1BE}"/>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0" name="Freeform 6">
              <a:extLst>
                <a:ext uri="{FF2B5EF4-FFF2-40B4-BE49-F238E27FC236}">
                  <a16:creationId xmlns:a16="http://schemas.microsoft.com/office/drawing/2014/main" id="{E263CC2D-ACFB-4EB3-ADF9-CD82BC8422F3}"/>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7">
              <a:extLst>
                <a:ext uri="{FF2B5EF4-FFF2-40B4-BE49-F238E27FC236}">
                  <a16:creationId xmlns:a16="http://schemas.microsoft.com/office/drawing/2014/main" id="{C5366E2F-9BA0-485A-B1CA-A5E6E2E379AF}"/>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2" name="Freeform 8">
              <a:extLst>
                <a:ext uri="{FF2B5EF4-FFF2-40B4-BE49-F238E27FC236}">
                  <a16:creationId xmlns:a16="http://schemas.microsoft.com/office/drawing/2014/main" id="{1803051E-7C26-4F53-8293-B4EAED4212B9}"/>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9">
              <a:extLst>
                <a:ext uri="{FF2B5EF4-FFF2-40B4-BE49-F238E27FC236}">
                  <a16:creationId xmlns:a16="http://schemas.microsoft.com/office/drawing/2014/main" id="{D10888CD-E496-4116-9C45-CF4F17ADE644}"/>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10">
              <a:extLst>
                <a:ext uri="{FF2B5EF4-FFF2-40B4-BE49-F238E27FC236}">
                  <a16:creationId xmlns:a16="http://schemas.microsoft.com/office/drawing/2014/main" id="{0A42DA8F-DA3D-43E9-A184-E0F6C133A1D7}"/>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 name="Freeform 11">
              <a:extLst>
                <a:ext uri="{FF2B5EF4-FFF2-40B4-BE49-F238E27FC236}">
                  <a16:creationId xmlns:a16="http://schemas.microsoft.com/office/drawing/2014/main" id="{473EAD31-7AA3-49B7-ADD6-C13FF0F141A8}"/>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 name="Freeform 12">
              <a:extLst>
                <a:ext uri="{FF2B5EF4-FFF2-40B4-BE49-F238E27FC236}">
                  <a16:creationId xmlns:a16="http://schemas.microsoft.com/office/drawing/2014/main" id="{2BBB7CDF-BA2E-451F-9201-CF2B6FEAEAE8}"/>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13">
              <a:extLst>
                <a:ext uri="{FF2B5EF4-FFF2-40B4-BE49-F238E27FC236}">
                  <a16:creationId xmlns:a16="http://schemas.microsoft.com/office/drawing/2014/main" id="{84809EF2-CD0D-4BC3-ABC7-E7E312A1D74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8" name="Freeform 14">
              <a:extLst>
                <a:ext uri="{FF2B5EF4-FFF2-40B4-BE49-F238E27FC236}">
                  <a16:creationId xmlns:a16="http://schemas.microsoft.com/office/drawing/2014/main" id="{11D2D6C5-637B-4AFE-97F4-D4E48A613487}"/>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9" name="Freeform 15">
              <a:extLst>
                <a:ext uri="{FF2B5EF4-FFF2-40B4-BE49-F238E27FC236}">
                  <a16:creationId xmlns:a16="http://schemas.microsoft.com/office/drawing/2014/main" id="{F841B2C5-57F5-4FE6-B4D4-EBB3F3088119}"/>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0" name="Freeform 16">
              <a:extLst>
                <a:ext uri="{FF2B5EF4-FFF2-40B4-BE49-F238E27FC236}">
                  <a16:creationId xmlns:a16="http://schemas.microsoft.com/office/drawing/2014/main" id="{B4822A39-2A52-4B2C-9319-BEFC526DB0AF}"/>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1" name="Freeform 17">
              <a:extLst>
                <a:ext uri="{FF2B5EF4-FFF2-40B4-BE49-F238E27FC236}">
                  <a16:creationId xmlns:a16="http://schemas.microsoft.com/office/drawing/2014/main" id="{4E469692-E783-4950-8DEC-3A1FD3978B0C}"/>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 name="Freeform 18">
              <a:extLst>
                <a:ext uri="{FF2B5EF4-FFF2-40B4-BE49-F238E27FC236}">
                  <a16:creationId xmlns:a16="http://schemas.microsoft.com/office/drawing/2014/main" id="{012909CD-3254-41E5-B8BB-0F2D7CE0D89F}"/>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19">
              <a:extLst>
                <a:ext uri="{FF2B5EF4-FFF2-40B4-BE49-F238E27FC236}">
                  <a16:creationId xmlns:a16="http://schemas.microsoft.com/office/drawing/2014/main" id="{93E7648E-861E-4503-AEDC-56C4EC507297}"/>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20">
              <a:extLst>
                <a:ext uri="{FF2B5EF4-FFF2-40B4-BE49-F238E27FC236}">
                  <a16:creationId xmlns:a16="http://schemas.microsoft.com/office/drawing/2014/main" id="{F9C72257-EBD0-4D1C-A32C-D846446872CB}"/>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21">
              <a:extLst>
                <a:ext uri="{FF2B5EF4-FFF2-40B4-BE49-F238E27FC236}">
                  <a16:creationId xmlns:a16="http://schemas.microsoft.com/office/drawing/2014/main" id="{87BB2CBB-9C22-4E28-AB86-DC92AEE2DBD2}"/>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6" name="Freeform 22">
              <a:extLst>
                <a:ext uri="{FF2B5EF4-FFF2-40B4-BE49-F238E27FC236}">
                  <a16:creationId xmlns:a16="http://schemas.microsoft.com/office/drawing/2014/main" id="{F85B3053-8D9F-410A-80C2-7960DDEA6A66}"/>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7" name="Freeform 23">
              <a:extLst>
                <a:ext uri="{FF2B5EF4-FFF2-40B4-BE49-F238E27FC236}">
                  <a16:creationId xmlns:a16="http://schemas.microsoft.com/office/drawing/2014/main" id="{E8FF5DA7-6E72-41F1-A54C-EAF440A274F3}"/>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29" name="Group 128">
            <a:extLst>
              <a:ext uri="{FF2B5EF4-FFF2-40B4-BE49-F238E27FC236}">
                <a16:creationId xmlns:a16="http://schemas.microsoft.com/office/drawing/2014/main" id="{A899734C-500F-4274-9854-8BFA14A1D7E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30" name="Rectangle 129">
              <a:extLst>
                <a:ext uri="{FF2B5EF4-FFF2-40B4-BE49-F238E27FC236}">
                  <a16:creationId xmlns:a16="http://schemas.microsoft.com/office/drawing/2014/main" id="{FF07BF51-2934-47AD-A415-7400882F1477}"/>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Isosceles Triangle 130">
              <a:extLst>
                <a:ext uri="{FF2B5EF4-FFF2-40B4-BE49-F238E27FC236}">
                  <a16:creationId xmlns:a16="http://schemas.microsoft.com/office/drawing/2014/main" id="{DD6E3DF0-EDC0-458B-9C5B-911814F0A68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Rectangle 131">
              <a:extLst>
                <a:ext uri="{FF2B5EF4-FFF2-40B4-BE49-F238E27FC236}">
                  <a16:creationId xmlns:a16="http://schemas.microsoft.com/office/drawing/2014/main" id="{5D0824B1-47C9-4504-99FB-CB15051979CA}"/>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34" name="Rectangle 133">
            <a:extLst>
              <a:ext uri="{FF2B5EF4-FFF2-40B4-BE49-F238E27FC236}">
                <a16:creationId xmlns:a16="http://schemas.microsoft.com/office/drawing/2014/main" id="{3904BE49-D42F-4F46-B6D8-2F31712168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D57C06C8-18BE-4336-B9E0-3E15ACC93BA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7" name="Freeform 5">
              <a:extLst>
                <a:ext uri="{FF2B5EF4-FFF2-40B4-BE49-F238E27FC236}">
                  <a16:creationId xmlns:a16="http://schemas.microsoft.com/office/drawing/2014/main" id="{C1C39E9B-4917-47D7-B9CB-56480F8876FA}"/>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6">
              <a:extLst>
                <a:ext uri="{FF2B5EF4-FFF2-40B4-BE49-F238E27FC236}">
                  <a16:creationId xmlns:a16="http://schemas.microsoft.com/office/drawing/2014/main" id="{5F7200AE-DDFE-46D2-ABCA-99906B970EDB}"/>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7">
              <a:extLst>
                <a:ext uri="{FF2B5EF4-FFF2-40B4-BE49-F238E27FC236}">
                  <a16:creationId xmlns:a16="http://schemas.microsoft.com/office/drawing/2014/main" id="{CAC40760-2393-4FAE-9A58-F4CDC0671627}"/>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8">
              <a:extLst>
                <a:ext uri="{FF2B5EF4-FFF2-40B4-BE49-F238E27FC236}">
                  <a16:creationId xmlns:a16="http://schemas.microsoft.com/office/drawing/2014/main" id="{1080422B-1649-4C8E-9459-421424360963}"/>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9">
              <a:extLst>
                <a:ext uri="{FF2B5EF4-FFF2-40B4-BE49-F238E27FC236}">
                  <a16:creationId xmlns:a16="http://schemas.microsoft.com/office/drawing/2014/main" id="{0136A7BD-0DB3-401B-A6AB-38BD30D10066}"/>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
              <a:extLst>
                <a:ext uri="{FF2B5EF4-FFF2-40B4-BE49-F238E27FC236}">
                  <a16:creationId xmlns:a16="http://schemas.microsoft.com/office/drawing/2014/main" id="{FD037346-242B-41AF-8CF5-C35284CA241E}"/>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
              <a:extLst>
                <a:ext uri="{FF2B5EF4-FFF2-40B4-BE49-F238E27FC236}">
                  <a16:creationId xmlns:a16="http://schemas.microsoft.com/office/drawing/2014/main" id="{238EBF94-0BBF-4BAE-AE27-729E3AC135EC}"/>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
              <a:extLst>
                <a:ext uri="{FF2B5EF4-FFF2-40B4-BE49-F238E27FC236}">
                  <a16:creationId xmlns:a16="http://schemas.microsoft.com/office/drawing/2014/main" id="{3940EFD7-EB1A-47AF-9DC9-7D4FCC6011E3}"/>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
              <a:extLst>
                <a:ext uri="{FF2B5EF4-FFF2-40B4-BE49-F238E27FC236}">
                  <a16:creationId xmlns:a16="http://schemas.microsoft.com/office/drawing/2014/main" id="{6BAA7A10-98A8-4931-9BE2-B573EB37678B}"/>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
              <a:extLst>
                <a:ext uri="{FF2B5EF4-FFF2-40B4-BE49-F238E27FC236}">
                  <a16:creationId xmlns:a16="http://schemas.microsoft.com/office/drawing/2014/main" id="{420223F5-34A9-4388-AF7B-38C76242FCBE}"/>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5">
              <a:extLst>
                <a:ext uri="{FF2B5EF4-FFF2-40B4-BE49-F238E27FC236}">
                  <a16:creationId xmlns:a16="http://schemas.microsoft.com/office/drawing/2014/main" id="{3CC9C746-C646-4363-B3D3-349B5C18C382}"/>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6">
              <a:extLst>
                <a:ext uri="{FF2B5EF4-FFF2-40B4-BE49-F238E27FC236}">
                  <a16:creationId xmlns:a16="http://schemas.microsoft.com/office/drawing/2014/main" id="{3EAA5BC5-AB13-4C8E-9D9D-05DE777C5F2A}"/>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7">
              <a:extLst>
                <a:ext uri="{FF2B5EF4-FFF2-40B4-BE49-F238E27FC236}">
                  <a16:creationId xmlns:a16="http://schemas.microsoft.com/office/drawing/2014/main" id="{500FC397-0569-4EC4-926A-DDD62AC49599}"/>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8">
              <a:extLst>
                <a:ext uri="{FF2B5EF4-FFF2-40B4-BE49-F238E27FC236}">
                  <a16:creationId xmlns:a16="http://schemas.microsoft.com/office/drawing/2014/main" id="{284FF041-FE7D-47CD-830F-7FABF41C7C7A}"/>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9">
              <a:extLst>
                <a:ext uri="{FF2B5EF4-FFF2-40B4-BE49-F238E27FC236}">
                  <a16:creationId xmlns:a16="http://schemas.microsoft.com/office/drawing/2014/main" id="{224154F3-CDFE-4FFF-92E4-ECEACF4A6629}"/>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20">
              <a:extLst>
                <a:ext uri="{FF2B5EF4-FFF2-40B4-BE49-F238E27FC236}">
                  <a16:creationId xmlns:a16="http://schemas.microsoft.com/office/drawing/2014/main" id="{CCE7404D-AA5A-4B82-A875-07F35D7C2DC6}"/>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21">
              <a:extLst>
                <a:ext uri="{FF2B5EF4-FFF2-40B4-BE49-F238E27FC236}">
                  <a16:creationId xmlns:a16="http://schemas.microsoft.com/office/drawing/2014/main" id="{526B6FED-4F20-4070-95B4-FF6F439E1C4B}"/>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2">
              <a:extLst>
                <a:ext uri="{FF2B5EF4-FFF2-40B4-BE49-F238E27FC236}">
                  <a16:creationId xmlns:a16="http://schemas.microsoft.com/office/drawing/2014/main" id="{3A75958D-1716-4B5A-A745-AFA4962FA4E4}"/>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3">
              <a:extLst>
                <a:ext uri="{FF2B5EF4-FFF2-40B4-BE49-F238E27FC236}">
                  <a16:creationId xmlns:a16="http://schemas.microsoft.com/office/drawing/2014/main" id="{531A2051-17DE-4E9D-9EA6-026B97B1A91C}"/>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7" name="Rectangle 156">
            <a:extLst>
              <a:ext uri="{FF2B5EF4-FFF2-40B4-BE49-F238E27FC236}">
                <a16:creationId xmlns:a16="http://schemas.microsoft.com/office/drawing/2014/main" id="{CE0642A0-80D3-4F37-8249-A07E6F3828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Content Placeholder 4" descr="A picture containing red, food, indoor, table&#10;&#10;Description generated with very high confidence">
            <a:extLst>
              <a:ext uri="{FF2B5EF4-FFF2-40B4-BE49-F238E27FC236}">
                <a16:creationId xmlns:a16="http://schemas.microsoft.com/office/drawing/2014/main" id="{957CD9ED-9D1E-4B35-87FD-26973EC059A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3313503" y="321731"/>
            <a:ext cx="5563933" cy="3477458"/>
          </a:xfrm>
          <a:prstGeom prst="rect">
            <a:avLst/>
          </a:prstGeom>
          <a:ln w="12700">
            <a:noFill/>
          </a:ln>
        </p:spPr>
      </p:pic>
      <p:grpSp>
        <p:nvGrpSpPr>
          <p:cNvPr id="159" name="Group 158">
            <a:extLst>
              <a:ext uri="{FF2B5EF4-FFF2-40B4-BE49-F238E27FC236}">
                <a16:creationId xmlns:a16="http://schemas.microsoft.com/office/drawing/2014/main" id="{FA760135-24A9-40C9-B45F-2EB5B6420E4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160" name="Isosceles Triangle 39">
              <a:extLst>
                <a:ext uri="{FF2B5EF4-FFF2-40B4-BE49-F238E27FC236}">
                  <a16:creationId xmlns:a16="http://schemas.microsoft.com/office/drawing/2014/main" id="{20E3CEE0-0CB3-421F-99FC-4585E62437DD}"/>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4346BB80-2556-4779-9642-5706CAA33CBB}"/>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a:t>Tests of platelet function</a:t>
            </a:r>
          </a:p>
        </p:txBody>
      </p:sp>
    </p:spTree>
    <p:extLst>
      <p:ext uri="{BB962C8B-B14F-4D97-AF65-F5344CB8AC3E}">
        <p14:creationId xmlns:p14="http://schemas.microsoft.com/office/powerpoint/2010/main" val="3997215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CAE4AE-A9DF-45AF-9A9C-1712BC6341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272060-BC98-4C91-A58F-4DFEC566CF7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BA2DCB9-0DC0-4109-B2A2-56896E35E664}"/>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4A33555-1142-4AD7-8084-1A99422A1186}"/>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C6E4081-1A88-453E-8CCF-B97B0CE20DF4}"/>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B7E0935-6EE8-4C61-AED5-09B9A2A99AF0}"/>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B962BD6-C878-48FF-A75E-DCC7BDA3C33C}"/>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BF3786-BDE1-4FE5-9967-F6B6131A2CF0}"/>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4969707A-C75E-4F7F-A5C2-2991C6547550}"/>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E293989-8389-48CD-85D3-CAEFD5E96370}"/>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DCF1E8B-9247-45E2-8641-90DA9F7D5252}"/>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8DF418F-91AD-4E55-AF3B-F28FF45961B4}"/>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DBF35BD-D1DA-49B1-AE30-289189DACD5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9198BEC-A3B6-4562-AB0F-3E7760026C43}"/>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9AB30D45-77AB-4323-83A2-1A637D07D54A}"/>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D1AD137E-7B63-434C-9D0D-5A64BB496859}"/>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B32BE2D-36DC-4BD0-952E-8FE32A70DB88}"/>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930295E0-AD01-4DB0-9829-AD91BED608F7}"/>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29807E74-6BFD-4EA7-B3F3-92C0728A7D8A}"/>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9EDBF49-4B87-4B6F-BEE6-DDC4A63CE60D}"/>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7738C468-1405-4ED9-8392-F93FA995EE04}"/>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F16402CF-F511-450A-8584-8C8A5B7E9D9A}"/>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5E5B49A-CFC2-4019-9BA6-528095F788CC}"/>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E972DE0D-2E53-4159-ABD3-C601524262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a:solidFill>
              <a:srgbClr val="FF4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computer&#10;&#10;Description generated with high confidence">
            <a:extLst>
              <a:ext uri="{FF2B5EF4-FFF2-40B4-BE49-F238E27FC236}">
                <a16:creationId xmlns:a16="http://schemas.microsoft.com/office/drawing/2014/main" id="{B6476BD9-9B6B-4DD6-8328-AF4354766706}"/>
              </a:ext>
            </a:extLst>
          </p:cNvPr>
          <p:cNvPicPr>
            <a:picLocks noChangeAspect="1"/>
          </p:cNvPicPr>
          <p:nvPr/>
        </p:nvPicPr>
        <p:blipFill rotWithShape="1">
          <a:blip r:embed="rId2"/>
          <a:srcRect r="13986" b="-1"/>
          <a:stretch/>
        </p:blipFill>
        <p:spPr>
          <a:xfrm>
            <a:off x="972115" y="960214"/>
            <a:ext cx="5641848" cy="4919472"/>
          </a:xfrm>
          <a:prstGeom prst="rect">
            <a:avLst/>
          </a:prstGeom>
          <a:ln w="12700">
            <a:noFill/>
          </a:ln>
        </p:spPr>
      </p:pic>
      <p:sp>
        <p:nvSpPr>
          <p:cNvPr id="2" name="Title 1">
            <a:extLst>
              <a:ext uri="{FF2B5EF4-FFF2-40B4-BE49-F238E27FC236}">
                <a16:creationId xmlns:a16="http://schemas.microsoft.com/office/drawing/2014/main" id="{75D385D7-AB45-4E5D-9AF8-7F0F0CB2B29E}"/>
              </a:ext>
            </a:extLst>
          </p:cNvPr>
          <p:cNvSpPr>
            <a:spLocks noGrp="1"/>
          </p:cNvSpPr>
          <p:nvPr>
            <p:ph type="title"/>
          </p:nvPr>
        </p:nvSpPr>
        <p:spPr>
          <a:xfrm>
            <a:off x="7269686" y="795527"/>
            <a:ext cx="4123738" cy="1433323"/>
          </a:xfrm>
        </p:spPr>
        <p:txBody>
          <a:bodyPr>
            <a:normAutofit/>
          </a:bodyPr>
          <a:lstStyle/>
          <a:p>
            <a:pPr algn="l"/>
            <a:r>
              <a:rPr lang="en-US" sz="3200">
                <a:solidFill>
                  <a:schemeClr val="tx2"/>
                </a:solidFill>
              </a:rPr>
              <a:t>What Tools Are Used To Evaluate Platelets?</a:t>
            </a:r>
          </a:p>
        </p:txBody>
      </p:sp>
      <p:sp>
        <p:nvSpPr>
          <p:cNvPr id="3" name="Content Placeholder 2">
            <a:extLst>
              <a:ext uri="{FF2B5EF4-FFF2-40B4-BE49-F238E27FC236}">
                <a16:creationId xmlns:a16="http://schemas.microsoft.com/office/drawing/2014/main" id="{8D08DE48-7FD1-4C65-9CC7-69002D0D9B80}"/>
              </a:ext>
            </a:extLst>
          </p:cNvPr>
          <p:cNvSpPr>
            <a:spLocks noGrp="1"/>
          </p:cNvSpPr>
          <p:nvPr>
            <p:ph idx="1"/>
          </p:nvPr>
        </p:nvSpPr>
        <p:spPr>
          <a:xfrm>
            <a:off x="7293817" y="2338388"/>
            <a:ext cx="4099607" cy="3678237"/>
          </a:xfrm>
        </p:spPr>
        <p:txBody>
          <a:bodyPr>
            <a:normAutofit/>
          </a:bodyPr>
          <a:lstStyle/>
          <a:p>
            <a:pPr>
              <a:buClr>
                <a:srgbClr val="FF4529"/>
              </a:buClr>
            </a:pPr>
            <a:r>
              <a:rPr lang="en-US" sz="2800" b="1" u="sng" dirty="0">
                <a:solidFill>
                  <a:srgbClr val="FF0000"/>
                </a:solidFill>
              </a:rPr>
              <a:t>1. Automated hematology analyzers</a:t>
            </a:r>
          </a:p>
          <a:p>
            <a:pPr lvl="1">
              <a:buClr>
                <a:srgbClr val="FF4529"/>
              </a:buClr>
            </a:pPr>
            <a:r>
              <a:rPr lang="en-US" sz="2400" dirty="0"/>
              <a:t>Downside: Can be inaccurate due to clumping and overlap of cells</a:t>
            </a:r>
          </a:p>
          <a:p>
            <a:pPr>
              <a:buClr>
                <a:srgbClr val="FF4529"/>
              </a:buClr>
            </a:pPr>
            <a:endParaRPr lang="en-US" dirty="0"/>
          </a:p>
        </p:txBody>
      </p:sp>
    </p:spTree>
    <p:extLst>
      <p:ext uri="{BB962C8B-B14F-4D97-AF65-F5344CB8AC3E}">
        <p14:creationId xmlns:p14="http://schemas.microsoft.com/office/powerpoint/2010/main" val="3237163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8D1E49-2A21-4A83-A0E0-FB1597B4B2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8B852E-5494-418B-A833-75CF016A9E2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F31E3C1-1A46-4329-9F80-B576692FEE43}"/>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94B4592-99CA-47B1-816F-CE2D44F65BB2}"/>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F690E4C-72F8-4AC5-AF99-562763CC67B3}"/>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834CDD4-CAB8-4ACC-9AAC-5399C743DEC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1AEB045A-6821-475B-A28E-047437ABEF5E}"/>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9B790C0-3D34-4626-BAFB-6EB473F40C72}"/>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EDA4D87F-91A4-4628-9A6E-F01820A7EE54}"/>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45DAB88-124C-459C-A889-DAE9C9BE285A}"/>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5D44010-1DAA-4CAC-B83F-7E3E8C455D4F}"/>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E8C01D66-5C93-4A2E-AA74-DE97574EA4E9}"/>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2E1A6E1-6C4A-47D3-81E2-9F8624F1BBE0}"/>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E849CB5-4526-49DC-B77B-A20FDB7FFDA4}"/>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A18C8A4-FB2A-44C1-93D3-26C6DDFE0CC4}"/>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5D014FD-8C5A-4071-B19E-4910AAB6186B}"/>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A37D7262-3596-4026-9AD4-E94332E52603}"/>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87E37E0-AAC3-4B33-AF36-334ACCBD33C8}"/>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409758BB-8A0E-4BEB-BC0C-F410AD98CDD9}"/>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97C4EFE2-9D25-4978-BD9A-873B49270210}"/>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9CCAF82A-A0E0-4B55-A97B-EFFAE79AF7D2}"/>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4F800DD8-3954-4F73-8807-16F1CFAC1EBA}"/>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4E1C91A-4B06-4852-918C-6380FA986BB2}"/>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E972DE0D-2E53-4159-ABD3-C601524262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a:solidFill>
              <a:srgbClr val="DC7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 shot of a cage&#10;&#10;Description generated with high confidence">
            <a:extLst>
              <a:ext uri="{FF2B5EF4-FFF2-40B4-BE49-F238E27FC236}">
                <a16:creationId xmlns:a16="http://schemas.microsoft.com/office/drawing/2014/main" id="{FDFB2F43-31E3-4CD9-A151-924AB5CD9706}"/>
              </a:ext>
            </a:extLst>
          </p:cNvPr>
          <p:cNvPicPr>
            <a:picLocks noChangeAspect="1"/>
          </p:cNvPicPr>
          <p:nvPr/>
        </p:nvPicPr>
        <p:blipFill rotWithShape="1">
          <a:blip r:embed="rId2"/>
          <a:srcRect l="3224" r="4" b="4"/>
          <a:stretch/>
        </p:blipFill>
        <p:spPr>
          <a:xfrm>
            <a:off x="254633" y="1588960"/>
            <a:ext cx="6121307" cy="4427665"/>
          </a:xfrm>
          <a:prstGeom prst="rect">
            <a:avLst/>
          </a:prstGeom>
          <a:ln w="12700">
            <a:noFill/>
          </a:ln>
        </p:spPr>
      </p:pic>
      <p:sp>
        <p:nvSpPr>
          <p:cNvPr id="3" name="Content Placeholder 2">
            <a:extLst>
              <a:ext uri="{FF2B5EF4-FFF2-40B4-BE49-F238E27FC236}">
                <a16:creationId xmlns:a16="http://schemas.microsoft.com/office/drawing/2014/main" id="{418D0E9E-D93F-46C3-BD93-3016241C3825}"/>
              </a:ext>
            </a:extLst>
          </p:cNvPr>
          <p:cNvSpPr>
            <a:spLocks noGrp="1"/>
          </p:cNvSpPr>
          <p:nvPr>
            <p:ph idx="1"/>
          </p:nvPr>
        </p:nvSpPr>
        <p:spPr>
          <a:xfrm>
            <a:off x="6380703" y="960438"/>
            <a:ext cx="5028928" cy="4968081"/>
          </a:xfrm>
        </p:spPr>
        <p:txBody>
          <a:bodyPr>
            <a:normAutofit/>
          </a:bodyPr>
          <a:lstStyle/>
          <a:p>
            <a:pPr>
              <a:buClr>
                <a:srgbClr val="DC7D1B"/>
              </a:buClr>
            </a:pPr>
            <a:r>
              <a:rPr lang="en-US" sz="2800" b="1" u="sng" dirty="0">
                <a:solidFill>
                  <a:srgbClr val="FF0000"/>
                </a:solidFill>
              </a:rPr>
              <a:t>2-Manual Count</a:t>
            </a:r>
          </a:p>
          <a:p>
            <a:pPr lvl="1">
              <a:buClr>
                <a:srgbClr val="DC7D1B"/>
              </a:buClr>
            </a:pPr>
            <a:r>
              <a:rPr lang="en-US" sz="2400" dirty="0"/>
              <a:t>We use a tube containing a premeasured volume of diluent to blood</a:t>
            </a:r>
          </a:p>
          <a:p>
            <a:pPr lvl="1">
              <a:buClr>
                <a:srgbClr val="DC7D1B"/>
              </a:buClr>
            </a:pPr>
            <a:r>
              <a:rPr lang="en-US" sz="2400" dirty="0" err="1"/>
              <a:t>Hemacytometer</a:t>
            </a:r>
            <a:endParaRPr lang="en-US" sz="2400" dirty="0"/>
          </a:p>
          <a:p>
            <a:pPr lvl="1">
              <a:buClr>
                <a:srgbClr val="DC7D1B"/>
              </a:buClr>
            </a:pPr>
            <a:r>
              <a:rPr lang="en-US" sz="2400" dirty="0"/>
              <a:t>Observe for any morphologic change</a:t>
            </a:r>
          </a:p>
          <a:p>
            <a:pPr lvl="2">
              <a:buClr>
                <a:srgbClr val="DC7D1B"/>
              </a:buClr>
            </a:pPr>
            <a:r>
              <a:rPr lang="en-US" sz="2000" dirty="0"/>
              <a:t>Aggregation</a:t>
            </a:r>
          </a:p>
          <a:p>
            <a:pPr lvl="2">
              <a:buClr>
                <a:srgbClr val="DC7D1B"/>
              </a:buClr>
            </a:pPr>
            <a:r>
              <a:rPr lang="en-US" sz="2000" dirty="0"/>
              <a:t>Giant Platelets</a:t>
            </a:r>
          </a:p>
          <a:p>
            <a:pPr lvl="2">
              <a:buClr>
                <a:srgbClr val="DC7D1B"/>
              </a:buClr>
            </a:pPr>
            <a:endParaRPr lang="en-US" dirty="0"/>
          </a:p>
        </p:txBody>
      </p:sp>
    </p:spTree>
    <p:extLst>
      <p:ext uri="{BB962C8B-B14F-4D97-AF65-F5344CB8AC3E}">
        <p14:creationId xmlns:p14="http://schemas.microsoft.com/office/powerpoint/2010/main" val="1918518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8D1E49-2A21-4A83-A0E0-FB1597B4B2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8B852E-5494-418B-A833-75CF016A9E2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F31E3C1-1A46-4329-9F80-B576692FEE43}"/>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94B4592-99CA-47B1-816F-CE2D44F65BB2}"/>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F690E4C-72F8-4AC5-AF99-562763CC67B3}"/>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834CDD4-CAB8-4ACC-9AAC-5399C743DEC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1AEB045A-6821-475B-A28E-047437ABEF5E}"/>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9B790C0-3D34-4626-BAFB-6EB473F40C72}"/>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EDA4D87F-91A4-4628-9A6E-F01820A7EE54}"/>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45DAB88-124C-459C-A889-DAE9C9BE285A}"/>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5D44010-1DAA-4CAC-B83F-7E3E8C455D4F}"/>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E8C01D66-5C93-4A2E-AA74-DE97574EA4E9}"/>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2E1A6E1-6C4A-47D3-81E2-9F8624F1BBE0}"/>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E849CB5-4526-49DC-B77B-A20FDB7FFDA4}"/>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A18C8A4-FB2A-44C1-93D3-26C6DDFE0CC4}"/>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5D014FD-8C5A-4071-B19E-4910AAB6186B}"/>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A37D7262-3596-4026-9AD4-E94332E52603}"/>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87E37E0-AAC3-4B33-AF36-334ACCBD33C8}"/>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409758BB-8A0E-4BEB-BC0C-F410AD98CDD9}"/>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97C4EFE2-9D25-4978-BD9A-873B49270210}"/>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9CCAF82A-A0E0-4B55-A97B-EFFAE79AF7D2}"/>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4F800DD8-3954-4F73-8807-16F1CFAC1EBA}"/>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4E1C91A-4B06-4852-918C-6380FA986BB2}"/>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E972DE0D-2E53-4159-ABD3-C601524262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a:solidFill>
              <a:srgbClr val="DC7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 shot of a cage&#10;&#10;Description generated with high confidence">
            <a:extLst>
              <a:ext uri="{FF2B5EF4-FFF2-40B4-BE49-F238E27FC236}">
                <a16:creationId xmlns:a16="http://schemas.microsoft.com/office/drawing/2014/main" id="{E169DB00-A88F-4A44-9EF8-662DBCA0DD7A}"/>
              </a:ext>
            </a:extLst>
          </p:cNvPr>
          <p:cNvPicPr>
            <a:picLocks noChangeAspect="1"/>
          </p:cNvPicPr>
          <p:nvPr/>
        </p:nvPicPr>
        <p:blipFill rotWithShape="1">
          <a:blip r:embed="rId2"/>
          <a:srcRect l="3224" r="4" b="4"/>
          <a:stretch/>
        </p:blipFill>
        <p:spPr>
          <a:xfrm>
            <a:off x="1103257" y="2416047"/>
            <a:ext cx="4626864" cy="3346704"/>
          </a:xfrm>
          <a:prstGeom prst="rect">
            <a:avLst/>
          </a:prstGeom>
          <a:ln w="12700">
            <a:noFill/>
          </a:ln>
        </p:spPr>
      </p:pic>
      <p:sp>
        <p:nvSpPr>
          <p:cNvPr id="2" name="Title 1">
            <a:extLst>
              <a:ext uri="{FF2B5EF4-FFF2-40B4-BE49-F238E27FC236}">
                <a16:creationId xmlns:a16="http://schemas.microsoft.com/office/drawing/2014/main" id="{496982BF-4400-46DC-BF22-CBF97608F007}"/>
              </a:ext>
            </a:extLst>
          </p:cNvPr>
          <p:cNvSpPr>
            <a:spLocks noGrp="1"/>
          </p:cNvSpPr>
          <p:nvPr>
            <p:ph type="title"/>
          </p:nvPr>
        </p:nvSpPr>
        <p:spPr>
          <a:xfrm>
            <a:off x="904877" y="795527"/>
            <a:ext cx="10488547" cy="1190912"/>
          </a:xfrm>
        </p:spPr>
        <p:txBody>
          <a:bodyPr>
            <a:normAutofit/>
          </a:bodyPr>
          <a:lstStyle/>
          <a:p>
            <a:r>
              <a:rPr lang="en-US">
                <a:solidFill>
                  <a:schemeClr val="tx2"/>
                </a:solidFill>
              </a:rPr>
              <a:t>How Do You Use a Hemacytometer?</a:t>
            </a:r>
          </a:p>
        </p:txBody>
      </p:sp>
      <p:sp>
        <p:nvSpPr>
          <p:cNvPr id="3" name="Content Placeholder 2">
            <a:extLst>
              <a:ext uri="{FF2B5EF4-FFF2-40B4-BE49-F238E27FC236}">
                <a16:creationId xmlns:a16="http://schemas.microsoft.com/office/drawing/2014/main" id="{C8B94DE4-7F4D-453B-A83E-54272CFB271B}"/>
              </a:ext>
            </a:extLst>
          </p:cNvPr>
          <p:cNvSpPr>
            <a:spLocks noGrp="1"/>
          </p:cNvSpPr>
          <p:nvPr>
            <p:ph idx="1"/>
          </p:nvPr>
        </p:nvSpPr>
        <p:spPr>
          <a:xfrm>
            <a:off x="6380703" y="2228850"/>
            <a:ext cx="5028928" cy="3699669"/>
          </a:xfrm>
        </p:spPr>
        <p:txBody>
          <a:bodyPr>
            <a:normAutofit/>
          </a:bodyPr>
          <a:lstStyle/>
          <a:p>
            <a:pPr>
              <a:buClr>
                <a:srgbClr val="DC7D1B"/>
              </a:buClr>
            </a:pPr>
            <a:r>
              <a:rPr lang="en-US" b="1" dirty="0"/>
              <a:t>To calculate the number of viable cells/mL:</a:t>
            </a:r>
            <a:endParaRPr lang="en-US"/>
          </a:p>
          <a:p>
            <a:pPr>
              <a:buClr>
                <a:srgbClr val="DC7D1B"/>
              </a:buClr>
            </a:pPr>
            <a:r>
              <a:rPr lang="en-US" dirty="0"/>
              <a:t>Take the average cell count from each of the sets of 16 corner squares.</a:t>
            </a:r>
            <a:endParaRPr lang="en-US"/>
          </a:p>
          <a:p>
            <a:pPr>
              <a:buClr>
                <a:srgbClr val="DC7D1B"/>
              </a:buClr>
            </a:pPr>
            <a:r>
              <a:rPr lang="en-US" dirty="0"/>
              <a:t>Multiply by 10,000 (10</a:t>
            </a:r>
            <a:r>
              <a:rPr lang="en-US" baseline="30000" dirty="0"/>
              <a:t>4</a:t>
            </a:r>
            <a:r>
              <a:rPr lang="en-US" dirty="0"/>
              <a:t>).</a:t>
            </a:r>
            <a:endParaRPr lang="en-US"/>
          </a:p>
          <a:p>
            <a:pPr>
              <a:buClr>
                <a:srgbClr val="DC7D1B"/>
              </a:buClr>
            </a:pPr>
            <a:r>
              <a:rPr lang="en-US" dirty="0"/>
              <a:t>Multiply by 5 to correct for the 1:5 dilution from the Trypan Blue addition.</a:t>
            </a:r>
            <a:endParaRPr lang="en-US"/>
          </a:p>
          <a:p>
            <a:pPr>
              <a:buClr>
                <a:srgbClr val="DC7D1B"/>
              </a:buClr>
            </a:pPr>
            <a:endParaRPr lang="en-US"/>
          </a:p>
        </p:txBody>
      </p:sp>
    </p:spTree>
    <p:extLst>
      <p:ext uri="{BB962C8B-B14F-4D97-AF65-F5344CB8AC3E}">
        <p14:creationId xmlns:p14="http://schemas.microsoft.com/office/powerpoint/2010/main" val="3952569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8D1E49-2A21-4A83-A0E0-FB1597B4B2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8B852E-5494-418B-A833-75CF016A9E2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F31E3C1-1A46-4329-9F80-B576692FEE43}"/>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94B4592-99CA-47B1-816F-CE2D44F65BB2}"/>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F690E4C-72F8-4AC5-AF99-562763CC67B3}"/>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834CDD4-CAB8-4ACC-9AAC-5399C743DEC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1AEB045A-6821-475B-A28E-047437ABEF5E}"/>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9B790C0-3D34-4626-BAFB-6EB473F40C72}"/>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EDA4D87F-91A4-4628-9A6E-F01820A7EE54}"/>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45DAB88-124C-459C-A889-DAE9C9BE285A}"/>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5D44010-1DAA-4CAC-B83F-7E3E8C455D4F}"/>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E8C01D66-5C93-4A2E-AA74-DE97574EA4E9}"/>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2E1A6E1-6C4A-47D3-81E2-9F8624F1BBE0}"/>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E849CB5-4526-49DC-B77B-A20FDB7FFDA4}"/>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A18C8A4-FB2A-44C1-93D3-26C6DDFE0CC4}"/>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5D014FD-8C5A-4071-B19E-4910AAB6186B}"/>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A37D7262-3596-4026-9AD4-E94332E52603}"/>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87E37E0-AAC3-4B33-AF36-334ACCBD33C8}"/>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409758BB-8A0E-4BEB-BC0C-F410AD98CDD9}"/>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97C4EFE2-9D25-4978-BD9A-873B49270210}"/>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9CCAF82A-A0E0-4B55-A97B-EFFAE79AF7D2}"/>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4F800DD8-3954-4F73-8807-16F1CFAC1EBA}"/>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4E1C91A-4B06-4852-918C-6380FA986BB2}"/>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E972DE0D-2E53-4159-ABD3-C601524262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a:solidFill>
              <a:srgbClr val="5759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319442-1D2C-42AA-839A-A443A567EBD3}"/>
              </a:ext>
            </a:extLst>
          </p:cNvPr>
          <p:cNvPicPr>
            <a:picLocks noChangeAspect="1"/>
          </p:cNvPicPr>
          <p:nvPr/>
        </p:nvPicPr>
        <p:blipFill rotWithShape="1">
          <a:blip r:embed="rId2"/>
          <a:srcRect l="9369" r="12864" b="-2"/>
          <a:stretch/>
        </p:blipFill>
        <p:spPr>
          <a:xfrm>
            <a:off x="261938" y="795527"/>
            <a:ext cx="6029301" cy="5476936"/>
          </a:xfrm>
          <a:prstGeom prst="rect">
            <a:avLst/>
          </a:prstGeom>
          <a:ln w="12700">
            <a:noFill/>
          </a:ln>
        </p:spPr>
      </p:pic>
      <p:sp>
        <p:nvSpPr>
          <p:cNvPr id="3" name="Content Placeholder 2">
            <a:extLst>
              <a:ext uri="{FF2B5EF4-FFF2-40B4-BE49-F238E27FC236}">
                <a16:creationId xmlns:a16="http://schemas.microsoft.com/office/drawing/2014/main" id="{E4C9B30C-F732-44AA-996B-853DED5C1F42}"/>
              </a:ext>
            </a:extLst>
          </p:cNvPr>
          <p:cNvSpPr>
            <a:spLocks noGrp="1"/>
          </p:cNvSpPr>
          <p:nvPr>
            <p:ph idx="1"/>
          </p:nvPr>
        </p:nvSpPr>
        <p:spPr>
          <a:xfrm>
            <a:off x="6380703" y="574676"/>
            <a:ext cx="5028928" cy="5353844"/>
          </a:xfrm>
        </p:spPr>
        <p:txBody>
          <a:bodyPr>
            <a:normAutofit lnSpcReduction="10000"/>
          </a:bodyPr>
          <a:lstStyle/>
          <a:p>
            <a:pPr>
              <a:lnSpc>
                <a:spcPct val="110000"/>
              </a:lnSpc>
              <a:buClr>
                <a:srgbClr val="5759A3"/>
              </a:buClr>
            </a:pPr>
            <a:r>
              <a:rPr lang="en-US" sz="2400" b="1" u="sng" dirty="0">
                <a:solidFill>
                  <a:srgbClr val="FF0000"/>
                </a:solidFill>
              </a:rPr>
              <a:t>3-Platelet Estimates</a:t>
            </a:r>
          </a:p>
          <a:p>
            <a:pPr>
              <a:lnSpc>
                <a:spcPct val="110000"/>
              </a:lnSpc>
              <a:buClr>
                <a:srgbClr val="5759A3"/>
              </a:buClr>
            </a:pPr>
            <a:r>
              <a:rPr lang="en-US" sz="2400" dirty="0"/>
              <a:t>Indirect measurements of platelet numbers using the differential blood film</a:t>
            </a:r>
          </a:p>
          <a:p>
            <a:pPr>
              <a:lnSpc>
                <a:spcPct val="110000"/>
              </a:lnSpc>
              <a:buClr>
                <a:srgbClr val="5759A3"/>
              </a:buClr>
            </a:pPr>
            <a:r>
              <a:rPr lang="en-US" sz="2400" dirty="0"/>
              <a:t>Evaluated in the monolayer </a:t>
            </a:r>
          </a:p>
          <a:p>
            <a:pPr>
              <a:lnSpc>
                <a:spcPct val="110000"/>
              </a:lnSpc>
              <a:buClr>
                <a:srgbClr val="5759A3"/>
              </a:buClr>
            </a:pPr>
            <a:r>
              <a:rPr lang="en-US" sz="2400" dirty="0"/>
              <a:t>Count the number of platelets in at least 10 microscopic fields </a:t>
            </a:r>
          </a:p>
          <a:p>
            <a:pPr lvl="1">
              <a:lnSpc>
                <a:spcPct val="110000"/>
              </a:lnSpc>
              <a:buClr>
                <a:srgbClr val="5759A3"/>
              </a:buClr>
            </a:pPr>
            <a:r>
              <a:rPr lang="en-US" sz="2000" dirty="0"/>
              <a:t>Normal is 8 to 10 platelets per oil-immersion field</a:t>
            </a:r>
          </a:p>
          <a:p>
            <a:pPr>
              <a:lnSpc>
                <a:spcPct val="110000"/>
              </a:lnSpc>
              <a:buClr>
                <a:srgbClr val="5759A3"/>
              </a:buClr>
            </a:pPr>
            <a:r>
              <a:rPr lang="en-US" sz="2400" dirty="0"/>
              <a:t>Multiply the average number in 10 fields by 15,000 or 20,000 (VTI we use 18,000)</a:t>
            </a:r>
          </a:p>
          <a:p>
            <a:pPr lvl="1">
              <a:lnSpc>
                <a:spcPct val="110000"/>
              </a:lnSpc>
              <a:buClr>
                <a:srgbClr val="5759A3"/>
              </a:buClr>
            </a:pPr>
            <a:endParaRPr lang="en-US" dirty="0"/>
          </a:p>
        </p:txBody>
      </p:sp>
    </p:spTree>
    <p:extLst>
      <p:ext uri="{BB962C8B-B14F-4D97-AF65-F5344CB8AC3E}">
        <p14:creationId xmlns:p14="http://schemas.microsoft.com/office/powerpoint/2010/main" val="172529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0A68-039E-43C6-8413-74B5D5311D75}"/>
              </a:ext>
            </a:extLst>
          </p:cNvPr>
          <p:cNvSpPr>
            <a:spLocks noGrp="1"/>
          </p:cNvSpPr>
          <p:nvPr>
            <p:ph type="title"/>
          </p:nvPr>
        </p:nvSpPr>
        <p:spPr/>
        <p:txBody>
          <a:bodyPr/>
          <a:lstStyle/>
          <a:p>
            <a:r>
              <a:rPr lang="en-US" dirty="0"/>
              <a:t>Birth of the Platelet</a:t>
            </a:r>
          </a:p>
        </p:txBody>
      </p:sp>
      <p:sp>
        <p:nvSpPr>
          <p:cNvPr id="3" name="Content Placeholder 2">
            <a:extLst>
              <a:ext uri="{FF2B5EF4-FFF2-40B4-BE49-F238E27FC236}">
                <a16:creationId xmlns:a16="http://schemas.microsoft.com/office/drawing/2014/main" id="{4891A9F3-EB6A-4E00-9342-0159B28BBDEC}"/>
              </a:ext>
            </a:extLst>
          </p:cNvPr>
          <p:cNvSpPr>
            <a:spLocks noGrp="1"/>
          </p:cNvSpPr>
          <p:nvPr>
            <p:ph idx="1"/>
          </p:nvPr>
        </p:nvSpPr>
        <p:spPr/>
        <p:txBody>
          <a:bodyPr>
            <a:normAutofit/>
          </a:bodyPr>
          <a:lstStyle/>
          <a:p>
            <a:r>
              <a:rPr lang="en-US" sz="2400" dirty="0"/>
              <a:t>The cell then develops into </a:t>
            </a:r>
            <a:r>
              <a:rPr lang="en-US" sz="2400" dirty="0" smtClean="0"/>
              <a:t>the </a:t>
            </a:r>
            <a:r>
              <a:rPr lang="en-US" sz="2400" dirty="0" err="1" smtClean="0"/>
              <a:t>promegakaryocyte</a:t>
            </a:r>
            <a:r>
              <a:rPr lang="en-US" sz="2400" dirty="0" smtClean="0"/>
              <a:t>, </a:t>
            </a:r>
            <a:r>
              <a:rPr lang="en-US" sz="2400" dirty="0"/>
              <a:t>which is a large cell that contains 2-4 nuclei. </a:t>
            </a:r>
          </a:p>
          <a:p>
            <a:r>
              <a:rPr lang="en-US" sz="2400" dirty="0"/>
              <a:t>The nucleus continues to replicate, and the cell becomes progressively larger until it develops into </a:t>
            </a:r>
            <a:r>
              <a:rPr lang="en-US" sz="2400" dirty="0" smtClean="0"/>
              <a:t>the megakaryocyte.</a:t>
            </a:r>
            <a:endParaRPr lang="en-US" sz="2400" dirty="0"/>
          </a:p>
          <a:p>
            <a:pPr lvl="1"/>
            <a:r>
              <a:rPr lang="en-US" sz="2000" dirty="0"/>
              <a:t>This mature cell has numerous nuclear lobes, and the cytoplasm has reddish granules. </a:t>
            </a:r>
          </a:p>
          <a:p>
            <a:pPr lvl="1"/>
            <a:r>
              <a:rPr lang="en-US" sz="2000" dirty="0"/>
              <a:t>The cells are very large, 50-200 um in diameter</a:t>
            </a:r>
          </a:p>
          <a:p>
            <a:pPr lvl="1"/>
            <a:r>
              <a:rPr lang="en-US" sz="2000" dirty="0"/>
              <a:t>The cytoplasm extends into marrow sinuses, where it is sheared off by the flow of blood.</a:t>
            </a:r>
          </a:p>
        </p:txBody>
      </p:sp>
    </p:spTree>
    <p:extLst>
      <p:ext uri="{BB962C8B-B14F-4D97-AF65-F5344CB8AC3E}">
        <p14:creationId xmlns:p14="http://schemas.microsoft.com/office/powerpoint/2010/main" val="4031546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BE436-AAE6-422A-8DB4-6C25D44E2714}"/>
              </a:ext>
            </a:extLst>
          </p:cNvPr>
          <p:cNvSpPr>
            <a:spLocks noGrp="1"/>
          </p:cNvSpPr>
          <p:nvPr>
            <p:ph type="title"/>
          </p:nvPr>
        </p:nvSpPr>
        <p:spPr/>
        <p:txBody>
          <a:bodyPr>
            <a:normAutofit fontScale="90000"/>
          </a:bodyPr>
          <a:lstStyle/>
          <a:p>
            <a:r>
              <a:rPr lang="en-US" dirty="0"/>
              <a:t>Alternative Platelet Estimate Method</a:t>
            </a:r>
          </a:p>
        </p:txBody>
      </p:sp>
      <p:sp>
        <p:nvSpPr>
          <p:cNvPr id="3" name="Content Placeholder 2">
            <a:extLst>
              <a:ext uri="{FF2B5EF4-FFF2-40B4-BE49-F238E27FC236}">
                <a16:creationId xmlns:a16="http://schemas.microsoft.com/office/drawing/2014/main" id="{F1E2387A-49C3-4E58-9E5D-033A0D610DB3}"/>
              </a:ext>
            </a:extLst>
          </p:cNvPr>
          <p:cNvSpPr>
            <a:spLocks noGrp="1"/>
          </p:cNvSpPr>
          <p:nvPr>
            <p:ph idx="1"/>
          </p:nvPr>
        </p:nvSpPr>
        <p:spPr/>
        <p:txBody>
          <a:bodyPr>
            <a:normAutofit/>
          </a:bodyPr>
          <a:lstStyle/>
          <a:p>
            <a:r>
              <a:rPr lang="en-US" sz="3200" dirty="0"/>
              <a:t>Alternate method</a:t>
            </a:r>
          </a:p>
          <a:p>
            <a:pPr lvl="1"/>
            <a:r>
              <a:rPr lang="en-US" sz="2800" dirty="0"/>
              <a:t>Count the number of platelets per 100 WBCs on a film</a:t>
            </a:r>
          </a:p>
          <a:p>
            <a:pPr lvl="1"/>
            <a:r>
              <a:rPr lang="en-US" sz="2800" dirty="0"/>
              <a:t>Then calculate the platelet estimate</a:t>
            </a:r>
          </a:p>
          <a:p>
            <a:pPr lvl="1"/>
            <a:endParaRPr lang="en-US" sz="2800" dirty="0"/>
          </a:p>
          <a:p>
            <a:pPr lvl="1">
              <a:buNone/>
            </a:pPr>
            <a:r>
              <a:rPr lang="en-US" sz="2000" u="sng" dirty="0"/>
              <a:t>thrombocytes × WBC count</a:t>
            </a:r>
            <a:r>
              <a:rPr lang="en-US" sz="2000" dirty="0"/>
              <a:t>  = thrombocytes/mL</a:t>
            </a:r>
          </a:p>
          <a:p>
            <a:pPr lvl="1">
              <a:buNone/>
            </a:pPr>
            <a:r>
              <a:rPr lang="en-US" sz="2000" dirty="0"/>
              <a:t>              100 leukocytes</a:t>
            </a:r>
          </a:p>
        </p:txBody>
      </p:sp>
    </p:spTree>
    <p:extLst>
      <p:ext uri="{BB962C8B-B14F-4D97-AF65-F5344CB8AC3E}">
        <p14:creationId xmlns:p14="http://schemas.microsoft.com/office/powerpoint/2010/main" val="1598901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9">
            <a:extLst>
              <a:ext uri="{FF2B5EF4-FFF2-40B4-BE49-F238E27FC236}">
                <a16:creationId xmlns:a16="http://schemas.microsoft.com/office/drawing/2014/main" id="{828D1E49-2A21-4A83-A0E0-FB1597B4B2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1">
            <a:extLst>
              <a:ext uri="{FF2B5EF4-FFF2-40B4-BE49-F238E27FC236}">
                <a16:creationId xmlns:a16="http://schemas.microsoft.com/office/drawing/2014/main" id="{088B852E-5494-418B-A833-75CF016A9E2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F31E3C1-1A46-4329-9F80-B576692FEE43}"/>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94B4592-99CA-47B1-816F-CE2D44F65BB2}"/>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F690E4C-72F8-4AC5-AF99-562763CC67B3}"/>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834CDD4-CAB8-4ACC-9AAC-5399C743DEC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1AEB045A-6821-475B-A28E-047437ABEF5E}"/>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9B790C0-3D34-4626-BAFB-6EB473F40C72}"/>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EDA4D87F-91A4-4628-9A6E-F01820A7EE54}"/>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45DAB88-124C-459C-A889-DAE9C9BE285A}"/>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5D44010-1DAA-4CAC-B83F-7E3E8C455D4F}"/>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E8C01D66-5C93-4A2E-AA74-DE97574EA4E9}"/>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2E1A6E1-6C4A-47D3-81E2-9F8624F1BBE0}"/>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E849CB5-4526-49DC-B77B-A20FDB7FFDA4}"/>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A18C8A4-FB2A-44C1-93D3-26C6DDFE0CC4}"/>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5D014FD-8C5A-4071-B19E-4910AAB6186B}"/>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A37D7262-3596-4026-9AD4-E94332E52603}"/>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87E37E0-AAC3-4B33-AF36-334ACCBD33C8}"/>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409758BB-8A0E-4BEB-BC0C-F410AD98CDD9}"/>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97C4EFE2-9D25-4978-BD9A-873B49270210}"/>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9CCAF82A-A0E0-4B55-A97B-EFFAE79AF7D2}"/>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4F800DD8-3954-4F73-8807-16F1CFAC1EBA}"/>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4E1C91A-4B06-4852-918C-6380FA986BB2}"/>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9" name="Rectangle 34">
            <a:extLst>
              <a:ext uri="{FF2B5EF4-FFF2-40B4-BE49-F238E27FC236}">
                <a16:creationId xmlns:a16="http://schemas.microsoft.com/office/drawing/2014/main" id="{E972DE0D-2E53-4159-ABD3-C601524262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a:solidFill>
              <a:srgbClr val="EBC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thing&#10;&#10;Description generated with high confidence">
            <a:extLst>
              <a:ext uri="{FF2B5EF4-FFF2-40B4-BE49-F238E27FC236}">
                <a16:creationId xmlns:a16="http://schemas.microsoft.com/office/drawing/2014/main" id="{633EBD60-E9F7-4B69-9D40-DDA29B42B2C3}"/>
              </a:ext>
            </a:extLst>
          </p:cNvPr>
          <p:cNvPicPr>
            <a:picLocks noChangeAspect="1"/>
          </p:cNvPicPr>
          <p:nvPr/>
        </p:nvPicPr>
        <p:blipFill rotWithShape="1">
          <a:blip r:embed="rId2"/>
          <a:srcRect l="6259" r="1454" b="-4"/>
          <a:stretch/>
        </p:blipFill>
        <p:spPr>
          <a:xfrm>
            <a:off x="1103257" y="2416047"/>
            <a:ext cx="4626864" cy="3346704"/>
          </a:xfrm>
          <a:prstGeom prst="rect">
            <a:avLst/>
          </a:prstGeom>
          <a:ln w="12700">
            <a:noFill/>
          </a:ln>
        </p:spPr>
      </p:pic>
      <p:sp>
        <p:nvSpPr>
          <p:cNvPr id="3" name="Content Placeholder 2">
            <a:extLst>
              <a:ext uri="{FF2B5EF4-FFF2-40B4-BE49-F238E27FC236}">
                <a16:creationId xmlns:a16="http://schemas.microsoft.com/office/drawing/2014/main" id="{A736B6C6-DAE6-4347-ABEB-9BE24AB3FE1B}"/>
              </a:ext>
            </a:extLst>
          </p:cNvPr>
          <p:cNvSpPr>
            <a:spLocks noGrp="1"/>
          </p:cNvSpPr>
          <p:nvPr>
            <p:ph idx="1"/>
          </p:nvPr>
        </p:nvSpPr>
        <p:spPr>
          <a:xfrm>
            <a:off x="6028571" y="552451"/>
            <a:ext cx="5381060" cy="6034085"/>
          </a:xfrm>
        </p:spPr>
        <p:txBody>
          <a:bodyPr>
            <a:normAutofit fontScale="92500" lnSpcReduction="10000"/>
          </a:bodyPr>
          <a:lstStyle/>
          <a:p>
            <a:pPr>
              <a:lnSpc>
                <a:spcPct val="110000"/>
              </a:lnSpc>
              <a:buClr>
                <a:srgbClr val="EBC38E"/>
              </a:buClr>
            </a:pPr>
            <a:r>
              <a:rPr lang="en-US" sz="2000" b="1" u="sng" dirty="0">
                <a:solidFill>
                  <a:srgbClr val="FF0000"/>
                </a:solidFill>
              </a:rPr>
              <a:t>4-Platelet Indices</a:t>
            </a:r>
          </a:p>
          <a:p>
            <a:pPr>
              <a:lnSpc>
                <a:spcPct val="110000"/>
              </a:lnSpc>
              <a:buClr>
                <a:srgbClr val="EBC38E"/>
              </a:buClr>
            </a:pPr>
            <a:r>
              <a:rPr lang="en-US" sz="2000" dirty="0"/>
              <a:t>Mean platelet volume (MPV)</a:t>
            </a:r>
          </a:p>
          <a:p>
            <a:pPr lvl="1">
              <a:lnSpc>
                <a:spcPct val="110000"/>
              </a:lnSpc>
              <a:buClr>
                <a:srgbClr val="EBC38E"/>
              </a:buClr>
            </a:pPr>
            <a:r>
              <a:rPr lang="en-US" sz="2000" dirty="0"/>
              <a:t>Mathematical average of the size of the individual platelets counted by the analyzer</a:t>
            </a:r>
          </a:p>
          <a:p>
            <a:pPr lvl="1">
              <a:lnSpc>
                <a:spcPct val="110000"/>
              </a:lnSpc>
              <a:buClr>
                <a:srgbClr val="EBC38E"/>
              </a:buClr>
            </a:pPr>
            <a:r>
              <a:rPr lang="en-US" sz="2000" dirty="0"/>
              <a:t>Increases expected:</a:t>
            </a:r>
          </a:p>
          <a:p>
            <a:pPr lvl="2">
              <a:lnSpc>
                <a:spcPct val="110000"/>
              </a:lnSpc>
              <a:buClr>
                <a:srgbClr val="EBC38E"/>
              </a:buClr>
            </a:pPr>
            <a:r>
              <a:rPr lang="en-US" sz="2000" dirty="0"/>
              <a:t>Increased loss, destruction, or consumption </a:t>
            </a:r>
          </a:p>
          <a:p>
            <a:pPr lvl="2">
              <a:lnSpc>
                <a:spcPct val="110000"/>
              </a:lnSpc>
              <a:buClr>
                <a:srgbClr val="EBC38E"/>
              </a:buClr>
            </a:pPr>
            <a:r>
              <a:rPr lang="en-US" sz="2000" dirty="0"/>
              <a:t>Cats have larger platelets – not useful in cats </a:t>
            </a:r>
          </a:p>
          <a:p>
            <a:pPr lvl="2">
              <a:lnSpc>
                <a:spcPct val="110000"/>
              </a:lnSpc>
              <a:buClr>
                <a:srgbClr val="EBC38E"/>
              </a:buClr>
            </a:pPr>
            <a:r>
              <a:rPr lang="en-US" sz="2000" dirty="0"/>
              <a:t>Breed specific – Cavalier King Charles spaniels</a:t>
            </a:r>
          </a:p>
          <a:p>
            <a:pPr lvl="2">
              <a:lnSpc>
                <a:spcPct val="110000"/>
              </a:lnSpc>
              <a:buClr>
                <a:srgbClr val="EBC38E"/>
              </a:buClr>
            </a:pPr>
            <a:r>
              <a:rPr lang="en-US" sz="2000" dirty="0"/>
              <a:t>Exposure to EDTA?</a:t>
            </a:r>
          </a:p>
          <a:p>
            <a:pPr lvl="1">
              <a:lnSpc>
                <a:spcPct val="110000"/>
              </a:lnSpc>
              <a:buClr>
                <a:srgbClr val="EBC38E"/>
              </a:buClr>
            </a:pPr>
            <a:r>
              <a:rPr lang="en-US" sz="2000" dirty="0"/>
              <a:t>High MPV indicates adequate bone marrow response</a:t>
            </a:r>
          </a:p>
          <a:p>
            <a:pPr lvl="2">
              <a:lnSpc>
                <a:spcPct val="110000"/>
              </a:lnSpc>
              <a:buClr>
                <a:srgbClr val="EBC38E"/>
              </a:buClr>
            </a:pPr>
            <a:r>
              <a:rPr lang="en-US" sz="2000" dirty="0"/>
              <a:t>However, normal or low does not predict a low bone marrow response </a:t>
            </a:r>
          </a:p>
          <a:p>
            <a:pPr>
              <a:lnSpc>
                <a:spcPct val="110000"/>
              </a:lnSpc>
              <a:buClr>
                <a:srgbClr val="EBC38E"/>
              </a:buClr>
            </a:pPr>
            <a:endParaRPr lang="en-US" sz="1500" dirty="0"/>
          </a:p>
        </p:txBody>
      </p:sp>
    </p:spTree>
    <p:extLst>
      <p:ext uri="{BB962C8B-B14F-4D97-AF65-F5344CB8AC3E}">
        <p14:creationId xmlns:p14="http://schemas.microsoft.com/office/powerpoint/2010/main" val="1860069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FF257A-042C-46B5-80D1-3E8CFD3344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2836BD6-A1CD-4253-813F-3EDA642A7AC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63EE4AB3-C905-497E-988B-4D7394894B2F}"/>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774DC5FF-D912-4C9F-811A-337208A3B4BF}"/>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04E6A71-624A-4806-A53E-87BC73A85B3F}"/>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E1871C83-254F-49CD-8EA7-8CB7089B8087}"/>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27141DF-5457-4673-B816-C6C5C72AE915}"/>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BC9A176E-C84F-4816-97D4-426B396FC0BE}"/>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981B905A-332A-49BC-9456-7D0337D9BD35}"/>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2EBD9769-DFB9-4970-91FF-137E685AF6BA}"/>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21DCB916-2D3C-46BC-9A95-EFC166D96CFB}"/>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189DAD37-FFF7-49FA-8FBB-D20A992D48FD}"/>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D148A64A-D598-4309-BCA9-F67ADE72CB4D}"/>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8A95D77-7745-4551-BBD5-3515A074D3D5}"/>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A2C20B7F-80D6-4D48-BB2A-9AEC85494897}"/>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5589882-0BB8-42B0-B42F-32A75B191835}"/>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3673B9F-5864-445E-82E7-0A8324FA8549}"/>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16FF3B3D-59FE-4AE1-AA54-14A691D6BFEA}"/>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901CA0F0-4962-4EC5-BA5B-3F0A967FC8AC}"/>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DD02E26-C2AD-4062-85BD-28D172C9E74C}"/>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D7B60BD4-07C1-461F-B38E-B39EBACA3A55}"/>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81BB3F7-E4A5-4BD9-A70D-FDA6C9127F93}"/>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B93A80B5-32BA-48BB-941A-4FC64AC62EF7}"/>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A person holding a cat&#10;&#10;Description generated with high confidence">
            <a:extLst>
              <a:ext uri="{FF2B5EF4-FFF2-40B4-BE49-F238E27FC236}">
                <a16:creationId xmlns:a16="http://schemas.microsoft.com/office/drawing/2014/main" id="{2F55D971-0C07-4FE6-9256-9B730C7349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63" r="11437" b="2"/>
          <a:stretch/>
        </p:blipFill>
        <p:spPr bwMode="auto">
          <a:xfrm>
            <a:off x="7549862" y="227"/>
            <a:ext cx="4641833"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a:extLst>
              <a:ext uri="{FF2B5EF4-FFF2-40B4-BE49-F238E27FC236}">
                <a16:creationId xmlns:a16="http://schemas.microsoft.com/office/drawing/2014/main" id="{9C057A66-6E97-4BA5-B4B3-2690ACE3CE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764884A8-16DD-467F-A648-70B32E20BA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76681CD-6924-4550-926C-667FC2C6A8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B8B3D-D04B-4D8A-AF6A-B68E70824BC8}"/>
              </a:ext>
            </a:extLst>
          </p:cNvPr>
          <p:cNvSpPr>
            <a:spLocks noGrp="1"/>
          </p:cNvSpPr>
          <p:nvPr>
            <p:ph type="title"/>
          </p:nvPr>
        </p:nvSpPr>
        <p:spPr>
          <a:xfrm>
            <a:off x="828635" y="830993"/>
            <a:ext cx="5767566" cy="1072378"/>
          </a:xfrm>
        </p:spPr>
        <p:txBody>
          <a:bodyPr anchor="ctr">
            <a:normAutofit/>
          </a:bodyPr>
          <a:lstStyle/>
          <a:p>
            <a:r>
              <a:rPr lang="en-US" sz="3600" dirty="0"/>
              <a:t>BMBT</a:t>
            </a:r>
          </a:p>
        </p:txBody>
      </p:sp>
      <p:sp>
        <p:nvSpPr>
          <p:cNvPr id="3" name="Content Placeholder 2">
            <a:extLst>
              <a:ext uri="{FF2B5EF4-FFF2-40B4-BE49-F238E27FC236}">
                <a16:creationId xmlns:a16="http://schemas.microsoft.com/office/drawing/2014/main" id="{3253742B-CF82-4B17-861E-A86E3FE5A2C2}"/>
              </a:ext>
            </a:extLst>
          </p:cNvPr>
          <p:cNvSpPr>
            <a:spLocks noGrp="1"/>
          </p:cNvSpPr>
          <p:nvPr>
            <p:ph idx="1"/>
          </p:nvPr>
        </p:nvSpPr>
        <p:spPr>
          <a:xfrm>
            <a:off x="873102" y="1634166"/>
            <a:ext cx="5768442" cy="3838679"/>
          </a:xfrm>
        </p:spPr>
        <p:txBody>
          <a:bodyPr>
            <a:normAutofit/>
          </a:bodyPr>
          <a:lstStyle/>
          <a:p>
            <a:pPr>
              <a:lnSpc>
                <a:spcPct val="110000"/>
              </a:lnSpc>
            </a:pPr>
            <a:r>
              <a:rPr lang="en-US" sz="1600" b="1" u="sng" dirty="0">
                <a:solidFill>
                  <a:srgbClr val="FFFFFE"/>
                </a:solidFill>
              </a:rPr>
              <a:t>5</a:t>
            </a:r>
            <a:r>
              <a:rPr lang="en-US" sz="1600" b="1" u="sng" dirty="0" smtClean="0">
                <a:solidFill>
                  <a:srgbClr val="FFFFFE"/>
                </a:solidFill>
              </a:rPr>
              <a:t>-Buccal </a:t>
            </a:r>
            <a:r>
              <a:rPr lang="en-US" sz="1600" b="1" u="sng" dirty="0">
                <a:solidFill>
                  <a:srgbClr val="FFFFFE"/>
                </a:solidFill>
              </a:rPr>
              <a:t>Mucosa Bleeding Time</a:t>
            </a:r>
          </a:p>
          <a:p>
            <a:pPr>
              <a:lnSpc>
                <a:spcPct val="110000"/>
              </a:lnSpc>
            </a:pPr>
            <a:r>
              <a:rPr lang="en-US" sz="1600" dirty="0">
                <a:solidFill>
                  <a:srgbClr val="FFFFFE"/>
                </a:solidFill>
              </a:rPr>
              <a:t>Primary assay for detection of abnormalities in platelet function</a:t>
            </a:r>
          </a:p>
          <a:p>
            <a:pPr>
              <a:lnSpc>
                <a:spcPct val="110000"/>
              </a:lnSpc>
            </a:pPr>
            <a:r>
              <a:rPr lang="en-US" sz="1600" dirty="0">
                <a:solidFill>
                  <a:srgbClr val="FFFFFE"/>
                </a:solidFill>
              </a:rPr>
              <a:t>Supplies</a:t>
            </a:r>
          </a:p>
          <a:p>
            <a:pPr lvl="1">
              <a:lnSpc>
                <a:spcPct val="110000"/>
              </a:lnSpc>
            </a:pPr>
            <a:r>
              <a:rPr lang="en-US" dirty="0">
                <a:solidFill>
                  <a:srgbClr val="FFFFFE"/>
                </a:solidFill>
              </a:rPr>
              <a:t>Spring-loaded lancet</a:t>
            </a:r>
          </a:p>
          <a:p>
            <a:pPr lvl="1">
              <a:lnSpc>
                <a:spcPct val="110000"/>
              </a:lnSpc>
            </a:pPr>
            <a:r>
              <a:rPr lang="en-US" dirty="0">
                <a:solidFill>
                  <a:srgbClr val="FFFFFE"/>
                </a:solidFill>
              </a:rPr>
              <a:t>Blotting paper or filter paper</a:t>
            </a:r>
          </a:p>
          <a:p>
            <a:pPr lvl="1">
              <a:lnSpc>
                <a:spcPct val="110000"/>
              </a:lnSpc>
            </a:pPr>
            <a:r>
              <a:rPr lang="en-US" dirty="0">
                <a:solidFill>
                  <a:srgbClr val="FFFFFE"/>
                </a:solidFill>
              </a:rPr>
              <a:t>Stopwatch </a:t>
            </a:r>
          </a:p>
          <a:p>
            <a:pPr lvl="1">
              <a:lnSpc>
                <a:spcPct val="110000"/>
              </a:lnSpc>
            </a:pPr>
            <a:r>
              <a:rPr lang="en-US" dirty="0">
                <a:solidFill>
                  <a:srgbClr val="FFFFFE"/>
                </a:solidFill>
              </a:rPr>
              <a:t>Tourniquet</a:t>
            </a:r>
          </a:p>
          <a:p>
            <a:pPr lvl="1">
              <a:lnSpc>
                <a:spcPct val="110000"/>
              </a:lnSpc>
            </a:pPr>
            <a:r>
              <a:rPr lang="en-US" dirty="0">
                <a:solidFill>
                  <a:srgbClr val="FFFFFE"/>
                </a:solidFill>
              </a:rPr>
              <a:t>Sedated or anesthetized patient – lateral recumbency</a:t>
            </a:r>
          </a:p>
          <a:p>
            <a:pPr lvl="1">
              <a:lnSpc>
                <a:spcPct val="110000"/>
              </a:lnSpc>
            </a:pPr>
            <a:r>
              <a:rPr lang="en-US" dirty="0">
                <a:solidFill>
                  <a:srgbClr val="FFFFFE"/>
                </a:solidFill>
              </a:rPr>
              <a:t>Buccal test</a:t>
            </a:r>
            <a:endParaRPr lang="en-US" b="1" dirty="0">
              <a:solidFill>
                <a:srgbClr val="FFFFFE"/>
              </a:solidFill>
            </a:endParaRPr>
          </a:p>
          <a:p>
            <a:pPr lvl="1">
              <a:lnSpc>
                <a:spcPct val="110000"/>
              </a:lnSpc>
            </a:pPr>
            <a:endParaRPr lang="en-US" sz="1200" b="1" u="sng" dirty="0">
              <a:solidFill>
                <a:srgbClr val="FFFFFE"/>
              </a:solidFill>
            </a:endParaRPr>
          </a:p>
        </p:txBody>
      </p:sp>
    </p:spTree>
    <p:extLst>
      <p:ext uri="{BB962C8B-B14F-4D97-AF65-F5344CB8AC3E}">
        <p14:creationId xmlns:p14="http://schemas.microsoft.com/office/powerpoint/2010/main" val="2619945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3D79-096B-43A0-8877-C2ED560E43D2}"/>
              </a:ext>
            </a:extLst>
          </p:cNvPr>
          <p:cNvSpPr>
            <a:spLocks noGrp="1"/>
          </p:cNvSpPr>
          <p:nvPr>
            <p:ph type="title"/>
          </p:nvPr>
        </p:nvSpPr>
        <p:spPr/>
        <p:txBody>
          <a:bodyPr/>
          <a:lstStyle/>
          <a:p>
            <a:r>
              <a:rPr lang="en-US" dirty="0"/>
              <a:t>BMBT, continued…</a:t>
            </a:r>
          </a:p>
        </p:txBody>
      </p:sp>
      <p:sp>
        <p:nvSpPr>
          <p:cNvPr id="3" name="Content Placeholder 2">
            <a:extLst>
              <a:ext uri="{FF2B5EF4-FFF2-40B4-BE49-F238E27FC236}">
                <a16:creationId xmlns:a16="http://schemas.microsoft.com/office/drawing/2014/main" id="{D1C5FB78-04FB-4204-9631-1F3F07A33E18}"/>
              </a:ext>
            </a:extLst>
          </p:cNvPr>
          <p:cNvSpPr>
            <a:spLocks noGrp="1"/>
          </p:cNvSpPr>
          <p:nvPr>
            <p:ph idx="1"/>
          </p:nvPr>
        </p:nvSpPr>
        <p:spPr/>
        <p:txBody>
          <a:bodyPr>
            <a:normAutofit fontScale="92500" lnSpcReduction="10000"/>
          </a:bodyPr>
          <a:lstStyle/>
          <a:p>
            <a:r>
              <a:rPr lang="en-US" sz="2400" dirty="0"/>
              <a:t>Gauze to tie upper lip back and act as a tourniquet</a:t>
            </a:r>
          </a:p>
          <a:p>
            <a:r>
              <a:rPr lang="en-US" sz="2400" dirty="0"/>
              <a:t>Make a 1-mm-deep incision</a:t>
            </a:r>
          </a:p>
          <a:p>
            <a:r>
              <a:rPr lang="en-US" sz="2400" dirty="0"/>
              <a:t>Blot incision site every 5 seconds until bleeding has stopped</a:t>
            </a:r>
          </a:p>
          <a:p>
            <a:r>
              <a:rPr lang="en-US" sz="2400" dirty="0" err="1"/>
              <a:t>Normals</a:t>
            </a:r>
            <a:endParaRPr lang="en-US" sz="2400" dirty="0"/>
          </a:p>
          <a:p>
            <a:pPr lvl="1"/>
            <a:r>
              <a:rPr lang="en-US" sz="2000" dirty="0"/>
              <a:t>Dogs – 1-4 minutes</a:t>
            </a:r>
          </a:p>
          <a:p>
            <a:pPr lvl="1"/>
            <a:r>
              <a:rPr lang="en-US" sz="2000" dirty="0"/>
              <a:t>Cats- 1-2.5 minutes</a:t>
            </a:r>
          </a:p>
          <a:p>
            <a:r>
              <a:rPr lang="en-US" sz="2400" dirty="0"/>
              <a:t>Prolonged bleeding indicates platelet dysfunction </a:t>
            </a:r>
          </a:p>
          <a:p>
            <a:pPr lvl="1"/>
            <a:r>
              <a:rPr lang="en-US" sz="2000" dirty="0"/>
              <a:t>Deficiencies in von Willebrand factor</a:t>
            </a:r>
          </a:p>
          <a:p>
            <a:pPr lvl="1"/>
            <a:r>
              <a:rPr lang="en-US" sz="2000" dirty="0"/>
              <a:t>Thrombocytopenia </a:t>
            </a:r>
          </a:p>
          <a:p>
            <a:endParaRPr lang="en-US" dirty="0"/>
          </a:p>
        </p:txBody>
      </p:sp>
    </p:spTree>
    <p:extLst>
      <p:ext uri="{BB962C8B-B14F-4D97-AF65-F5344CB8AC3E}">
        <p14:creationId xmlns:p14="http://schemas.microsoft.com/office/powerpoint/2010/main" val="3837858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8D1E49-2A21-4A83-A0E0-FB1597B4B2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8B852E-5494-418B-A833-75CF016A9E2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F31E3C1-1A46-4329-9F80-B576692FEE43}"/>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94B4592-99CA-47B1-816F-CE2D44F65BB2}"/>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F690E4C-72F8-4AC5-AF99-562763CC67B3}"/>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834CDD4-CAB8-4ACC-9AAC-5399C743DEC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1AEB045A-6821-475B-A28E-047437ABEF5E}"/>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9B790C0-3D34-4626-BAFB-6EB473F40C72}"/>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EDA4D87F-91A4-4628-9A6E-F01820A7EE54}"/>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45DAB88-124C-459C-A889-DAE9C9BE285A}"/>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5D44010-1DAA-4CAC-B83F-7E3E8C455D4F}"/>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E8C01D66-5C93-4A2E-AA74-DE97574EA4E9}"/>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2E1A6E1-6C4A-47D3-81E2-9F8624F1BBE0}"/>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E849CB5-4526-49DC-B77B-A20FDB7FFDA4}"/>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A18C8A4-FB2A-44C1-93D3-26C6DDFE0CC4}"/>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5D014FD-8C5A-4071-B19E-4910AAB6186B}"/>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A37D7262-3596-4026-9AD4-E94332E52603}"/>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87E37E0-AAC3-4B33-AF36-334ACCBD33C8}"/>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409758BB-8A0E-4BEB-BC0C-F410AD98CDD9}"/>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97C4EFE2-9D25-4978-BD9A-873B49270210}"/>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9CCAF82A-A0E0-4B55-A97B-EFFAE79AF7D2}"/>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4F800DD8-3954-4F73-8807-16F1CFAC1EBA}"/>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4E1C91A-4B06-4852-918C-6380FA986BB2}"/>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E972DE0D-2E53-4159-ABD3-C601524262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a:solidFill>
              <a:srgbClr val="0B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woman&#10;&#10;Description generated with high confidence">
            <a:extLst>
              <a:ext uri="{FF2B5EF4-FFF2-40B4-BE49-F238E27FC236}">
                <a16:creationId xmlns:a16="http://schemas.microsoft.com/office/drawing/2014/main" id="{0A0FECC7-280D-43D2-9F67-78B2E86B2E88}"/>
              </a:ext>
            </a:extLst>
          </p:cNvPr>
          <p:cNvPicPr>
            <a:picLocks noChangeAspect="1"/>
          </p:cNvPicPr>
          <p:nvPr/>
        </p:nvPicPr>
        <p:blipFill rotWithShape="1">
          <a:blip r:embed="rId2"/>
          <a:srcRect t="15752" r="1" b="11916"/>
          <a:stretch/>
        </p:blipFill>
        <p:spPr>
          <a:xfrm>
            <a:off x="1103257" y="2416047"/>
            <a:ext cx="4626864" cy="3346704"/>
          </a:xfrm>
          <a:prstGeom prst="rect">
            <a:avLst/>
          </a:prstGeom>
          <a:ln w="12700">
            <a:noFill/>
          </a:ln>
        </p:spPr>
      </p:pic>
      <p:sp>
        <p:nvSpPr>
          <p:cNvPr id="2" name="Title 1">
            <a:extLst>
              <a:ext uri="{FF2B5EF4-FFF2-40B4-BE49-F238E27FC236}">
                <a16:creationId xmlns:a16="http://schemas.microsoft.com/office/drawing/2014/main" id="{08FAB1FE-153B-481F-ADA3-7CC3250FA08B}"/>
              </a:ext>
            </a:extLst>
          </p:cNvPr>
          <p:cNvSpPr>
            <a:spLocks noGrp="1"/>
          </p:cNvSpPr>
          <p:nvPr>
            <p:ph type="title"/>
          </p:nvPr>
        </p:nvSpPr>
        <p:spPr>
          <a:xfrm>
            <a:off x="889000" y="234077"/>
            <a:ext cx="10488547" cy="1190912"/>
          </a:xfrm>
        </p:spPr>
        <p:txBody>
          <a:bodyPr>
            <a:normAutofit/>
          </a:bodyPr>
          <a:lstStyle/>
          <a:p>
            <a:r>
              <a:rPr lang="en-US" dirty="0" err="1">
                <a:solidFill>
                  <a:schemeClr val="tx2"/>
                </a:solidFill>
              </a:rPr>
              <a:t>aPTT</a:t>
            </a:r>
            <a:endParaRPr lang="en-US" dirty="0">
              <a:solidFill>
                <a:schemeClr val="tx2"/>
              </a:solidFill>
            </a:endParaRPr>
          </a:p>
        </p:txBody>
      </p:sp>
      <p:sp>
        <p:nvSpPr>
          <p:cNvPr id="3" name="Content Placeholder 2">
            <a:extLst>
              <a:ext uri="{FF2B5EF4-FFF2-40B4-BE49-F238E27FC236}">
                <a16:creationId xmlns:a16="http://schemas.microsoft.com/office/drawing/2014/main" id="{ADB101AD-8F64-4C1B-8704-88C373A8E3BE}"/>
              </a:ext>
            </a:extLst>
          </p:cNvPr>
          <p:cNvSpPr>
            <a:spLocks noGrp="1"/>
          </p:cNvSpPr>
          <p:nvPr>
            <p:ph idx="1"/>
          </p:nvPr>
        </p:nvSpPr>
        <p:spPr>
          <a:xfrm>
            <a:off x="6380703" y="1122947"/>
            <a:ext cx="5028928" cy="5500975"/>
          </a:xfrm>
        </p:spPr>
        <p:txBody>
          <a:bodyPr>
            <a:normAutofit fontScale="92500" lnSpcReduction="20000"/>
          </a:bodyPr>
          <a:lstStyle/>
          <a:p>
            <a:pPr>
              <a:buClr>
                <a:srgbClr val="0BC8FF"/>
              </a:buClr>
            </a:pPr>
            <a:r>
              <a:rPr lang="en-US" sz="3000" b="1" u="sng" dirty="0">
                <a:solidFill>
                  <a:srgbClr val="FF0000"/>
                </a:solidFill>
              </a:rPr>
              <a:t>6</a:t>
            </a:r>
            <a:r>
              <a:rPr lang="en-US" sz="3000" b="1" u="sng" dirty="0" smtClean="0">
                <a:solidFill>
                  <a:srgbClr val="FF0000"/>
                </a:solidFill>
              </a:rPr>
              <a:t>- </a:t>
            </a:r>
            <a:r>
              <a:rPr lang="en-US" sz="3000" b="1" u="sng" dirty="0">
                <a:solidFill>
                  <a:srgbClr val="FF0000"/>
                </a:solidFill>
              </a:rPr>
              <a:t>Activated Partial Thromboplastin Time (</a:t>
            </a:r>
            <a:r>
              <a:rPr lang="en-US" sz="3000" b="1" u="sng" dirty="0" err="1">
                <a:solidFill>
                  <a:srgbClr val="FF0000"/>
                </a:solidFill>
              </a:rPr>
              <a:t>aPTT</a:t>
            </a:r>
            <a:r>
              <a:rPr lang="en-US" sz="3000" b="1" u="sng" dirty="0">
                <a:solidFill>
                  <a:srgbClr val="FF0000"/>
                </a:solidFill>
              </a:rPr>
              <a:t>)</a:t>
            </a:r>
          </a:p>
          <a:p>
            <a:pPr lvl="1">
              <a:buClr>
                <a:srgbClr val="0BC8FF"/>
              </a:buClr>
            </a:pPr>
            <a:r>
              <a:rPr lang="en-US" sz="2600" dirty="0"/>
              <a:t>Evaluates intrinsic and common clotting mechanisms</a:t>
            </a:r>
          </a:p>
          <a:p>
            <a:pPr lvl="1">
              <a:buClr>
                <a:srgbClr val="0BC8FF"/>
              </a:buClr>
            </a:pPr>
            <a:r>
              <a:rPr lang="en-US" sz="2600" dirty="0" err="1"/>
              <a:t>Coag</a:t>
            </a:r>
            <a:r>
              <a:rPr lang="en-US" sz="2600" dirty="0"/>
              <a:t> DX™ analyzer </a:t>
            </a:r>
          </a:p>
          <a:p>
            <a:pPr lvl="1">
              <a:buClr>
                <a:srgbClr val="0BC8FF"/>
              </a:buClr>
            </a:pPr>
            <a:r>
              <a:rPr lang="en-US" sz="2600" dirty="0"/>
              <a:t>Handheld analyzer </a:t>
            </a:r>
          </a:p>
          <a:p>
            <a:pPr lvl="2">
              <a:buClr>
                <a:srgbClr val="0BC8FF"/>
              </a:buClr>
            </a:pPr>
            <a:r>
              <a:rPr lang="en-US" sz="2200" dirty="0"/>
              <a:t>Prothrombin time </a:t>
            </a:r>
          </a:p>
          <a:p>
            <a:pPr lvl="2">
              <a:buClr>
                <a:srgbClr val="0BC8FF"/>
              </a:buClr>
            </a:pPr>
            <a:r>
              <a:rPr lang="en-US" sz="2200" dirty="0" err="1"/>
              <a:t>aPTT</a:t>
            </a:r>
            <a:endParaRPr lang="en-US" sz="2200" dirty="0"/>
          </a:p>
          <a:p>
            <a:pPr lvl="1">
              <a:buClr>
                <a:srgbClr val="0BC8FF"/>
              </a:buClr>
            </a:pPr>
            <a:r>
              <a:rPr lang="en-US" sz="2600" dirty="0"/>
              <a:t>A variety of disorders and addition of heparin can affect results</a:t>
            </a:r>
          </a:p>
          <a:p>
            <a:pPr>
              <a:buClr>
                <a:srgbClr val="0BC8FF"/>
              </a:buClr>
            </a:pPr>
            <a:endParaRPr lang="en-US" dirty="0"/>
          </a:p>
        </p:txBody>
      </p:sp>
    </p:spTree>
    <p:extLst>
      <p:ext uri="{BB962C8B-B14F-4D97-AF65-F5344CB8AC3E}">
        <p14:creationId xmlns:p14="http://schemas.microsoft.com/office/powerpoint/2010/main" val="3258107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B0E7-8B29-4123-802B-33206BDE9BA4}"/>
              </a:ext>
            </a:extLst>
          </p:cNvPr>
          <p:cNvSpPr>
            <a:spLocks noGrp="1"/>
          </p:cNvSpPr>
          <p:nvPr>
            <p:ph type="title"/>
          </p:nvPr>
        </p:nvSpPr>
        <p:spPr/>
        <p:txBody>
          <a:bodyPr/>
          <a:lstStyle/>
          <a:p>
            <a:r>
              <a:rPr lang="en-US" dirty="0"/>
              <a:t>PTT or OSPT</a:t>
            </a:r>
          </a:p>
        </p:txBody>
      </p:sp>
      <p:sp>
        <p:nvSpPr>
          <p:cNvPr id="3" name="Content Placeholder 2">
            <a:extLst>
              <a:ext uri="{FF2B5EF4-FFF2-40B4-BE49-F238E27FC236}">
                <a16:creationId xmlns:a16="http://schemas.microsoft.com/office/drawing/2014/main" id="{084E17C4-B7A5-4432-9188-FA4B9C8DCBE7}"/>
              </a:ext>
            </a:extLst>
          </p:cNvPr>
          <p:cNvSpPr>
            <a:spLocks noGrp="1"/>
          </p:cNvSpPr>
          <p:nvPr>
            <p:ph idx="1"/>
          </p:nvPr>
        </p:nvSpPr>
        <p:spPr>
          <a:xfrm>
            <a:off x="4844717" y="803185"/>
            <a:ext cx="6555604" cy="5758035"/>
          </a:xfrm>
        </p:spPr>
        <p:txBody>
          <a:bodyPr>
            <a:normAutofit fontScale="77500" lnSpcReduction="20000"/>
          </a:bodyPr>
          <a:lstStyle/>
          <a:p>
            <a:r>
              <a:rPr lang="en-US" sz="3000" b="1" u="sng" dirty="0">
                <a:solidFill>
                  <a:srgbClr val="FF0000"/>
                </a:solidFill>
              </a:rPr>
              <a:t>7</a:t>
            </a:r>
            <a:r>
              <a:rPr lang="en-US" sz="3000" b="1" u="sng" dirty="0" smtClean="0">
                <a:solidFill>
                  <a:srgbClr val="FF0000"/>
                </a:solidFill>
              </a:rPr>
              <a:t>-Prothrombin </a:t>
            </a:r>
            <a:r>
              <a:rPr lang="en-US" sz="3000" b="1" u="sng" dirty="0">
                <a:solidFill>
                  <a:srgbClr val="FF0000"/>
                </a:solidFill>
              </a:rPr>
              <a:t>Time Test or One Stage Prothrombin Time</a:t>
            </a:r>
          </a:p>
          <a:p>
            <a:r>
              <a:rPr lang="en-US" sz="3000" dirty="0"/>
              <a:t>Usually performed on automated analyzers</a:t>
            </a:r>
          </a:p>
          <a:p>
            <a:r>
              <a:rPr lang="en-US" sz="3000" dirty="0"/>
              <a:t>Evaluates intrinsic and common coagulation pathways </a:t>
            </a:r>
          </a:p>
          <a:p>
            <a:r>
              <a:rPr lang="en-US" sz="3000" dirty="0"/>
              <a:t>Normal, dogs 7 to 10 seconds</a:t>
            </a:r>
          </a:p>
          <a:p>
            <a:r>
              <a:rPr lang="en-US" sz="3000" dirty="0"/>
              <a:t>Prolonged time indicates</a:t>
            </a:r>
          </a:p>
          <a:p>
            <a:pPr lvl="1"/>
            <a:r>
              <a:rPr lang="en-US" sz="3000" dirty="0">
                <a:solidFill>
                  <a:srgbClr val="FF0000"/>
                </a:solidFill>
              </a:rPr>
              <a:t>Severe liver disease</a:t>
            </a:r>
          </a:p>
          <a:p>
            <a:pPr lvl="1"/>
            <a:r>
              <a:rPr lang="en-US" sz="3000" dirty="0">
                <a:solidFill>
                  <a:srgbClr val="FF0000"/>
                </a:solidFill>
              </a:rPr>
              <a:t>DIC</a:t>
            </a:r>
          </a:p>
          <a:p>
            <a:pPr lvl="1"/>
            <a:r>
              <a:rPr lang="en-US" sz="3000" dirty="0">
                <a:solidFill>
                  <a:srgbClr val="FF0000"/>
                </a:solidFill>
              </a:rPr>
              <a:t>Hereditary or acquired deficiencies of any factors</a:t>
            </a:r>
          </a:p>
          <a:p>
            <a:pPr lvl="1"/>
            <a:r>
              <a:rPr lang="en-US" sz="3000" dirty="0">
                <a:solidFill>
                  <a:srgbClr val="FF0000"/>
                </a:solidFill>
              </a:rPr>
              <a:t>Vitamin K deficiency</a:t>
            </a:r>
          </a:p>
          <a:p>
            <a:pPr lvl="1"/>
            <a:endParaRPr lang="en-US" dirty="0"/>
          </a:p>
        </p:txBody>
      </p:sp>
    </p:spTree>
    <p:extLst>
      <p:ext uri="{BB962C8B-B14F-4D97-AF65-F5344CB8AC3E}">
        <p14:creationId xmlns:p14="http://schemas.microsoft.com/office/powerpoint/2010/main" val="3706561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78A3-94C2-414F-92F5-5F6620D84E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518FCF-322E-4E72-9A6D-EF543CD406FD}"/>
              </a:ext>
            </a:extLst>
          </p:cNvPr>
          <p:cNvSpPr>
            <a:spLocks noGrp="1"/>
          </p:cNvSpPr>
          <p:nvPr>
            <p:ph idx="1"/>
          </p:nvPr>
        </p:nvSpPr>
        <p:spPr>
          <a:xfrm>
            <a:off x="4796589" y="803186"/>
            <a:ext cx="6603731" cy="5248622"/>
          </a:xfrm>
        </p:spPr>
        <p:txBody>
          <a:bodyPr>
            <a:normAutofit/>
          </a:bodyPr>
          <a:lstStyle/>
          <a:p>
            <a:r>
              <a:rPr lang="en-US" sz="3200" b="1" u="sng" dirty="0">
                <a:solidFill>
                  <a:srgbClr val="FF0000"/>
                </a:solidFill>
              </a:rPr>
              <a:t>8</a:t>
            </a:r>
            <a:r>
              <a:rPr lang="en-US" sz="3200" b="1" u="sng" dirty="0" smtClean="0">
                <a:solidFill>
                  <a:srgbClr val="FF0000"/>
                </a:solidFill>
              </a:rPr>
              <a:t>-D-Dimer </a:t>
            </a:r>
            <a:r>
              <a:rPr lang="en-US" sz="3200" b="1" u="sng" dirty="0">
                <a:solidFill>
                  <a:srgbClr val="FF0000"/>
                </a:solidFill>
              </a:rPr>
              <a:t>&amp; Fibrin Degradation Products</a:t>
            </a:r>
          </a:p>
          <a:p>
            <a:pPr lvl="1"/>
            <a:r>
              <a:rPr lang="en-US" sz="2800" dirty="0"/>
              <a:t>In House Testing for immunoassays</a:t>
            </a:r>
          </a:p>
          <a:p>
            <a:pPr lvl="1"/>
            <a:r>
              <a:rPr lang="en-US" sz="2800" dirty="0"/>
              <a:t>Useful in identifying</a:t>
            </a:r>
          </a:p>
          <a:p>
            <a:pPr lvl="2"/>
            <a:r>
              <a:rPr lang="en-US" sz="2400" dirty="0"/>
              <a:t>DIC</a:t>
            </a:r>
          </a:p>
          <a:p>
            <a:pPr lvl="2"/>
            <a:r>
              <a:rPr lang="en-US" sz="2400" dirty="0"/>
              <a:t>Liver Failure</a:t>
            </a:r>
          </a:p>
          <a:p>
            <a:pPr lvl="2"/>
            <a:r>
              <a:rPr lang="en-US" sz="2400" dirty="0"/>
              <a:t>Trauma </a:t>
            </a:r>
          </a:p>
          <a:p>
            <a:pPr lvl="2"/>
            <a:r>
              <a:rPr lang="en-US" sz="2400" dirty="0"/>
              <a:t>Hemangiosarcoma</a:t>
            </a:r>
          </a:p>
        </p:txBody>
      </p:sp>
    </p:spTree>
    <p:extLst>
      <p:ext uri="{BB962C8B-B14F-4D97-AF65-F5344CB8AC3E}">
        <p14:creationId xmlns:p14="http://schemas.microsoft.com/office/powerpoint/2010/main" val="377473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63ED-BFDE-430A-803F-A7EDCFA882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B9E73D-A6D0-49BA-B6A4-1D204FF4C303}"/>
              </a:ext>
            </a:extLst>
          </p:cNvPr>
          <p:cNvSpPr>
            <a:spLocks noGrp="1"/>
          </p:cNvSpPr>
          <p:nvPr>
            <p:ph idx="1"/>
          </p:nvPr>
        </p:nvSpPr>
        <p:spPr/>
        <p:txBody>
          <a:bodyPr>
            <a:normAutofit/>
          </a:bodyPr>
          <a:lstStyle/>
          <a:p>
            <a:r>
              <a:rPr lang="en-US" sz="3600" b="1" u="sng" dirty="0">
                <a:solidFill>
                  <a:srgbClr val="FF0000"/>
                </a:solidFill>
              </a:rPr>
              <a:t>9</a:t>
            </a:r>
            <a:r>
              <a:rPr lang="en-US" sz="3600" b="1" u="sng" dirty="0" smtClean="0">
                <a:solidFill>
                  <a:srgbClr val="FF0000"/>
                </a:solidFill>
              </a:rPr>
              <a:t>-von </a:t>
            </a:r>
            <a:r>
              <a:rPr lang="en-US" sz="3600" b="1" u="sng" dirty="0">
                <a:solidFill>
                  <a:srgbClr val="FF0000"/>
                </a:solidFill>
              </a:rPr>
              <a:t>Willebrand Factor</a:t>
            </a:r>
          </a:p>
          <a:p>
            <a:pPr lvl="1"/>
            <a:r>
              <a:rPr lang="en-US" sz="3200" dirty="0" err="1"/>
              <a:t>vWF</a:t>
            </a:r>
            <a:r>
              <a:rPr lang="en-US" sz="3200" dirty="0"/>
              <a:t> is required for platelet adhesion</a:t>
            </a:r>
          </a:p>
          <a:p>
            <a:pPr lvl="1"/>
            <a:r>
              <a:rPr lang="en-US" sz="3200" dirty="0">
                <a:solidFill>
                  <a:srgbClr val="FF0000"/>
                </a:solidFill>
              </a:rPr>
              <a:t>This test is typically sent off as an immunoassay to a reference lab</a:t>
            </a:r>
          </a:p>
        </p:txBody>
      </p:sp>
    </p:spTree>
    <p:extLst>
      <p:ext uri="{BB962C8B-B14F-4D97-AF65-F5344CB8AC3E}">
        <p14:creationId xmlns:p14="http://schemas.microsoft.com/office/powerpoint/2010/main" val="2377849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49F4-CCC4-4B83-97BD-D62D2A28A47C}"/>
              </a:ext>
            </a:extLst>
          </p:cNvPr>
          <p:cNvSpPr>
            <a:spLocks noGrp="1"/>
          </p:cNvSpPr>
          <p:nvPr>
            <p:ph type="title"/>
          </p:nvPr>
        </p:nvSpPr>
        <p:spPr/>
        <p:txBody>
          <a:bodyPr/>
          <a:lstStyle/>
          <a:p>
            <a:r>
              <a:rPr lang="en-US" dirty="0"/>
              <a:t>Other Platelet Tests</a:t>
            </a:r>
          </a:p>
        </p:txBody>
      </p:sp>
      <p:sp>
        <p:nvSpPr>
          <p:cNvPr id="3" name="Content Placeholder 2">
            <a:extLst>
              <a:ext uri="{FF2B5EF4-FFF2-40B4-BE49-F238E27FC236}">
                <a16:creationId xmlns:a16="http://schemas.microsoft.com/office/drawing/2014/main" id="{E4EA31CA-1AA5-4E32-B12C-3F5E7A879B08}"/>
              </a:ext>
            </a:extLst>
          </p:cNvPr>
          <p:cNvSpPr>
            <a:spLocks noGrp="1"/>
          </p:cNvSpPr>
          <p:nvPr>
            <p:ph idx="1"/>
          </p:nvPr>
        </p:nvSpPr>
        <p:spPr/>
        <p:txBody>
          <a:bodyPr>
            <a:normAutofit/>
          </a:bodyPr>
          <a:lstStyle/>
          <a:p>
            <a:r>
              <a:rPr lang="en-US" sz="3200" dirty="0"/>
              <a:t>Tests for function</a:t>
            </a:r>
          </a:p>
          <a:p>
            <a:pPr lvl="1"/>
            <a:r>
              <a:rPr lang="en-US" sz="2800" dirty="0"/>
              <a:t>Is there </a:t>
            </a:r>
            <a:r>
              <a:rPr lang="en-US" sz="2800" dirty="0" err="1"/>
              <a:t>thrombopathia</a:t>
            </a:r>
            <a:r>
              <a:rPr lang="en-US" sz="2800" dirty="0"/>
              <a:t> present? Meaning, is there some sort of alteration in the platelets function</a:t>
            </a:r>
          </a:p>
          <a:p>
            <a:pPr lvl="1"/>
            <a:r>
              <a:rPr lang="en-US" sz="2800" dirty="0"/>
              <a:t>Excess reticulated platelets.  These are newly released platelets with high levels of RNA (JUST LIKE YOUR RBCs!!)</a:t>
            </a:r>
          </a:p>
        </p:txBody>
      </p:sp>
    </p:spTree>
    <p:extLst>
      <p:ext uri="{BB962C8B-B14F-4D97-AF65-F5344CB8AC3E}">
        <p14:creationId xmlns:p14="http://schemas.microsoft.com/office/powerpoint/2010/main" val="922866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A517D76-CE12-47A5-BD95-9A8F05070B2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2" name="Freeform 5">
              <a:extLst>
                <a:ext uri="{FF2B5EF4-FFF2-40B4-BE49-F238E27FC236}">
                  <a16:creationId xmlns:a16="http://schemas.microsoft.com/office/drawing/2014/main" id="{A2F2F994-D93C-4552-B9AD-DA9E8C94BFBB}"/>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6">
              <a:extLst>
                <a:ext uri="{FF2B5EF4-FFF2-40B4-BE49-F238E27FC236}">
                  <a16:creationId xmlns:a16="http://schemas.microsoft.com/office/drawing/2014/main" id="{502B8064-B713-4DB8-AC36-3E576B348AB2}"/>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7">
              <a:extLst>
                <a:ext uri="{FF2B5EF4-FFF2-40B4-BE49-F238E27FC236}">
                  <a16:creationId xmlns:a16="http://schemas.microsoft.com/office/drawing/2014/main" id="{1D700A84-AE55-4EDE-A656-62806F504E13}"/>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8">
              <a:extLst>
                <a:ext uri="{FF2B5EF4-FFF2-40B4-BE49-F238E27FC236}">
                  <a16:creationId xmlns:a16="http://schemas.microsoft.com/office/drawing/2014/main" id="{E04FC3D0-B839-4900-B5C8-86C794457334}"/>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9">
              <a:extLst>
                <a:ext uri="{FF2B5EF4-FFF2-40B4-BE49-F238E27FC236}">
                  <a16:creationId xmlns:a16="http://schemas.microsoft.com/office/drawing/2014/main" id="{731A8D63-72B9-496F-BB43-DDD90FC7E25F}"/>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5B167ED7-B36F-4DDE-B273-7A309BD0F772}"/>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1178D32B-E32A-4691-84EB-5FE693D3B1FF}"/>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AB800FF0-63F8-4B30-96F4-E9601D0267E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A4616F81-02F6-4A18-949C-FB6CBA2006AE}"/>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4">
              <a:extLst>
                <a:ext uri="{FF2B5EF4-FFF2-40B4-BE49-F238E27FC236}">
                  <a16:creationId xmlns:a16="http://schemas.microsoft.com/office/drawing/2014/main" id="{D31D2123-B363-42F3-8A04-43048C7BACC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5">
              <a:extLst>
                <a:ext uri="{FF2B5EF4-FFF2-40B4-BE49-F238E27FC236}">
                  <a16:creationId xmlns:a16="http://schemas.microsoft.com/office/drawing/2014/main" id="{C60973D3-0B9D-465C-8FD3-266BBA49EDD0}"/>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3" name="Freeform 16">
              <a:extLst>
                <a:ext uri="{FF2B5EF4-FFF2-40B4-BE49-F238E27FC236}">
                  <a16:creationId xmlns:a16="http://schemas.microsoft.com/office/drawing/2014/main" id="{C6655AC3-A1D6-4A0B-861F-F94CB5F0D1A2}"/>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4" name="Freeform 17">
              <a:extLst>
                <a:ext uri="{FF2B5EF4-FFF2-40B4-BE49-F238E27FC236}">
                  <a16:creationId xmlns:a16="http://schemas.microsoft.com/office/drawing/2014/main" id="{E8850C4A-AFA5-499E-8E1C-176A59C88B0E}"/>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8">
              <a:extLst>
                <a:ext uri="{FF2B5EF4-FFF2-40B4-BE49-F238E27FC236}">
                  <a16:creationId xmlns:a16="http://schemas.microsoft.com/office/drawing/2014/main" id="{8C06F8D4-97B5-4836-AD19-2151421B0315}"/>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9">
              <a:extLst>
                <a:ext uri="{FF2B5EF4-FFF2-40B4-BE49-F238E27FC236}">
                  <a16:creationId xmlns:a16="http://schemas.microsoft.com/office/drawing/2014/main" id="{89A2942D-1C1B-4AFF-9818-DA7B73EA4887}"/>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20">
              <a:extLst>
                <a:ext uri="{FF2B5EF4-FFF2-40B4-BE49-F238E27FC236}">
                  <a16:creationId xmlns:a16="http://schemas.microsoft.com/office/drawing/2014/main" id="{2B61C5D3-5852-403F-B4BA-A64B93312074}"/>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21">
              <a:extLst>
                <a:ext uri="{FF2B5EF4-FFF2-40B4-BE49-F238E27FC236}">
                  <a16:creationId xmlns:a16="http://schemas.microsoft.com/office/drawing/2014/main" id="{EF62A1A7-26C1-4804-93CB-A07F356CA33F}"/>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2">
              <a:extLst>
                <a:ext uri="{FF2B5EF4-FFF2-40B4-BE49-F238E27FC236}">
                  <a16:creationId xmlns:a16="http://schemas.microsoft.com/office/drawing/2014/main" id="{490A1082-3E3A-4C61-9613-910BB024AD42}"/>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23">
              <a:extLst>
                <a:ext uri="{FF2B5EF4-FFF2-40B4-BE49-F238E27FC236}">
                  <a16:creationId xmlns:a16="http://schemas.microsoft.com/office/drawing/2014/main" id="{5F452D69-A1DB-4A06-B933-896AED8619DF}"/>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2" name="Group 91">
            <a:extLst>
              <a:ext uri="{FF2B5EF4-FFF2-40B4-BE49-F238E27FC236}">
                <a16:creationId xmlns:a16="http://schemas.microsoft.com/office/drawing/2014/main" id="{445D6626-A6F2-4475-922C-BE42D3365F2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93" name="Rectangle 92">
              <a:extLst>
                <a:ext uri="{FF2B5EF4-FFF2-40B4-BE49-F238E27FC236}">
                  <a16:creationId xmlns:a16="http://schemas.microsoft.com/office/drawing/2014/main" id="{0ECFEB13-5D98-43DB-8DFF-78327AE1384F}"/>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Isosceles Triangle 93">
              <a:extLst>
                <a:ext uri="{FF2B5EF4-FFF2-40B4-BE49-F238E27FC236}">
                  <a16:creationId xmlns:a16="http://schemas.microsoft.com/office/drawing/2014/main" id="{29DA4AFD-8D10-4660-A842-40F4D14347E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F2DBAFF0-48F5-43BB-87C6-CE56A16B633B}"/>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7" name="Rectangle 96">
            <a:extLst>
              <a:ext uri="{FF2B5EF4-FFF2-40B4-BE49-F238E27FC236}">
                <a16:creationId xmlns:a16="http://schemas.microsoft.com/office/drawing/2014/main" id="{970A98CA-71CF-41CD-937B-850795886A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6F326EE7-A508-4EF7-AFBF-63D7A596E9E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0" name="Freeform 5">
              <a:extLst>
                <a:ext uri="{FF2B5EF4-FFF2-40B4-BE49-F238E27FC236}">
                  <a16:creationId xmlns:a16="http://schemas.microsoft.com/office/drawing/2014/main" id="{E5D2B1BD-1F12-4523-A9CC-D3186D5426C9}"/>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6">
              <a:extLst>
                <a:ext uri="{FF2B5EF4-FFF2-40B4-BE49-F238E27FC236}">
                  <a16:creationId xmlns:a16="http://schemas.microsoft.com/office/drawing/2014/main" id="{741741D2-ED67-4813-83F3-5EB418BB692B}"/>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7">
              <a:extLst>
                <a:ext uri="{FF2B5EF4-FFF2-40B4-BE49-F238E27FC236}">
                  <a16:creationId xmlns:a16="http://schemas.microsoft.com/office/drawing/2014/main" id="{FF2A87CA-AEEF-44CB-AE35-AA98FE9B442B}"/>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8">
              <a:extLst>
                <a:ext uri="{FF2B5EF4-FFF2-40B4-BE49-F238E27FC236}">
                  <a16:creationId xmlns:a16="http://schemas.microsoft.com/office/drawing/2014/main" id="{651423C2-A694-4809-8972-E7C432E60E94}"/>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9">
              <a:extLst>
                <a:ext uri="{FF2B5EF4-FFF2-40B4-BE49-F238E27FC236}">
                  <a16:creationId xmlns:a16="http://schemas.microsoft.com/office/drawing/2014/main" id="{B49B31D5-A22A-4C8A-8516-3DEEFAF46984}"/>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
              <a:extLst>
                <a:ext uri="{FF2B5EF4-FFF2-40B4-BE49-F238E27FC236}">
                  <a16:creationId xmlns:a16="http://schemas.microsoft.com/office/drawing/2014/main" id="{177DF76B-4383-4F06-8125-43E9162D275D}"/>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1">
              <a:extLst>
                <a:ext uri="{FF2B5EF4-FFF2-40B4-BE49-F238E27FC236}">
                  <a16:creationId xmlns:a16="http://schemas.microsoft.com/office/drawing/2014/main" id="{1F488673-3613-4D34-BF97-A4B6ADA63CA8}"/>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2">
              <a:extLst>
                <a:ext uri="{FF2B5EF4-FFF2-40B4-BE49-F238E27FC236}">
                  <a16:creationId xmlns:a16="http://schemas.microsoft.com/office/drawing/2014/main" id="{26877494-71D4-4879-8E63-55A8239AB4EF}"/>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3">
              <a:extLst>
                <a:ext uri="{FF2B5EF4-FFF2-40B4-BE49-F238E27FC236}">
                  <a16:creationId xmlns:a16="http://schemas.microsoft.com/office/drawing/2014/main" id="{8DC06A40-DE2B-41AF-A528-2E900DD560FA}"/>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4">
              <a:extLst>
                <a:ext uri="{FF2B5EF4-FFF2-40B4-BE49-F238E27FC236}">
                  <a16:creationId xmlns:a16="http://schemas.microsoft.com/office/drawing/2014/main" id="{768B663C-FBC1-4556-9328-EAF4995DC273}"/>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5">
              <a:extLst>
                <a:ext uri="{FF2B5EF4-FFF2-40B4-BE49-F238E27FC236}">
                  <a16:creationId xmlns:a16="http://schemas.microsoft.com/office/drawing/2014/main" id="{2BD7EBB2-5F33-4651-9A8D-22BB0EFEC6C8}"/>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
              <a:extLst>
                <a:ext uri="{FF2B5EF4-FFF2-40B4-BE49-F238E27FC236}">
                  <a16:creationId xmlns:a16="http://schemas.microsoft.com/office/drawing/2014/main" id="{515B1D80-2CCA-480A-9E73-5AE4D385DC3F}"/>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7">
              <a:extLst>
                <a:ext uri="{FF2B5EF4-FFF2-40B4-BE49-F238E27FC236}">
                  <a16:creationId xmlns:a16="http://schemas.microsoft.com/office/drawing/2014/main" id="{FDBE8DEF-819D-4AA7-8815-52EB22ACF07C}"/>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8">
              <a:extLst>
                <a:ext uri="{FF2B5EF4-FFF2-40B4-BE49-F238E27FC236}">
                  <a16:creationId xmlns:a16="http://schemas.microsoft.com/office/drawing/2014/main" id="{AE90681D-42FE-4C0F-80CA-EA05785E0B16}"/>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9">
              <a:extLst>
                <a:ext uri="{FF2B5EF4-FFF2-40B4-BE49-F238E27FC236}">
                  <a16:creationId xmlns:a16="http://schemas.microsoft.com/office/drawing/2014/main" id="{FA86AD07-319B-411F-AC45-AA52F8D3C3BB}"/>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20">
              <a:extLst>
                <a:ext uri="{FF2B5EF4-FFF2-40B4-BE49-F238E27FC236}">
                  <a16:creationId xmlns:a16="http://schemas.microsoft.com/office/drawing/2014/main" id="{C859D20C-F34C-48EB-BE36-9CEE77C2C010}"/>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21">
              <a:extLst>
                <a:ext uri="{FF2B5EF4-FFF2-40B4-BE49-F238E27FC236}">
                  <a16:creationId xmlns:a16="http://schemas.microsoft.com/office/drawing/2014/main" id="{E65C4ECC-A417-4C0C-B0DA-45536454BAE0}"/>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22">
              <a:extLst>
                <a:ext uri="{FF2B5EF4-FFF2-40B4-BE49-F238E27FC236}">
                  <a16:creationId xmlns:a16="http://schemas.microsoft.com/office/drawing/2014/main" id="{CC6F4AC2-FAA9-45AD-A4BC-8237BCE702AD}"/>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23">
              <a:extLst>
                <a:ext uri="{FF2B5EF4-FFF2-40B4-BE49-F238E27FC236}">
                  <a16:creationId xmlns:a16="http://schemas.microsoft.com/office/drawing/2014/main" id="{4A9DE6F0-4620-4084-B281-FE044DB2C889}"/>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0" name="Rectangle 119">
            <a:extLst>
              <a:ext uri="{FF2B5EF4-FFF2-40B4-BE49-F238E27FC236}">
                <a16:creationId xmlns:a16="http://schemas.microsoft.com/office/drawing/2014/main" id="{57FEE73E-FB69-4E9E-BF08-78CA188625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9" y="0"/>
            <a:ext cx="12191695" cy="41979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rodent looking at the camera&#10;&#10;Description generated with very high confidence">
            <a:extLst>
              <a:ext uri="{FF2B5EF4-FFF2-40B4-BE49-F238E27FC236}">
                <a16:creationId xmlns:a16="http://schemas.microsoft.com/office/drawing/2014/main" id="{F0C90D90-F20E-4B60-B594-509B768EB212}"/>
              </a:ext>
            </a:extLst>
          </p:cNvPr>
          <p:cNvPicPr>
            <a:picLocks noChangeAspect="1"/>
          </p:cNvPicPr>
          <p:nvPr/>
        </p:nvPicPr>
        <p:blipFill rotWithShape="1">
          <a:blip r:embed="rId3">
            <a:extLst>
              <a:ext uri="{28A0092B-C50C-407E-A947-70E740481C1C}">
                <a14:useLocalDpi xmlns:a14="http://schemas.microsoft.com/office/drawing/2010/main" val="0"/>
              </a:ext>
            </a:extLst>
          </a:blip>
          <a:srcRect t="2937" r="-2" b="6308"/>
          <a:stretch/>
        </p:blipFill>
        <p:spPr>
          <a:xfrm>
            <a:off x="6152485" y="80815"/>
            <a:ext cx="5935791" cy="4040190"/>
          </a:xfrm>
          <a:prstGeom prst="rect">
            <a:avLst/>
          </a:prstGeom>
          <a:ln w="12700">
            <a:noFill/>
          </a:ln>
        </p:spPr>
      </p:pic>
      <p:pic>
        <p:nvPicPr>
          <p:cNvPr id="66" name="Content Placeholder 4" descr="A close up of an animal&#10;&#10;Description generated with very high confidence">
            <a:extLst>
              <a:ext uri="{FF2B5EF4-FFF2-40B4-BE49-F238E27FC236}">
                <a16:creationId xmlns:a16="http://schemas.microsoft.com/office/drawing/2014/main" id="{CB5E94B9-81C1-4F37-A562-879C7A072435}"/>
              </a:ext>
            </a:extLst>
          </p:cNvPr>
          <p:cNvPicPr>
            <a:picLocks noChangeAspect="1"/>
          </p:cNvPicPr>
          <p:nvPr/>
        </p:nvPicPr>
        <p:blipFill rotWithShape="1">
          <a:blip r:embed="rId4">
            <a:extLst>
              <a:ext uri="{28A0092B-C50C-407E-A947-70E740481C1C}">
                <a14:useLocalDpi xmlns:a14="http://schemas.microsoft.com/office/drawing/2010/main" val="0"/>
              </a:ext>
            </a:extLst>
          </a:blip>
          <a:srcRect t="8331" r="-2" b="-2"/>
          <a:stretch/>
        </p:blipFill>
        <p:spPr>
          <a:xfrm>
            <a:off x="99835" y="80815"/>
            <a:ext cx="5935837" cy="4040190"/>
          </a:xfrm>
          <a:prstGeom prst="rect">
            <a:avLst/>
          </a:prstGeom>
          <a:ln w="12700">
            <a:noFill/>
          </a:ln>
        </p:spPr>
      </p:pic>
      <p:grpSp>
        <p:nvGrpSpPr>
          <p:cNvPr id="122" name="Group 121">
            <a:extLst>
              <a:ext uri="{FF2B5EF4-FFF2-40B4-BE49-F238E27FC236}">
                <a16:creationId xmlns:a16="http://schemas.microsoft.com/office/drawing/2014/main" id="{9D45FA45-1472-4C71-BA56-6BFB628AD0C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123" name="Isosceles Triangle 39">
              <a:extLst>
                <a:ext uri="{FF2B5EF4-FFF2-40B4-BE49-F238E27FC236}">
                  <a16:creationId xmlns:a16="http://schemas.microsoft.com/office/drawing/2014/main" id="{72B03240-6F06-45A1-9634-C4D45839D30F}"/>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3366D9C-D995-48FE-B2BD-ECE2EE2A4CC3}"/>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dirty="0"/>
              <a:t>Platelet Disorders &amp; Clinical Signs</a:t>
            </a:r>
          </a:p>
        </p:txBody>
      </p:sp>
    </p:spTree>
    <p:extLst>
      <p:ext uri="{BB962C8B-B14F-4D97-AF65-F5344CB8AC3E}">
        <p14:creationId xmlns:p14="http://schemas.microsoft.com/office/powerpoint/2010/main" val="81042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FF257A-042C-46B5-80D1-3E8CFD3344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2836BD6-A1CD-4253-813F-3EDA642A7AC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63EE4AB3-C905-497E-988B-4D7394894B2F}"/>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774DC5FF-D912-4C9F-811A-337208A3B4BF}"/>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E04E6A71-624A-4806-A53E-87BC73A85B3F}"/>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E1871C83-254F-49CD-8EA7-8CB7089B8087}"/>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27141DF-5457-4673-B816-C6C5C72AE915}"/>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BC9A176E-C84F-4816-97D4-426B396FC0BE}"/>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981B905A-332A-49BC-9456-7D0337D9BD35}"/>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2EBD9769-DFB9-4970-91FF-137E685AF6BA}"/>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21DCB916-2D3C-46BC-9A95-EFC166D96CFB}"/>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189DAD37-FFF7-49FA-8FBB-D20A992D48FD}"/>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D148A64A-D598-4309-BCA9-F67ADE72CB4D}"/>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8A95D77-7745-4551-BBD5-3515A074D3D5}"/>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A2C20B7F-80D6-4D48-BB2A-9AEC85494897}"/>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55589882-0BB8-42B0-B42F-32A75B191835}"/>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53673B9F-5864-445E-82E7-0A8324FA8549}"/>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6FF3B3D-59FE-4AE1-AA54-14A691D6BFEA}"/>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901CA0F0-4962-4EC5-BA5B-3F0A967FC8AC}"/>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DD02E26-C2AD-4062-85BD-28D172C9E74C}"/>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D7B60BD4-07C1-461F-B38E-B39EBACA3A55}"/>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81BB3F7-E4A5-4BD9-A70D-FDA6C9127F93}"/>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B93A80B5-32BA-48BB-941A-4FC64AC62EF7}"/>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close up of a plant&#10;&#10;Description generated with very high confidence">
            <a:extLst>
              <a:ext uri="{FF2B5EF4-FFF2-40B4-BE49-F238E27FC236}">
                <a16:creationId xmlns:a16="http://schemas.microsoft.com/office/drawing/2014/main" id="{00C2F08A-F85E-4FBA-A00A-693AFCA1B667}"/>
              </a:ext>
            </a:extLst>
          </p:cNvPr>
          <p:cNvPicPr>
            <a:picLocks noChangeAspect="1"/>
          </p:cNvPicPr>
          <p:nvPr/>
        </p:nvPicPr>
        <p:blipFill rotWithShape="1">
          <a:blip r:embed="rId3">
            <a:extLst>
              <a:ext uri="{28A0092B-C50C-407E-A947-70E740481C1C}">
                <a14:useLocalDpi xmlns:a14="http://schemas.microsoft.com/office/drawing/2010/main" val="0"/>
              </a:ext>
            </a:extLst>
          </a:blip>
          <a:srcRect l="27607" r="20783" b="-1"/>
          <a:stretch/>
        </p:blipFill>
        <p:spPr>
          <a:xfrm>
            <a:off x="7549862" y="227"/>
            <a:ext cx="4641833" cy="6858000"/>
          </a:xfrm>
          <a:prstGeom prst="rect">
            <a:avLst/>
          </a:prstGeom>
        </p:spPr>
      </p:pic>
      <p:sp>
        <p:nvSpPr>
          <p:cNvPr id="35" name="Rectangle 34">
            <a:extLst>
              <a:ext uri="{FF2B5EF4-FFF2-40B4-BE49-F238E27FC236}">
                <a16:creationId xmlns:a16="http://schemas.microsoft.com/office/drawing/2014/main" id="{9C057A66-6E97-4BA5-B4B3-2690ACE3CE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764884A8-16DD-467F-A648-70B32E20BA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76681CD-6924-4550-926C-667FC2C6A8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F0A68-039E-43C6-8413-74B5D5311D75}"/>
              </a:ext>
            </a:extLst>
          </p:cNvPr>
          <p:cNvSpPr>
            <a:spLocks noGrp="1"/>
          </p:cNvSpPr>
          <p:nvPr>
            <p:ph type="title"/>
          </p:nvPr>
        </p:nvSpPr>
        <p:spPr>
          <a:xfrm>
            <a:off x="873978" y="1718735"/>
            <a:ext cx="5767566" cy="1072378"/>
          </a:xfrm>
        </p:spPr>
        <p:txBody>
          <a:bodyPr anchor="ctr">
            <a:normAutofit/>
          </a:bodyPr>
          <a:lstStyle/>
          <a:p>
            <a:r>
              <a:rPr lang="en-US" sz="3600"/>
              <a:t>Birth of the Platelet</a:t>
            </a:r>
          </a:p>
        </p:txBody>
      </p:sp>
      <p:sp>
        <p:nvSpPr>
          <p:cNvPr id="3" name="Content Placeholder 2">
            <a:extLst>
              <a:ext uri="{FF2B5EF4-FFF2-40B4-BE49-F238E27FC236}">
                <a16:creationId xmlns:a16="http://schemas.microsoft.com/office/drawing/2014/main" id="{4891A9F3-EB6A-4E00-9342-0159B28BBDEC}"/>
              </a:ext>
            </a:extLst>
          </p:cNvPr>
          <p:cNvSpPr>
            <a:spLocks noGrp="1"/>
          </p:cNvSpPr>
          <p:nvPr>
            <p:ph idx="1"/>
          </p:nvPr>
        </p:nvSpPr>
        <p:spPr>
          <a:xfrm>
            <a:off x="873102" y="2789239"/>
            <a:ext cx="5768442" cy="2683606"/>
          </a:xfrm>
        </p:spPr>
        <p:txBody>
          <a:bodyPr>
            <a:normAutofit/>
          </a:bodyPr>
          <a:lstStyle/>
          <a:p>
            <a:r>
              <a:rPr lang="en-US" sz="2000" dirty="0">
                <a:solidFill>
                  <a:srgbClr val="FFFFFE"/>
                </a:solidFill>
              </a:rPr>
              <a:t>The sheared fragments are referred to as </a:t>
            </a:r>
            <a:r>
              <a:rPr lang="en-US" sz="2000" dirty="0" err="1" smtClean="0">
                <a:solidFill>
                  <a:srgbClr val="FFFFFE"/>
                </a:solidFill>
              </a:rPr>
              <a:t>proplatelets</a:t>
            </a:r>
            <a:r>
              <a:rPr lang="en-US" sz="2000" dirty="0" smtClean="0">
                <a:solidFill>
                  <a:srgbClr val="FFFFFE"/>
                </a:solidFill>
              </a:rPr>
              <a:t> </a:t>
            </a:r>
            <a:r>
              <a:rPr lang="en-US" sz="2000" dirty="0">
                <a:solidFill>
                  <a:srgbClr val="FFFFFE"/>
                </a:solidFill>
              </a:rPr>
              <a:t>and they eventually fragment further into platelets that are in circulation. </a:t>
            </a:r>
          </a:p>
          <a:p>
            <a:r>
              <a:rPr lang="en-US" sz="2000" dirty="0">
                <a:solidFill>
                  <a:srgbClr val="FFFFFE"/>
                </a:solidFill>
              </a:rPr>
              <a:t>(Image:  Activated platelets surrounding a broken blood vessel)</a:t>
            </a:r>
          </a:p>
        </p:txBody>
      </p:sp>
    </p:spTree>
    <p:extLst>
      <p:ext uri="{BB962C8B-B14F-4D97-AF65-F5344CB8AC3E}">
        <p14:creationId xmlns:p14="http://schemas.microsoft.com/office/powerpoint/2010/main" val="1572501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201B-6076-4FFC-A6C7-07ADFE96FF25}"/>
              </a:ext>
            </a:extLst>
          </p:cNvPr>
          <p:cNvSpPr>
            <a:spLocks noGrp="1"/>
          </p:cNvSpPr>
          <p:nvPr>
            <p:ph type="title"/>
          </p:nvPr>
        </p:nvSpPr>
        <p:spPr/>
        <p:txBody>
          <a:bodyPr/>
          <a:lstStyle/>
          <a:p>
            <a:r>
              <a:rPr lang="en-US" dirty="0"/>
              <a:t>Symptoms</a:t>
            </a:r>
          </a:p>
        </p:txBody>
      </p:sp>
      <p:sp>
        <p:nvSpPr>
          <p:cNvPr id="3" name="Content Placeholder 2">
            <a:extLst>
              <a:ext uri="{FF2B5EF4-FFF2-40B4-BE49-F238E27FC236}">
                <a16:creationId xmlns:a16="http://schemas.microsoft.com/office/drawing/2014/main" id="{C83BBE13-9E8C-4A0B-B112-8F8F49B52F4A}"/>
              </a:ext>
            </a:extLst>
          </p:cNvPr>
          <p:cNvSpPr>
            <a:spLocks noGrp="1"/>
          </p:cNvSpPr>
          <p:nvPr>
            <p:ph idx="1"/>
          </p:nvPr>
        </p:nvSpPr>
        <p:spPr/>
        <p:txBody>
          <a:bodyPr/>
          <a:lstStyle/>
          <a:p>
            <a:r>
              <a:rPr lang="en-US" dirty="0"/>
              <a:t>Congenital or acquired defects can cause the following symptoms</a:t>
            </a:r>
          </a:p>
          <a:p>
            <a:pPr lvl="1"/>
            <a:r>
              <a:rPr lang="en-US" dirty="0" smtClean="0"/>
              <a:t>Superficial </a:t>
            </a:r>
            <a:r>
              <a:rPr lang="en-US" dirty="0" err="1" smtClean="0"/>
              <a:t>petechia</a:t>
            </a:r>
            <a:endParaRPr lang="en-US" dirty="0"/>
          </a:p>
          <a:p>
            <a:pPr lvl="1"/>
            <a:r>
              <a:rPr lang="en-US" dirty="0" err="1" smtClean="0"/>
              <a:t>Ecchymotic</a:t>
            </a:r>
            <a:r>
              <a:rPr lang="en-US" dirty="0" smtClean="0"/>
              <a:t> (bruise) hemorrhage</a:t>
            </a:r>
            <a:endParaRPr lang="en-US" dirty="0"/>
          </a:p>
          <a:p>
            <a:pPr lvl="1"/>
            <a:r>
              <a:rPr lang="en-US" dirty="0" smtClean="0"/>
              <a:t>Epistaxis (nose bleed)</a:t>
            </a:r>
            <a:endParaRPr lang="en-US" dirty="0"/>
          </a:p>
          <a:p>
            <a:pPr lvl="1"/>
            <a:r>
              <a:rPr lang="en-US" dirty="0" smtClean="0"/>
              <a:t>Melena (tarry stool)</a:t>
            </a:r>
            <a:endParaRPr lang="en-US" dirty="0"/>
          </a:p>
          <a:p>
            <a:pPr lvl="1"/>
            <a:r>
              <a:rPr lang="en-US" dirty="0" smtClean="0"/>
              <a:t>Prolonged bleeding</a:t>
            </a:r>
            <a:endParaRPr lang="en-US" dirty="0"/>
          </a:p>
          <a:p>
            <a:r>
              <a:rPr lang="en-US" dirty="0"/>
              <a:t>When do these defects usually appear in an animal if it is a congenital problem? </a:t>
            </a:r>
            <a:r>
              <a:rPr lang="en-US" dirty="0" smtClean="0"/>
              <a:t>Before 6 months</a:t>
            </a:r>
            <a:endParaRPr lang="en-US" dirty="0"/>
          </a:p>
        </p:txBody>
      </p:sp>
    </p:spTree>
    <p:extLst>
      <p:ext uri="{BB962C8B-B14F-4D97-AF65-F5344CB8AC3E}">
        <p14:creationId xmlns:p14="http://schemas.microsoft.com/office/powerpoint/2010/main" val="4066618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A56B-D355-4B38-AA5E-EF22BCB495C5}"/>
              </a:ext>
            </a:extLst>
          </p:cNvPr>
          <p:cNvSpPr>
            <a:spLocks noGrp="1"/>
          </p:cNvSpPr>
          <p:nvPr>
            <p:ph type="title"/>
          </p:nvPr>
        </p:nvSpPr>
        <p:spPr/>
        <p:txBody>
          <a:bodyPr/>
          <a:lstStyle/>
          <a:p>
            <a:r>
              <a:rPr lang="en-US" dirty="0"/>
              <a:t>Hereditary Disorders</a:t>
            </a:r>
          </a:p>
        </p:txBody>
      </p:sp>
      <p:sp>
        <p:nvSpPr>
          <p:cNvPr id="3" name="Content Placeholder 2">
            <a:extLst>
              <a:ext uri="{FF2B5EF4-FFF2-40B4-BE49-F238E27FC236}">
                <a16:creationId xmlns:a16="http://schemas.microsoft.com/office/drawing/2014/main" id="{069BFBBA-6245-4653-941F-DB28066A09B3}"/>
              </a:ext>
            </a:extLst>
          </p:cNvPr>
          <p:cNvSpPr>
            <a:spLocks noGrp="1"/>
          </p:cNvSpPr>
          <p:nvPr>
            <p:ph idx="1"/>
          </p:nvPr>
        </p:nvSpPr>
        <p:spPr/>
        <p:txBody>
          <a:bodyPr>
            <a:normAutofit lnSpcReduction="10000"/>
          </a:bodyPr>
          <a:lstStyle/>
          <a:p>
            <a:r>
              <a:rPr lang="en-US" dirty="0"/>
              <a:t>1. </a:t>
            </a:r>
            <a:r>
              <a:rPr lang="en-US" dirty="0" smtClean="0"/>
              <a:t>__Hemophilia A – </a:t>
            </a:r>
            <a:r>
              <a:rPr lang="en-US" dirty="0"/>
              <a:t>most common inherited in dogs, caused by Factor VIII deficiency</a:t>
            </a:r>
          </a:p>
          <a:p>
            <a:r>
              <a:rPr lang="en-US" dirty="0"/>
              <a:t>2. </a:t>
            </a:r>
            <a:r>
              <a:rPr lang="en-US" dirty="0" smtClean="0"/>
              <a:t>Hemophilia B (Christmas disease)– </a:t>
            </a:r>
            <a:r>
              <a:rPr lang="en-US" dirty="0"/>
              <a:t>Factor IX </a:t>
            </a:r>
            <a:r>
              <a:rPr lang="en-US" dirty="0" smtClean="0"/>
              <a:t>deficiency (named after the person with the first case, a 5 year old boy named Stephen Christmas)</a:t>
            </a:r>
            <a:endParaRPr lang="en-US" dirty="0"/>
          </a:p>
          <a:p>
            <a:r>
              <a:rPr lang="en-US" dirty="0"/>
              <a:t>3. Von Willebrand Disease-Most commonly inherited coagulation disorder of domestic animals</a:t>
            </a:r>
          </a:p>
          <a:p>
            <a:pPr lvl="1"/>
            <a:r>
              <a:rPr lang="en-US" dirty="0"/>
              <a:t>Type 1 – Autosomal dominate inheritance pattern with low circulating </a:t>
            </a:r>
            <a:r>
              <a:rPr lang="en-US" dirty="0" err="1"/>
              <a:t>vWF</a:t>
            </a:r>
            <a:r>
              <a:rPr lang="en-US" dirty="0"/>
              <a:t> with normal structure</a:t>
            </a:r>
          </a:p>
          <a:p>
            <a:pPr lvl="1"/>
            <a:r>
              <a:rPr lang="en-US" dirty="0"/>
              <a:t>Type 2 -  Low levels of circulating </a:t>
            </a:r>
            <a:r>
              <a:rPr lang="en-US" dirty="0" err="1"/>
              <a:t>vWF</a:t>
            </a:r>
            <a:r>
              <a:rPr lang="en-US" dirty="0"/>
              <a:t> with abnormal structure</a:t>
            </a:r>
          </a:p>
          <a:p>
            <a:pPr lvl="1"/>
            <a:r>
              <a:rPr lang="en-US" dirty="0"/>
              <a:t>Type 3 – Near absence of </a:t>
            </a:r>
            <a:r>
              <a:rPr lang="en-US" dirty="0" err="1"/>
              <a:t>vWF</a:t>
            </a:r>
            <a:endParaRPr lang="en-US" dirty="0"/>
          </a:p>
          <a:p>
            <a:pPr lvl="1"/>
            <a:endParaRPr lang="en-US" dirty="0">
              <a:solidFill>
                <a:srgbClr val="FF0000"/>
              </a:solidFill>
            </a:endParaRPr>
          </a:p>
          <a:p>
            <a:pPr lvl="1"/>
            <a:r>
              <a:rPr lang="en-US" dirty="0">
                <a:solidFill>
                  <a:srgbClr val="FF0000"/>
                </a:solidFill>
              </a:rPr>
              <a:t>(Which of the 3 types will cause the most severe bleeding</a:t>
            </a:r>
            <a:r>
              <a:rPr lang="en-US" dirty="0" smtClean="0">
                <a:solidFill>
                  <a:srgbClr val="FF0000"/>
                </a:solidFill>
              </a:rPr>
              <a:t>?) 2 and 3</a:t>
            </a:r>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3444027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5F22-F961-4DE0-BCED-0B4FBEA1D4A5}"/>
              </a:ext>
            </a:extLst>
          </p:cNvPr>
          <p:cNvSpPr>
            <a:spLocks noGrp="1"/>
          </p:cNvSpPr>
          <p:nvPr>
            <p:ph type="title"/>
          </p:nvPr>
        </p:nvSpPr>
        <p:spPr/>
        <p:txBody>
          <a:bodyPr/>
          <a:lstStyle/>
          <a:p>
            <a:r>
              <a:rPr lang="en-US" dirty="0"/>
              <a:t>Acquired Coagulopathy Problems</a:t>
            </a:r>
          </a:p>
        </p:txBody>
      </p:sp>
      <p:sp>
        <p:nvSpPr>
          <p:cNvPr id="3" name="Content Placeholder 2">
            <a:extLst>
              <a:ext uri="{FF2B5EF4-FFF2-40B4-BE49-F238E27FC236}">
                <a16:creationId xmlns:a16="http://schemas.microsoft.com/office/drawing/2014/main" id="{525BAF05-D02D-4DE6-BA71-7DF47AE2DD0A}"/>
              </a:ext>
            </a:extLst>
          </p:cNvPr>
          <p:cNvSpPr>
            <a:spLocks noGrp="1"/>
          </p:cNvSpPr>
          <p:nvPr>
            <p:ph idx="1"/>
          </p:nvPr>
        </p:nvSpPr>
        <p:spPr/>
        <p:txBody>
          <a:bodyPr/>
          <a:lstStyle/>
          <a:p>
            <a:r>
              <a:rPr lang="en-US" dirty="0"/>
              <a:t>Thrombocytopenia can often have an unknown cause, but often we look at the potential reasons as clues</a:t>
            </a:r>
          </a:p>
          <a:p>
            <a:pPr lvl="1"/>
            <a:r>
              <a:rPr lang="en-US" dirty="0" smtClean="0"/>
              <a:t>viral</a:t>
            </a:r>
            <a:endParaRPr lang="en-US" dirty="0"/>
          </a:p>
          <a:p>
            <a:pPr lvl="1"/>
            <a:r>
              <a:rPr lang="en-US" dirty="0" smtClean="0"/>
              <a:t>bacterial</a:t>
            </a:r>
            <a:endParaRPr lang="en-US" dirty="0"/>
          </a:p>
          <a:p>
            <a:pPr lvl="1"/>
            <a:r>
              <a:rPr lang="en-US" dirty="0" smtClean="0"/>
              <a:t>parasitic</a:t>
            </a:r>
            <a:endParaRPr lang="en-US" dirty="0"/>
          </a:p>
          <a:p>
            <a:pPr lvl="1"/>
            <a:r>
              <a:rPr lang="en-US" dirty="0" smtClean="0"/>
              <a:t>medications</a:t>
            </a:r>
            <a:endParaRPr lang="en-US" dirty="0"/>
          </a:p>
          <a:p>
            <a:pPr lvl="2"/>
            <a:r>
              <a:rPr lang="en-US" dirty="0" smtClean="0"/>
              <a:t>aspirin</a:t>
            </a:r>
            <a:endParaRPr lang="en-US" dirty="0"/>
          </a:p>
          <a:p>
            <a:pPr lvl="2"/>
            <a:r>
              <a:rPr lang="en-US" dirty="0" err="1" smtClean="0"/>
              <a:t>acetominophen</a:t>
            </a:r>
            <a:endParaRPr lang="en-US" dirty="0"/>
          </a:p>
        </p:txBody>
      </p:sp>
    </p:spTree>
    <p:extLst>
      <p:ext uri="{BB962C8B-B14F-4D97-AF65-F5344CB8AC3E}">
        <p14:creationId xmlns:p14="http://schemas.microsoft.com/office/powerpoint/2010/main" val="4257745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8A49-43FB-4683-A729-90F6A3821640}"/>
              </a:ext>
            </a:extLst>
          </p:cNvPr>
          <p:cNvSpPr>
            <a:spLocks noGrp="1"/>
          </p:cNvSpPr>
          <p:nvPr>
            <p:ph type="title"/>
          </p:nvPr>
        </p:nvSpPr>
        <p:spPr/>
        <p:txBody>
          <a:bodyPr/>
          <a:lstStyle/>
          <a:p>
            <a:r>
              <a:rPr lang="en-US" dirty="0"/>
              <a:t>Vitamin K Deficiency</a:t>
            </a:r>
          </a:p>
        </p:txBody>
      </p:sp>
      <p:sp>
        <p:nvSpPr>
          <p:cNvPr id="3" name="Content Placeholder 2">
            <a:extLst>
              <a:ext uri="{FF2B5EF4-FFF2-40B4-BE49-F238E27FC236}">
                <a16:creationId xmlns:a16="http://schemas.microsoft.com/office/drawing/2014/main" id="{4FE337FC-95E7-4207-8741-D8795E16A371}"/>
              </a:ext>
            </a:extLst>
          </p:cNvPr>
          <p:cNvSpPr>
            <a:spLocks noGrp="1"/>
          </p:cNvSpPr>
          <p:nvPr>
            <p:ph idx="1"/>
          </p:nvPr>
        </p:nvSpPr>
        <p:spPr>
          <a:xfrm>
            <a:off x="4663455" y="953835"/>
            <a:ext cx="6281873" cy="5248622"/>
          </a:xfrm>
        </p:spPr>
        <p:txBody>
          <a:bodyPr>
            <a:normAutofit fontScale="92500" lnSpcReduction="10000"/>
          </a:bodyPr>
          <a:lstStyle/>
          <a:p>
            <a:pPr lvl="1"/>
            <a:r>
              <a:rPr lang="en-US" sz="2200" dirty="0"/>
              <a:t>Vitamin K is required for synthesis and activation of Factors</a:t>
            </a:r>
          </a:p>
          <a:p>
            <a:pPr marL="914400" lvl="2" indent="0">
              <a:buNone/>
            </a:pPr>
            <a:r>
              <a:rPr lang="en-US" sz="2200" dirty="0">
                <a:solidFill>
                  <a:schemeClr val="accent1"/>
                </a:solidFill>
              </a:rPr>
              <a:t>II, VII, IX, and X</a:t>
            </a:r>
          </a:p>
          <a:p>
            <a:pPr lvl="1"/>
            <a:r>
              <a:rPr lang="en-US" sz="2200" dirty="0"/>
              <a:t>Can be dietary or bile duct obstruction</a:t>
            </a:r>
          </a:p>
          <a:p>
            <a:pPr lvl="1"/>
            <a:r>
              <a:rPr lang="en-US" sz="2200" dirty="0">
                <a:solidFill>
                  <a:schemeClr val="accent1"/>
                </a:solidFill>
              </a:rPr>
              <a:t>Ingestion of rodenticides or moldy sweet clover </a:t>
            </a:r>
          </a:p>
          <a:p>
            <a:pPr lvl="2"/>
            <a:r>
              <a:rPr lang="en-US" sz="2200" dirty="0"/>
              <a:t>Signs may take days to appear</a:t>
            </a:r>
          </a:p>
          <a:p>
            <a:pPr lvl="3"/>
            <a:r>
              <a:rPr lang="en-US" sz="2200" dirty="0"/>
              <a:t>Lethargy, anorexia, dyspnea, ecchymosis, petechia, and hemarthrosis may occur</a:t>
            </a:r>
          </a:p>
          <a:p>
            <a:pPr lvl="1"/>
            <a:r>
              <a:rPr lang="en-US" sz="2200" dirty="0"/>
              <a:t>Tests</a:t>
            </a:r>
          </a:p>
          <a:p>
            <a:pPr lvl="2"/>
            <a:r>
              <a:rPr lang="en-US" sz="2200" dirty="0"/>
              <a:t>PT, </a:t>
            </a:r>
            <a:r>
              <a:rPr lang="en-US" sz="2200" dirty="0" err="1"/>
              <a:t>aPTT</a:t>
            </a:r>
            <a:r>
              <a:rPr lang="en-US" sz="2200" dirty="0"/>
              <a:t>, ACT, and PIVKA</a:t>
            </a:r>
          </a:p>
          <a:p>
            <a:pPr lvl="1"/>
            <a:r>
              <a:rPr lang="en-US" sz="2200" dirty="0"/>
              <a:t>May require several weeks of treatment</a:t>
            </a:r>
          </a:p>
          <a:p>
            <a:endParaRPr lang="en-US" dirty="0"/>
          </a:p>
        </p:txBody>
      </p:sp>
    </p:spTree>
    <p:extLst>
      <p:ext uri="{BB962C8B-B14F-4D97-AF65-F5344CB8AC3E}">
        <p14:creationId xmlns:p14="http://schemas.microsoft.com/office/powerpoint/2010/main" val="1624229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A8A8-146E-4D95-A238-85A7B8D14608}"/>
              </a:ext>
            </a:extLst>
          </p:cNvPr>
          <p:cNvSpPr>
            <a:spLocks noGrp="1"/>
          </p:cNvSpPr>
          <p:nvPr>
            <p:ph type="title"/>
          </p:nvPr>
        </p:nvSpPr>
        <p:spPr/>
        <p:txBody>
          <a:bodyPr/>
          <a:lstStyle/>
          <a:p>
            <a:r>
              <a:rPr lang="en-US" dirty="0"/>
              <a:t>DIC</a:t>
            </a:r>
          </a:p>
        </p:txBody>
      </p:sp>
      <p:sp>
        <p:nvSpPr>
          <p:cNvPr id="3" name="Content Placeholder 2">
            <a:extLst>
              <a:ext uri="{FF2B5EF4-FFF2-40B4-BE49-F238E27FC236}">
                <a16:creationId xmlns:a16="http://schemas.microsoft.com/office/drawing/2014/main" id="{492F582A-74BC-4D46-AF96-8345179C756F}"/>
              </a:ext>
            </a:extLst>
          </p:cNvPr>
          <p:cNvSpPr>
            <a:spLocks noGrp="1"/>
          </p:cNvSpPr>
          <p:nvPr>
            <p:ph idx="1"/>
          </p:nvPr>
        </p:nvSpPr>
        <p:spPr>
          <a:xfrm>
            <a:off x="4692317" y="803186"/>
            <a:ext cx="6708004" cy="5248622"/>
          </a:xfrm>
        </p:spPr>
        <p:txBody>
          <a:bodyPr/>
          <a:lstStyle/>
          <a:p>
            <a:r>
              <a:rPr lang="en-US" sz="3300" dirty="0"/>
              <a:t>Disseminated intravascular coagulation</a:t>
            </a:r>
          </a:p>
          <a:p>
            <a:pPr lvl="1"/>
            <a:r>
              <a:rPr lang="en-US" dirty="0"/>
              <a:t>Not a disease on its own, but associated with many pathologic conditions</a:t>
            </a:r>
          </a:p>
          <a:p>
            <a:pPr lvl="2"/>
            <a:r>
              <a:rPr lang="en-US" dirty="0"/>
              <a:t>Trauma</a:t>
            </a:r>
          </a:p>
          <a:p>
            <a:pPr lvl="2"/>
            <a:r>
              <a:rPr lang="en-US" dirty="0"/>
              <a:t>Septicemia</a:t>
            </a:r>
          </a:p>
          <a:p>
            <a:pPr lvl="2"/>
            <a:r>
              <a:rPr lang="en-US" dirty="0"/>
              <a:t>Viruses</a:t>
            </a:r>
          </a:p>
          <a:p>
            <a:pPr lvl="2"/>
            <a:r>
              <a:rPr lang="en-US" dirty="0"/>
              <a:t>Parasites </a:t>
            </a:r>
          </a:p>
          <a:p>
            <a:pPr lvl="2"/>
            <a:r>
              <a:rPr lang="en-US" dirty="0"/>
              <a:t>Pancreatitis </a:t>
            </a:r>
          </a:p>
          <a:p>
            <a:pPr lvl="2"/>
            <a:r>
              <a:rPr lang="en-US" dirty="0"/>
              <a:t>GDV </a:t>
            </a:r>
          </a:p>
          <a:p>
            <a:pPr lvl="2"/>
            <a:r>
              <a:rPr lang="en-US" dirty="0"/>
              <a:t>Toxins</a:t>
            </a:r>
          </a:p>
          <a:p>
            <a:pPr lvl="1"/>
            <a:r>
              <a:rPr lang="en-US" dirty="0"/>
              <a:t>Systemic hemorrhages or microvascular thrombosis</a:t>
            </a:r>
          </a:p>
          <a:p>
            <a:pPr lvl="1"/>
            <a:r>
              <a:rPr lang="en-US" dirty="0"/>
              <a:t>Tests</a:t>
            </a:r>
          </a:p>
          <a:p>
            <a:pPr lvl="2"/>
            <a:r>
              <a:rPr lang="en-US" b="1" u="sng" dirty="0">
                <a:solidFill>
                  <a:schemeClr val="accent1"/>
                </a:solidFill>
              </a:rPr>
              <a:t>No single test</a:t>
            </a:r>
          </a:p>
          <a:p>
            <a:endParaRPr lang="en-US" dirty="0"/>
          </a:p>
        </p:txBody>
      </p:sp>
    </p:spTree>
    <p:extLst>
      <p:ext uri="{BB962C8B-B14F-4D97-AF65-F5344CB8AC3E}">
        <p14:creationId xmlns:p14="http://schemas.microsoft.com/office/powerpoint/2010/main" val="43449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50">
            <a:extLst>
              <a:ext uri="{FF2B5EF4-FFF2-40B4-BE49-F238E27FC236}">
                <a16:creationId xmlns:a16="http://schemas.microsoft.com/office/drawing/2014/main" id="{D6E56CF3-26B9-4D5A-96C0-31E3E53BB5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52">
            <a:extLst>
              <a:ext uri="{FF2B5EF4-FFF2-40B4-BE49-F238E27FC236}">
                <a16:creationId xmlns:a16="http://schemas.microsoft.com/office/drawing/2014/main" id="{7E61D94F-EA5C-4330-8A35-483A7E58937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4" name="Freeform 5">
              <a:extLst>
                <a:ext uri="{FF2B5EF4-FFF2-40B4-BE49-F238E27FC236}">
                  <a16:creationId xmlns:a16="http://schemas.microsoft.com/office/drawing/2014/main" id="{8BF6168A-9E65-4524-A92C-534967CC9BCE}"/>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6">
              <a:extLst>
                <a:ext uri="{FF2B5EF4-FFF2-40B4-BE49-F238E27FC236}">
                  <a16:creationId xmlns:a16="http://schemas.microsoft.com/office/drawing/2014/main" id="{03494CE7-F2DE-46D5-AC7D-30071BCCB597}"/>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91F5A2CE-439D-4922-961F-6A986BDF2C52}"/>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8">
              <a:extLst>
                <a:ext uri="{FF2B5EF4-FFF2-40B4-BE49-F238E27FC236}">
                  <a16:creationId xmlns:a16="http://schemas.microsoft.com/office/drawing/2014/main" id="{DC9BAAB3-1FB8-4A81-863E-A05ED782885D}"/>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9">
              <a:extLst>
                <a:ext uri="{FF2B5EF4-FFF2-40B4-BE49-F238E27FC236}">
                  <a16:creationId xmlns:a16="http://schemas.microsoft.com/office/drawing/2014/main" id="{FA50AFC3-F23E-4058-8D71-9BD07AEA2832}"/>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0">
              <a:extLst>
                <a:ext uri="{FF2B5EF4-FFF2-40B4-BE49-F238E27FC236}">
                  <a16:creationId xmlns:a16="http://schemas.microsoft.com/office/drawing/2014/main" id="{182B2B33-19FD-402E-8E35-A8E867FB9268}"/>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1">
              <a:extLst>
                <a:ext uri="{FF2B5EF4-FFF2-40B4-BE49-F238E27FC236}">
                  <a16:creationId xmlns:a16="http://schemas.microsoft.com/office/drawing/2014/main" id="{0FA38FB1-0238-4631-84CC-766DC76EE8F7}"/>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2">
              <a:extLst>
                <a:ext uri="{FF2B5EF4-FFF2-40B4-BE49-F238E27FC236}">
                  <a16:creationId xmlns:a16="http://schemas.microsoft.com/office/drawing/2014/main" id="{4516460F-0122-450D-8257-E27F8E553B4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3">
              <a:extLst>
                <a:ext uri="{FF2B5EF4-FFF2-40B4-BE49-F238E27FC236}">
                  <a16:creationId xmlns:a16="http://schemas.microsoft.com/office/drawing/2014/main" id="{95CF39E3-8AA8-482D-9C7E-B472D289F4A8}"/>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4">
              <a:extLst>
                <a:ext uri="{FF2B5EF4-FFF2-40B4-BE49-F238E27FC236}">
                  <a16:creationId xmlns:a16="http://schemas.microsoft.com/office/drawing/2014/main" id="{297A3F66-FF49-4C69-91A4-018DFDCA4D80}"/>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5">
              <a:extLst>
                <a:ext uri="{FF2B5EF4-FFF2-40B4-BE49-F238E27FC236}">
                  <a16:creationId xmlns:a16="http://schemas.microsoft.com/office/drawing/2014/main" id="{EF2CA154-6FAF-4F24-833A-C327B10303A9}"/>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6">
              <a:extLst>
                <a:ext uri="{FF2B5EF4-FFF2-40B4-BE49-F238E27FC236}">
                  <a16:creationId xmlns:a16="http://schemas.microsoft.com/office/drawing/2014/main" id="{45E949B0-6D59-4E0C-A2F6-6D9884204922}"/>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7">
              <a:extLst>
                <a:ext uri="{FF2B5EF4-FFF2-40B4-BE49-F238E27FC236}">
                  <a16:creationId xmlns:a16="http://schemas.microsoft.com/office/drawing/2014/main" id="{AE77593D-3B3D-4BEC-9B83-C7556559CFF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8">
              <a:extLst>
                <a:ext uri="{FF2B5EF4-FFF2-40B4-BE49-F238E27FC236}">
                  <a16:creationId xmlns:a16="http://schemas.microsoft.com/office/drawing/2014/main" id="{FB8550CF-4B41-4509-9CBF-E0EEFEB94D4A}"/>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9">
              <a:extLst>
                <a:ext uri="{FF2B5EF4-FFF2-40B4-BE49-F238E27FC236}">
                  <a16:creationId xmlns:a16="http://schemas.microsoft.com/office/drawing/2014/main" id="{50DA9124-2618-4DA7-AE4A-B228BD9CFACD}"/>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20">
              <a:extLst>
                <a:ext uri="{FF2B5EF4-FFF2-40B4-BE49-F238E27FC236}">
                  <a16:creationId xmlns:a16="http://schemas.microsoft.com/office/drawing/2014/main" id="{6741AAD5-45BA-4FDA-AEDF-3337296BC558}"/>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21">
              <a:extLst>
                <a:ext uri="{FF2B5EF4-FFF2-40B4-BE49-F238E27FC236}">
                  <a16:creationId xmlns:a16="http://schemas.microsoft.com/office/drawing/2014/main" id="{BB56D020-0FBC-4705-9EF0-009EE9E7BD6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22">
              <a:extLst>
                <a:ext uri="{FF2B5EF4-FFF2-40B4-BE49-F238E27FC236}">
                  <a16:creationId xmlns:a16="http://schemas.microsoft.com/office/drawing/2014/main" id="{5DD03962-6BCE-4284-B97A-851C4BC69218}"/>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23">
              <a:extLst>
                <a:ext uri="{FF2B5EF4-FFF2-40B4-BE49-F238E27FC236}">
                  <a16:creationId xmlns:a16="http://schemas.microsoft.com/office/drawing/2014/main" id="{BFC97152-3801-4E0D-B746-0F7DFBC6DCBD}"/>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24">
              <a:extLst>
                <a:ext uri="{FF2B5EF4-FFF2-40B4-BE49-F238E27FC236}">
                  <a16:creationId xmlns:a16="http://schemas.microsoft.com/office/drawing/2014/main" id="{19FFD9BF-F64C-425B-8E0B-CA0F1B466A5C}"/>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25">
              <a:extLst>
                <a:ext uri="{FF2B5EF4-FFF2-40B4-BE49-F238E27FC236}">
                  <a16:creationId xmlns:a16="http://schemas.microsoft.com/office/drawing/2014/main" id="{C6ED711B-36ED-4173-AB44-8C86ADF0F64F}"/>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5" name="Rectangle 75">
            <a:extLst>
              <a:ext uri="{FF2B5EF4-FFF2-40B4-BE49-F238E27FC236}">
                <a16:creationId xmlns:a16="http://schemas.microsoft.com/office/drawing/2014/main" id="{8D8E6E23-45CE-445A-904E-62F785DA43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557" y="0"/>
            <a:ext cx="4640799"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Content Placeholder 4" descr="A close up of a flower&#10;&#10;Description generated with high confidence">
            <a:extLst>
              <a:ext uri="{FF2B5EF4-FFF2-40B4-BE49-F238E27FC236}">
                <a16:creationId xmlns:a16="http://schemas.microsoft.com/office/drawing/2014/main" id="{FF29E79C-0E7F-456E-93D4-F214694DE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869" y="3587191"/>
            <a:ext cx="2954879" cy="2954879"/>
          </a:xfrm>
          <a:prstGeom prst="rect">
            <a:avLst/>
          </a:prstGeom>
          <a:ln>
            <a:solidFill>
              <a:schemeClr val="bg1"/>
            </a:solidFill>
          </a:ln>
        </p:spPr>
      </p:pic>
      <p:pic>
        <p:nvPicPr>
          <p:cNvPr id="7" name="Picture 6" descr="A close up of a flower&#10;&#10;Description generated with high confidence">
            <a:extLst>
              <a:ext uri="{FF2B5EF4-FFF2-40B4-BE49-F238E27FC236}">
                <a16:creationId xmlns:a16="http://schemas.microsoft.com/office/drawing/2014/main" id="{5A060828-99E9-401E-BDDF-08599A4C4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063" y="803717"/>
            <a:ext cx="4350190" cy="2055464"/>
          </a:xfrm>
          <a:prstGeom prst="rect">
            <a:avLst/>
          </a:prstGeom>
          <a:ln>
            <a:solidFill>
              <a:schemeClr val="bg1"/>
            </a:solidFill>
          </a:ln>
        </p:spPr>
      </p:pic>
      <p:sp>
        <p:nvSpPr>
          <p:cNvPr id="86" name="Rectangle 77">
            <a:extLst>
              <a:ext uri="{FF2B5EF4-FFF2-40B4-BE49-F238E27FC236}">
                <a16:creationId xmlns:a16="http://schemas.microsoft.com/office/drawing/2014/main" id="{256F45B4-234D-4F59-AF8D-9A8AFB94D7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22">
            <a:extLst>
              <a:ext uri="{FF2B5EF4-FFF2-40B4-BE49-F238E27FC236}">
                <a16:creationId xmlns:a16="http://schemas.microsoft.com/office/drawing/2014/main" id="{E5FE8003-E652-491E-9169-0097F83C8F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DC66091-68FA-4006-8A27-6401681461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B7604-2C90-40A3-9C72-F9D8A3C97EFE}"/>
              </a:ext>
            </a:extLst>
          </p:cNvPr>
          <p:cNvSpPr>
            <a:spLocks noGrp="1"/>
          </p:cNvSpPr>
          <p:nvPr>
            <p:ph type="title"/>
          </p:nvPr>
        </p:nvSpPr>
        <p:spPr>
          <a:xfrm>
            <a:off x="873978" y="1718735"/>
            <a:ext cx="5767566" cy="1072378"/>
          </a:xfrm>
        </p:spPr>
        <p:txBody>
          <a:bodyPr anchor="ctr">
            <a:noAutofit/>
          </a:bodyPr>
          <a:lstStyle/>
          <a:p>
            <a:r>
              <a:rPr lang="en-US" sz="3600" dirty="0">
                <a:latin typeface="+mn-lt"/>
              </a:rPr>
              <a:t>Activated vs Non-activated Platelets</a:t>
            </a:r>
          </a:p>
        </p:txBody>
      </p:sp>
      <p:sp>
        <p:nvSpPr>
          <p:cNvPr id="12" name="Content Placeholder 11"/>
          <p:cNvSpPr>
            <a:spLocks noGrp="1"/>
          </p:cNvSpPr>
          <p:nvPr>
            <p:ph idx="1"/>
          </p:nvPr>
        </p:nvSpPr>
        <p:spPr>
          <a:xfrm>
            <a:off x="873102" y="2789239"/>
            <a:ext cx="5768442" cy="2683606"/>
          </a:xfrm>
        </p:spPr>
        <p:txBody>
          <a:bodyPr>
            <a:normAutofit lnSpcReduction="10000"/>
          </a:bodyPr>
          <a:lstStyle/>
          <a:p>
            <a:pPr>
              <a:buFont typeface="Wingdings" panose="05000000000000000000" pitchFamily="2" charset="2"/>
              <a:buChar char="Ø"/>
            </a:pPr>
            <a:r>
              <a:rPr lang="en-US" sz="2800" dirty="0">
                <a:solidFill>
                  <a:srgbClr val="FFFFFE"/>
                </a:solidFill>
              </a:rPr>
              <a:t>*   Resting platelets will appear as small disks</a:t>
            </a:r>
          </a:p>
          <a:p>
            <a:pPr>
              <a:buFont typeface="Wingdings" panose="05000000000000000000" pitchFamily="2" charset="2"/>
              <a:buChar char="Ø"/>
            </a:pPr>
            <a:r>
              <a:rPr lang="en-US" sz="2800" dirty="0">
                <a:solidFill>
                  <a:srgbClr val="FFFFFE"/>
                </a:solidFill>
              </a:rPr>
              <a:t>*   Activated platelets utilize pseudopodia to move to the        area of bleeding.</a:t>
            </a:r>
          </a:p>
        </p:txBody>
      </p:sp>
    </p:spTree>
    <p:extLst>
      <p:ext uri="{BB962C8B-B14F-4D97-AF65-F5344CB8AC3E}">
        <p14:creationId xmlns:p14="http://schemas.microsoft.com/office/powerpoint/2010/main" val="278412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E1EE-E387-4690-9178-B504E9563699}"/>
              </a:ext>
            </a:extLst>
          </p:cNvPr>
          <p:cNvSpPr>
            <a:spLocks noGrp="1"/>
          </p:cNvSpPr>
          <p:nvPr>
            <p:ph type="title"/>
          </p:nvPr>
        </p:nvSpPr>
        <p:spPr/>
        <p:txBody>
          <a:bodyPr/>
          <a:lstStyle/>
          <a:p>
            <a:r>
              <a:rPr lang="en-US" dirty="0"/>
              <a:t>Fun Facts about Platelets</a:t>
            </a:r>
          </a:p>
        </p:txBody>
      </p:sp>
      <p:sp>
        <p:nvSpPr>
          <p:cNvPr id="5" name="Rectangle 4">
            <a:extLst>
              <a:ext uri="{FF2B5EF4-FFF2-40B4-BE49-F238E27FC236}">
                <a16:creationId xmlns:a16="http://schemas.microsoft.com/office/drawing/2014/main" id="{16E52CB7-3C2A-42DA-A590-4D6C7B96C30A}"/>
              </a:ext>
            </a:extLst>
          </p:cNvPr>
          <p:cNvSpPr/>
          <p:nvPr/>
        </p:nvSpPr>
        <p:spPr>
          <a:xfrm>
            <a:off x="4931204" y="1162100"/>
            <a:ext cx="6096000" cy="4832092"/>
          </a:xfrm>
          <a:prstGeom prst="rect">
            <a:avLst/>
          </a:prstGeom>
        </p:spPr>
        <p:txBody>
          <a:bodyPr>
            <a:spAutoFit/>
          </a:bodyPr>
          <a:lstStyle/>
          <a:p>
            <a:pPr>
              <a:buFont typeface="Arial" panose="020B0604020202020204" pitchFamily="34" charset="0"/>
              <a:buChar char="•"/>
            </a:pPr>
            <a:r>
              <a:rPr lang="en-US" sz="2800" dirty="0"/>
              <a:t>Each </a:t>
            </a:r>
            <a:r>
              <a:rPr lang="en-US" sz="2800" dirty="0">
                <a:hlinkClick r:id="rId2" tooltip="Megakaryocyte"/>
              </a:rPr>
              <a:t>megakaryocyte</a:t>
            </a:r>
            <a:r>
              <a:rPr lang="en-US" sz="2800" dirty="0"/>
              <a:t> produces between 1,000 and 3,000 platelets during its lifetime.</a:t>
            </a:r>
          </a:p>
          <a:p>
            <a:pPr>
              <a:buFont typeface="Arial" panose="020B0604020202020204" pitchFamily="34" charset="0"/>
              <a:buChar char="•"/>
            </a:pPr>
            <a:r>
              <a:rPr lang="en-US" sz="2800" dirty="0"/>
              <a:t>Reserve platelets are stored in the spleen, and are released when needed by splenic contraction induced by the sympathetic nervous system.</a:t>
            </a:r>
          </a:p>
          <a:p>
            <a:pPr>
              <a:buFont typeface="Arial" panose="020B0604020202020204" pitchFamily="34" charset="0"/>
              <a:buChar char="•"/>
            </a:pPr>
            <a:r>
              <a:rPr lang="en-US" sz="2800" dirty="0"/>
              <a:t>Old platelets are destroyed by </a:t>
            </a:r>
            <a:r>
              <a:rPr lang="en-US" sz="2800" dirty="0">
                <a:hlinkClick r:id="rId3" tooltip="Phagocytosis"/>
              </a:rPr>
              <a:t>phagocytosis</a:t>
            </a:r>
            <a:r>
              <a:rPr lang="en-US" sz="2800" dirty="0"/>
              <a:t> in the spleen and liver.</a:t>
            </a:r>
          </a:p>
        </p:txBody>
      </p:sp>
    </p:spTree>
    <p:extLst>
      <p:ext uri="{BB962C8B-B14F-4D97-AF65-F5344CB8AC3E}">
        <p14:creationId xmlns:p14="http://schemas.microsoft.com/office/powerpoint/2010/main" val="158937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7C4610E-9C18-467B-BF10-BE6A974CC36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296DF307-344E-4E9B-A7AA-8139E450D1BE}"/>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E263CC2D-ACFB-4EB3-ADF9-CD82BC8422F3}"/>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C5366E2F-9BA0-485A-B1CA-A5E6E2E379AF}"/>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803051E-7C26-4F53-8293-B4EAED4212B9}"/>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10888CD-E496-4116-9C45-CF4F17ADE644}"/>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A42DA8F-DA3D-43E9-A184-E0F6C133A1D7}"/>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473EAD31-7AA3-49B7-ADD6-C13FF0F141A8}"/>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BBB7CDF-BA2E-451F-9201-CF2B6FEAEAE8}"/>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84809EF2-CD0D-4BC3-ABC7-E7E312A1D74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1D2D6C5-637B-4AFE-97F4-D4E48A613487}"/>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841B2C5-57F5-4FE6-B4D4-EBB3F3088119}"/>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4822A39-2A52-4B2C-9319-BEFC526DB0AF}"/>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E469692-E783-4950-8DEC-3A1FD3978B0C}"/>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12909CD-3254-41E5-B8BB-0F2D7CE0D89F}"/>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3E7648E-861E-4503-AEDC-56C4EC507297}"/>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9C72257-EBD0-4D1C-A32C-D846446872CB}"/>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7BB2CBB-9C22-4E28-AB86-DC92AEE2DBD2}"/>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85B3053-8D9F-410A-80C2-7960DDEA6A66}"/>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E8FF5DA7-6E72-41F1-A54C-EAF440A274F3}"/>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899734C-500F-4274-9854-8BFA14A1D7E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FF07BF51-2934-47AD-A415-7400882F1477}"/>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DD6E3DF0-EDC0-458B-9C5B-911814F0A68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D0824B1-47C9-4504-99FB-CB15051979CA}"/>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3904BE49-D42F-4F46-B6D8-2F31712168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57C06C8-18BE-4336-B9E0-3E15ACC93BA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C1C39E9B-4917-47D7-B9CB-56480F8876FA}"/>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5F7200AE-DDFE-46D2-ABCA-99906B970EDB}"/>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CAC40760-2393-4FAE-9A58-F4CDC0671627}"/>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1080422B-1649-4C8E-9459-421424360963}"/>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0136A7BD-0DB3-401B-A6AB-38BD30D10066}"/>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FD037346-242B-41AF-8CF5-C35284CA241E}"/>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238EBF94-0BBF-4BAE-AE27-729E3AC135EC}"/>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3940EFD7-EB1A-47AF-9DC9-7D4FCC6011E3}"/>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6BAA7A10-98A8-4931-9BE2-B573EB37678B}"/>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420223F5-34A9-4388-AF7B-38C76242FCBE}"/>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3CC9C746-C646-4363-B3D3-349B5C18C382}"/>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3EAA5BC5-AB13-4C8E-9D9D-05DE777C5F2A}"/>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500FC397-0569-4EC4-926A-DDD62AC49599}"/>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284FF041-FE7D-47CD-830F-7FABF41C7C7A}"/>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224154F3-CDFE-4FFF-92E4-ECEACF4A6629}"/>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CCE7404D-AA5A-4B82-A875-07F35D7C2DC6}"/>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526B6FED-4F20-4070-95B4-FF6F439E1C4B}"/>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3A75958D-1716-4B5A-A745-AFA4962FA4E4}"/>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531A2051-17DE-4E9D-9EA6-026B97B1A91C}"/>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9" name="Rectangle 58">
            <a:extLst>
              <a:ext uri="{FF2B5EF4-FFF2-40B4-BE49-F238E27FC236}">
                <a16:creationId xmlns:a16="http://schemas.microsoft.com/office/drawing/2014/main" id="{CE0642A0-80D3-4F37-8249-A07E6F3828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screenshot&#10;&#10;Description generated with very high confidence">
            <a:extLst>
              <a:ext uri="{FF2B5EF4-FFF2-40B4-BE49-F238E27FC236}">
                <a16:creationId xmlns:a16="http://schemas.microsoft.com/office/drawing/2014/main" id="{AEFC7ED1-0481-4B30-9135-8E3DD2546C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558"/>
          <a:stretch/>
        </p:blipFill>
        <p:spPr>
          <a:xfrm>
            <a:off x="1636429" y="321730"/>
            <a:ext cx="8950357" cy="3702609"/>
          </a:xfrm>
          <a:prstGeom prst="rect">
            <a:avLst/>
          </a:prstGeom>
          <a:ln w="12700">
            <a:noFill/>
          </a:ln>
        </p:spPr>
      </p:pic>
      <p:grpSp>
        <p:nvGrpSpPr>
          <p:cNvPr id="61" name="Group 60">
            <a:extLst>
              <a:ext uri="{FF2B5EF4-FFF2-40B4-BE49-F238E27FC236}">
                <a16:creationId xmlns:a16="http://schemas.microsoft.com/office/drawing/2014/main" id="{FA760135-24A9-40C9-B45F-2EB5B6420E4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2" name="Isosceles Triangle 39">
              <a:extLst>
                <a:ext uri="{FF2B5EF4-FFF2-40B4-BE49-F238E27FC236}">
                  <a16:creationId xmlns:a16="http://schemas.microsoft.com/office/drawing/2014/main" id="{20E3CEE0-0CB3-421F-99FC-4585E62437DD}"/>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346BB80-2556-4779-9642-5706CAA33CBB}"/>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B68C68C-C7EC-4DDF-9861-99564A140179}"/>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dirty="0"/>
              <a:t>So let’s put thrombopoiesis in order…</a:t>
            </a:r>
          </a:p>
        </p:txBody>
      </p:sp>
    </p:spTree>
    <p:extLst>
      <p:ext uri="{BB962C8B-B14F-4D97-AF65-F5344CB8AC3E}">
        <p14:creationId xmlns:p14="http://schemas.microsoft.com/office/powerpoint/2010/main" val="154928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DAE3342-9DFC-49D4-B09C-25E31076931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E49E0D20-8423-4612-99A5-14AEF8F6BB6D}"/>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57C2C108-5A30-48CA-9203-56747AEB7B5F}"/>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A343912-2EFC-408E-A862-5C9BF108DC2A}"/>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AA50D1CF-9DAE-4CF6-B829-E66CEE9D5784}"/>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FE5799A4-0568-433E-BF41-752CF516AC77}"/>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DBB86ED-F16F-4C28-BDD5-72D771176F7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347939E-8B76-4CFC-B2EC-63A7E2278388}"/>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A1DD132-02E4-4CD3-B496-BFF924558A6C}"/>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10BDA52-A7D7-4E4E-9F36-EC8F983EAF14}"/>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B1BDF852-319F-42B8-9A50-7C9A9387CD9D}"/>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AACE376-C01E-4F1F-91B7-39D0274BFE9A}"/>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7F612F4C-050E-459D-9771-ED088374A560}"/>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94E4211B-3E41-4905-8F4E-76811B9E5742}"/>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6AEC87EE-0CB8-43DE-8FEB-4586A92E809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277C1C5D-7BDC-47E4-8B81-C3C4AE949B49}"/>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A2A6EF8-9768-4478-9CD3-DFA547CEFCCB}"/>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FD9091C-E8FA-4ADA-937F-A74426ED1B9B}"/>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69923E7-63C4-47CE-956E-09D384D4FE66}"/>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A2576784-872E-494C-A041-0E346226B72A}"/>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B54F73D8-62C2-4127-9D19-01219BBB994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CFD8CA02-9BE5-4B82-8129-6EF61840247C}"/>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01515E68-030C-4313-B300-35253163D3F3}"/>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937725F-1DDF-4225-937E-106DBB047F0A}"/>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15F45667-0B46-4A90-8409-68E0DED74C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E72F74CD-DDC6-4771-8F87-C1F73A84A78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49D11527-A8D1-4787-B65E-8DAF7833A6D7}"/>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832F458D-A579-4334-81C4-12C9B62BB8EF}"/>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A892DB4C-373A-46C0-B41E-D0C29E020CEF}"/>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162BFF46-6D45-4857-ADE8-8B06B0CBB47B}"/>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CEE5B243-3A4C-4EF5-B693-E932CDFF3DF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051B45C6-ECE3-4233-9320-F5B6DD9446B5}"/>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BB0025DE-B5A2-472C-919B-E7DC5FC97CD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12454079-4CD9-4D7B-AB9E-CA727BF105BD}"/>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93A46527-D73D-480D-A109-77836AB230A4}"/>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15A0B884-1ECF-42E3-9411-9636A50CC205}"/>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43CE4AB4-1213-42A9-99FF-2F213D8CB3CA}"/>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2F70998E-23C8-4699-BC17-A591644CD608}"/>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5A743858-5D74-4037-9FF4-22C59E9272F9}"/>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565877A6-44BA-4C5B-A98D-25AACC6B2FA2}"/>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437FA001-D3C8-4D2A-9568-7E710BB9373A}"/>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470CE78A-B272-4EE3-BAA7-53BF67622DB6}"/>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CF1BE5A0-BE67-4D12-906D-9F802EE3329A}"/>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B3247B88-6B85-4FCB-9B6E-A80D8785E074}"/>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9E6D43A7-3407-4BB2-8648-C1141698F02B}"/>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From left to right: erythrocyte, thrombocyte, leukocyte"/>
          <p:cNvPicPr>
            <a:picLocks noChangeAspect="1"/>
          </p:cNvPicPr>
          <p:nvPr/>
        </p:nvPicPr>
        <p:blipFill rotWithShape="1">
          <a:blip r:embed="rId3">
            <a:extLst>
              <a:ext uri="{28A0092B-C50C-407E-A947-70E740481C1C}">
                <a14:useLocalDpi xmlns:a14="http://schemas.microsoft.com/office/drawing/2010/main" val="0"/>
              </a:ext>
            </a:extLst>
          </a:blip>
          <a:srcRect t="13791" r="-1" b="-1"/>
          <a:stretch/>
        </p:blipFill>
        <p:spPr>
          <a:xfrm>
            <a:off x="20" y="10"/>
            <a:ext cx="12191980" cy="6857990"/>
          </a:xfrm>
          <a:prstGeom prst="rect">
            <a:avLst/>
          </a:prstGeom>
        </p:spPr>
      </p:pic>
      <p:grpSp>
        <p:nvGrpSpPr>
          <p:cNvPr id="59" name="Group 58">
            <a:extLst>
              <a:ext uri="{FF2B5EF4-FFF2-40B4-BE49-F238E27FC236}">
                <a16:creationId xmlns:a16="http://schemas.microsoft.com/office/drawing/2014/main" id="{137F5DF7-A066-4F6A-A34F-75FEE73772E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3607" y="1186483"/>
            <a:ext cx="5659072" cy="4477933"/>
            <a:chOff x="3263607" y="1186483"/>
            <a:chExt cx="5659072" cy="4477933"/>
          </a:xfrm>
        </p:grpSpPr>
        <p:sp>
          <p:nvSpPr>
            <p:cNvPr id="60" name="Rectangle 59">
              <a:extLst>
                <a:ext uri="{FF2B5EF4-FFF2-40B4-BE49-F238E27FC236}">
                  <a16:creationId xmlns:a16="http://schemas.microsoft.com/office/drawing/2014/main" id="{1939990B-A0C5-4A1E-A9F3-78E7D993B05A}"/>
                </a:ext>
              </a:extLst>
            </p:cNvPr>
            <p:cNvSpPr/>
            <p:nvPr>
              <p:extLst>
                <p:ext uri="{386F3935-93C4-4BCD-93E2-E3B085C9AB24}">
                  <p16:designElem xmlns:p16="http://schemas.microsoft.com/office/powerpoint/2015/main" val="1"/>
                </p:ext>
              </p:extLst>
            </p:nvPr>
          </p:nvSpPr>
          <p:spPr>
            <a:xfrm>
              <a:off x="3267982" y="1186483"/>
              <a:ext cx="5654697" cy="71618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39">
              <a:extLst>
                <a:ext uri="{FF2B5EF4-FFF2-40B4-BE49-F238E27FC236}">
                  <a16:creationId xmlns:a16="http://schemas.microsoft.com/office/drawing/2014/main" id="{497C0CDF-C523-41E4-8431-9A0AD24D79D0}"/>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3A49661-72B3-4468-8866-31CC1CBC362A}"/>
                </a:ext>
              </a:extLst>
            </p:cNvPr>
            <p:cNvSpPr/>
            <p:nvPr>
              <p:extLst>
                <p:ext uri="{386F3935-93C4-4BCD-93E2-E3B085C9AB24}">
                  <p16:designElem xmlns:p16="http://schemas.microsoft.com/office/powerpoint/2015/main" val="1"/>
                </p:ext>
              </p:extLst>
            </p:nvPr>
          </p:nvSpPr>
          <p:spPr>
            <a:xfrm>
              <a:off x="3263607" y="1991156"/>
              <a:ext cx="5659072" cy="332219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339592" y="2075504"/>
            <a:ext cx="5496715" cy="1748729"/>
          </a:xfrm>
        </p:spPr>
        <p:txBody>
          <a:bodyPr vert="horz" lIns="228600" tIns="228600" rIns="228600" bIns="0" rtlCol="0" anchor="b">
            <a:normAutofit/>
          </a:bodyPr>
          <a:lstStyle/>
          <a:p>
            <a:pPr>
              <a:lnSpc>
                <a:spcPct val="80000"/>
              </a:lnSpc>
            </a:pPr>
            <a:r>
              <a:rPr lang="en-US" sz="5400" dirty="0"/>
              <a:t>Dynamics of how Platelets Work</a:t>
            </a:r>
          </a:p>
        </p:txBody>
      </p:sp>
      <p:sp>
        <p:nvSpPr>
          <p:cNvPr id="3" name="Content Placeholder 2"/>
          <p:cNvSpPr>
            <a:spLocks noGrp="1"/>
          </p:cNvSpPr>
          <p:nvPr>
            <p:ph idx="1"/>
          </p:nvPr>
        </p:nvSpPr>
        <p:spPr>
          <a:xfrm>
            <a:off x="3339592" y="3906266"/>
            <a:ext cx="5496716" cy="1322587"/>
          </a:xfrm>
        </p:spPr>
        <p:txBody>
          <a:bodyPr vert="horz" lIns="91440" tIns="0" rIns="91440" bIns="45720" rtlCol="0">
            <a:normAutofit/>
          </a:bodyPr>
          <a:lstStyle/>
          <a:p>
            <a:pPr marL="0" indent="0" algn="ctr">
              <a:lnSpc>
                <a:spcPct val="100000"/>
              </a:lnSpc>
              <a:buNone/>
            </a:pPr>
            <a:endParaRPr lang="en-US" dirty="0">
              <a:solidFill>
                <a:srgbClr val="FFFEFF"/>
              </a:solidFill>
            </a:endParaRPr>
          </a:p>
        </p:txBody>
      </p:sp>
      <p:sp>
        <p:nvSpPr>
          <p:cNvPr id="5" name="Footer PlaceHolder 3"/>
          <p:cNvSpPr>
            <a:spLocks noGrp="1"/>
          </p:cNvSpPr>
          <p:nvPr>
            <p:ph type="ftr" sz="quarter" idx="11"/>
          </p:nvPr>
        </p:nvSpPr>
        <p:spPr>
          <a:xfrm>
            <a:off x="804672" y="6227064"/>
            <a:ext cx="10588752" cy="320040"/>
          </a:xfrm>
        </p:spPr>
        <p:txBody>
          <a:bodyPr vert="horz" lIns="91440" tIns="45720" rIns="91440" bIns="45720" rtlCol="0" anchor="ctr">
            <a:normAutofit/>
          </a:bodyPr>
          <a:lstStyle/>
          <a:p>
            <a:pPr algn="ctr">
              <a:spcAft>
                <a:spcPts val="600"/>
              </a:spcAft>
              <a:defRPr/>
            </a:pPr>
            <a:r>
              <a:rPr lang="en-US">
                <a:solidFill>
                  <a:srgbClr val="FFFFFE"/>
                </a:solidFill>
                <a:hlinkClick r:id="rId4"/>
              </a:rPr>
              <a:t>Photo</a:t>
            </a:r>
            <a:r>
              <a:rPr lang="en-US">
                <a:solidFill>
                  <a:srgbClr val="FFFFFE"/>
                </a:solidFill>
              </a:rPr>
              <a:t> by Electron Microscopy Facility at The National Cancer Institute at Frederick (NCI-Frederick) / Public domain</a:t>
            </a:r>
          </a:p>
        </p:txBody>
      </p:sp>
    </p:spTree>
    <p:extLst>
      <p:ext uri="{BB962C8B-B14F-4D97-AF65-F5344CB8AC3E}">
        <p14:creationId xmlns:p14="http://schemas.microsoft.com/office/powerpoint/2010/main" val="863637642"/>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588</TotalTime>
  <Words>3036</Words>
  <Application>Microsoft Office PowerPoint</Application>
  <PresentationFormat>Widescreen</PresentationFormat>
  <Paragraphs>365</Paragraphs>
  <Slides>54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Rockwell</vt:lpstr>
      <vt:lpstr>Wingdings</vt:lpstr>
      <vt:lpstr>Atlas</vt:lpstr>
      <vt:lpstr>Thrombocytes &amp; Coagulation </vt:lpstr>
      <vt:lpstr>Where do platelets come from and what do they do?</vt:lpstr>
      <vt:lpstr>Birth of the Platelet</vt:lpstr>
      <vt:lpstr>Birth of the Platelet</vt:lpstr>
      <vt:lpstr>Birth of the Platelet</vt:lpstr>
      <vt:lpstr>Activated vs Non-activated Platelets</vt:lpstr>
      <vt:lpstr>Fun Facts about Platelets</vt:lpstr>
      <vt:lpstr>So let’s put thrombopoiesis in order…</vt:lpstr>
      <vt:lpstr>Dynamics of how Platelets Work</vt:lpstr>
      <vt:lpstr>Primary Hemostasis Explained</vt:lpstr>
      <vt:lpstr>Stopping the bleeding, where it begins…</vt:lpstr>
      <vt:lpstr>Adhesion</vt:lpstr>
      <vt:lpstr>Activation &amp; Secretion</vt:lpstr>
      <vt:lpstr>Aggregation</vt:lpstr>
      <vt:lpstr>Fibrin Clot</vt:lpstr>
      <vt:lpstr>To Review</vt:lpstr>
      <vt:lpstr>Now it’s time for Secondary Hemostasis! </vt:lpstr>
      <vt:lpstr>Now it’s time to understand coagulation</vt:lpstr>
      <vt:lpstr>There are 2 pathways to coagulation</vt:lpstr>
      <vt:lpstr>What are the Clotting Factors on these pathways?</vt:lpstr>
      <vt:lpstr>BEFORE WE MOVE ON!!!</vt:lpstr>
      <vt:lpstr>Coagulation Cascade</vt:lpstr>
      <vt:lpstr>Intrinsic Pathway Order</vt:lpstr>
      <vt:lpstr>Extrinsic Pathway Order </vt:lpstr>
      <vt:lpstr>Common Pathway for Extrinsic and Intrinsic</vt:lpstr>
      <vt:lpstr>Principles of Blood Coagulation Mini Review</vt:lpstr>
      <vt:lpstr>It all comes down to one thing the body must do…</vt:lpstr>
      <vt:lpstr>Phase 1 – Mechanical Phase</vt:lpstr>
      <vt:lpstr>The Stabilized Platelet Plug is Lipemic</vt:lpstr>
      <vt:lpstr>Phase 2: Chemical Phase</vt:lpstr>
      <vt:lpstr>Coagulation Factors</vt:lpstr>
      <vt:lpstr>Phase 3 – Formation and Degradation of Fibrin Clot</vt:lpstr>
      <vt:lpstr>What are we measuring?</vt:lpstr>
      <vt:lpstr>What to remember before you test!!</vt:lpstr>
      <vt:lpstr>Tests of platelet function</vt:lpstr>
      <vt:lpstr>What Tools Are Used To Evaluate Platelets?</vt:lpstr>
      <vt:lpstr>PowerPoint Presentation</vt:lpstr>
      <vt:lpstr>How Do You Use a Hemacytometer?</vt:lpstr>
      <vt:lpstr>PowerPoint Presentation</vt:lpstr>
      <vt:lpstr>Alternative Platelet Estimate Method</vt:lpstr>
      <vt:lpstr>PowerPoint Presentation</vt:lpstr>
      <vt:lpstr>BMBT</vt:lpstr>
      <vt:lpstr>BMBT, continued…</vt:lpstr>
      <vt:lpstr>aPTT</vt:lpstr>
      <vt:lpstr>PTT or OSPT</vt:lpstr>
      <vt:lpstr>PowerPoint Presentation</vt:lpstr>
      <vt:lpstr>PowerPoint Presentation</vt:lpstr>
      <vt:lpstr>Other Platelet Tests</vt:lpstr>
      <vt:lpstr>Platelet Disorders &amp; Clinical Signs</vt:lpstr>
      <vt:lpstr>Symptoms</vt:lpstr>
      <vt:lpstr>Hereditary Disorders</vt:lpstr>
      <vt:lpstr>Acquired Coagulopathy Problems</vt:lpstr>
      <vt:lpstr>Vitamin K Deficiency</vt:lpstr>
      <vt:lpstr>DIC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Medina Regalia</dc:creator>
  <cp:lastModifiedBy>Catherine Huff</cp:lastModifiedBy>
  <cp:revision>24</cp:revision>
  <dcterms:created xsi:type="dcterms:W3CDTF">2017-11-19T16:50:01Z</dcterms:created>
  <dcterms:modified xsi:type="dcterms:W3CDTF">2021-12-07T17:03:43Z</dcterms:modified>
</cp:coreProperties>
</file>