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</p:sldMasterIdLst>
  <p:notesMasterIdLst>
    <p:notesMasterId r:id="rId65"/>
  </p:notesMasterIdLst>
  <p:sldIdLst>
    <p:sldId id="329" r:id="rId3"/>
    <p:sldId id="327" r:id="rId4"/>
    <p:sldId id="302" r:id="rId5"/>
    <p:sldId id="303" r:id="rId6"/>
    <p:sldId id="328" r:id="rId7"/>
    <p:sldId id="304" r:id="rId8"/>
    <p:sldId id="305" r:id="rId9"/>
    <p:sldId id="307" r:id="rId10"/>
    <p:sldId id="309" r:id="rId11"/>
    <p:sldId id="310" r:id="rId12"/>
    <p:sldId id="311" r:id="rId13"/>
    <p:sldId id="312" r:id="rId14"/>
    <p:sldId id="314" r:id="rId15"/>
    <p:sldId id="315" r:id="rId16"/>
    <p:sldId id="316" r:id="rId17"/>
    <p:sldId id="317" r:id="rId18"/>
    <p:sldId id="318" r:id="rId19"/>
    <p:sldId id="321" r:id="rId20"/>
    <p:sldId id="323" r:id="rId21"/>
    <p:sldId id="324" r:id="rId22"/>
    <p:sldId id="325" r:id="rId23"/>
    <p:sldId id="326" r:id="rId24"/>
    <p:sldId id="256" r:id="rId25"/>
    <p:sldId id="257" r:id="rId26"/>
    <p:sldId id="258" r:id="rId27"/>
    <p:sldId id="259" r:id="rId28"/>
    <p:sldId id="260" r:id="rId29"/>
    <p:sldId id="261" r:id="rId30"/>
    <p:sldId id="330" r:id="rId31"/>
    <p:sldId id="262" r:id="rId32"/>
    <p:sldId id="263" r:id="rId33"/>
    <p:sldId id="264" r:id="rId34"/>
    <p:sldId id="265" r:id="rId35"/>
    <p:sldId id="266" r:id="rId36"/>
    <p:sldId id="267" r:id="rId37"/>
    <p:sldId id="269" r:id="rId38"/>
    <p:sldId id="268" r:id="rId39"/>
    <p:sldId id="270" r:id="rId40"/>
    <p:sldId id="271" r:id="rId41"/>
    <p:sldId id="272" r:id="rId42"/>
    <p:sldId id="273" r:id="rId43"/>
    <p:sldId id="274" r:id="rId44"/>
    <p:sldId id="332" r:id="rId45"/>
    <p:sldId id="275" r:id="rId46"/>
    <p:sldId id="331" r:id="rId47"/>
    <p:sldId id="276" r:id="rId48"/>
    <p:sldId id="279" r:id="rId49"/>
    <p:sldId id="278" r:id="rId50"/>
    <p:sldId id="280" r:id="rId51"/>
    <p:sldId id="281" r:id="rId52"/>
    <p:sldId id="282" r:id="rId53"/>
    <p:sldId id="284" r:id="rId54"/>
    <p:sldId id="285" r:id="rId55"/>
    <p:sldId id="286" r:id="rId56"/>
    <p:sldId id="287" r:id="rId57"/>
    <p:sldId id="288" r:id="rId58"/>
    <p:sldId id="289" r:id="rId59"/>
    <p:sldId id="292" r:id="rId60"/>
    <p:sldId id="295" r:id="rId61"/>
    <p:sldId id="298" r:id="rId62"/>
    <p:sldId id="299" r:id="rId63"/>
    <p:sldId id="30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W" initials="TW" lastIdx="3" clrIdx="0"/>
  <p:cmAuthor id="1" name="beyondwordsMO" initials="MO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F"/>
    <a:srgbClr val="BE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9" autoAdjust="0"/>
    <p:restoredTop sz="75163" autoAdjust="0"/>
  </p:normalViewPr>
  <p:slideViewPr>
    <p:cSldViewPr>
      <p:cViewPr varScale="1">
        <p:scale>
          <a:sx n="54" d="100"/>
          <a:sy n="54" d="100"/>
        </p:scale>
        <p:origin x="22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ADE52B-E0E6-4C21-89AC-EE5AAF48D2F6}" type="doc">
      <dgm:prSet loTypeId="urn:microsoft.com/office/officeart/2005/8/layout/default" loCatId="list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5DAD9994-26CA-4338-8E6F-C62A4F4EE594}">
      <dgm:prSet/>
      <dgm:spPr/>
      <dgm:t>
        <a:bodyPr/>
        <a:lstStyle/>
        <a:p>
          <a:r>
            <a:rPr lang="en-US"/>
            <a:t>Confirms significant amounts of protein </a:t>
          </a:r>
        </a:p>
      </dgm:t>
    </dgm:pt>
    <dgm:pt modelId="{90E26D0D-AE3A-4838-BCF0-D3641E28F47E}" type="parTrans" cxnId="{76DC3DCB-31AD-4583-ADA1-3A09293E1709}">
      <dgm:prSet/>
      <dgm:spPr/>
      <dgm:t>
        <a:bodyPr/>
        <a:lstStyle/>
        <a:p>
          <a:endParaRPr lang="en-US"/>
        </a:p>
      </dgm:t>
    </dgm:pt>
    <dgm:pt modelId="{FB65EEB8-1C89-4FB8-B441-D69E0C016C98}" type="sibTrans" cxnId="{76DC3DCB-31AD-4583-ADA1-3A09293E1709}">
      <dgm:prSet/>
      <dgm:spPr/>
      <dgm:t>
        <a:bodyPr/>
        <a:lstStyle/>
        <a:p>
          <a:endParaRPr lang="en-US"/>
        </a:p>
      </dgm:t>
    </dgm:pt>
    <dgm:pt modelId="{4D0C0290-B0EB-4C3C-8FB1-1212385C208E}">
      <dgm:prSet/>
      <dgm:spPr/>
      <dgm:t>
        <a:bodyPr/>
        <a:lstStyle/>
        <a:p>
          <a:r>
            <a:rPr lang="en-US"/>
            <a:t>Compares to levels of creatinine</a:t>
          </a:r>
        </a:p>
      </dgm:t>
    </dgm:pt>
    <dgm:pt modelId="{A2AEC1AC-050E-433F-85EC-63173B5C52D7}" type="parTrans" cxnId="{E0728C02-2526-4F9F-B42A-572D9CDF27D6}">
      <dgm:prSet/>
      <dgm:spPr/>
      <dgm:t>
        <a:bodyPr/>
        <a:lstStyle/>
        <a:p>
          <a:endParaRPr lang="en-US"/>
        </a:p>
      </dgm:t>
    </dgm:pt>
    <dgm:pt modelId="{EE6C2DF4-331C-4AB8-A0AA-B65B3ED0B96D}" type="sibTrans" cxnId="{E0728C02-2526-4F9F-B42A-572D9CDF27D6}">
      <dgm:prSet/>
      <dgm:spPr/>
      <dgm:t>
        <a:bodyPr/>
        <a:lstStyle/>
        <a:p>
          <a:endParaRPr lang="en-US"/>
        </a:p>
      </dgm:t>
    </dgm:pt>
    <dgm:pt modelId="{28C5582A-2C90-4D76-9182-5D47F1B849A9}">
      <dgm:prSet/>
      <dgm:spPr/>
      <dgm:t>
        <a:bodyPr/>
        <a:lstStyle/>
        <a:p>
          <a:r>
            <a:rPr lang="en-US"/>
            <a:t>Divide the protein concentration by the creatinine concentration</a:t>
          </a:r>
        </a:p>
      </dgm:t>
    </dgm:pt>
    <dgm:pt modelId="{E8492317-7F67-45DD-869C-0EF45566FBC4}" type="parTrans" cxnId="{DF4832E6-4DBD-483E-A291-D6DA4ED382C4}">
      <dgm:prSet/>
      <dgm:spPr/>
      <dgm:t>
        <a:bodyPr/>
        <a:lstStyle/>
        <a:p>
          <a:endParaRPr lang="en-US"/>
        </a:p>
      </dgm:t>
    </dgm:pt>
    <dgm:pt modelId="{A4222AA8-75DE-478E-B541-14020CEDC2A5}" type="sibTrans" cxnId="{DF4832E6-4DBD-483E-A291-D6DA4ED382C4}">
      <dgm:prSet/>
      <dgm:spPr/>
      <dgm:t>
        <a:bodyPr/>
        <a:lstStyle/>
        <a:p>
          <a:endParaRPr lang="en-US"/>
        </a:p>
      </dgm:t>
    </dgm:pt>
    <dgm:pt modelId="{F17A3F13-7FDD-40E9-98D5-29E1AE374684}">
      <dgm:prSet/>
      <dgm:spPr/>
      <dgm:t>
        <a:bodyPr/>
        <a:lstStyle/>
        <a:p>
          <a:r>
            <a:rPr lang="en-US"/>
            <a:t>Not affected by urine concentration and volume</a:t>
          </a:r>
        </a:p>
      </dgm:t>
    </dgm:pt>
    <dgm:pt modelId="{78CABE93-9A65-4EF2-98DD-DF56FA425D72}" type="parTrans" cxnId="{5DFB6C6E-7FF8-41DF-9604-4FF1F06B00CF}">
      <dgm:prSet/>
      <dgm:spPr/>
      <dgm:t>
        <a:bodyPr/>
        <a:lstStyle/>
        <a:p>
          <a:endParaRPr lang="en-US"/>
        </a:p>
      </dgm:t>
    </dgm:pt>
    <dgm:pt modelId="{FE662F80-934C-48C9-9A32-06967C06DCF6}" type="sibTrans" cxnId="{5DFB6C6E-7FF8-41DF-9604-4FF1F06B00CF}">
      <dgm:prSet/>
      <dgm:spPr/>
      <dgm:t>
        <a:bodyPr/>
        <a:lstStyle/>
        <a:p>
          <a:endParaRPr lang="en-US"/>
        </a:p>
      </dgm:t>
    </dgm:pt>
    <dgm:pt modelId="{61455402-E9D9-4E9F-8683-5BD48B93EB5D}">
      <dgm:prSet/>
      <dgm:spPr/>
      <dgm:t>
        <a:bodyPr/>
        <a:lstStyle/>
        <a:p>
          <a:r>
            <a:rPr lang="en-US"/>
            <a:t>Aids in accurate measurement of protein loss with low SG</a:t>
          </a:r>
        </a:p>
      </dgm:t>
    </dgm:pt>
    <dgm:pt modelId="{CAD66406-7090-4FA5-8BF3-A5C038B565C1}" type="parTrans" cxnId="{5F045BCB-F453-4218-85CB-3BF12FE84422}">
      <dgm:prSet/>
      <dgm:spPr/>
      <dgm:t>
        <a:bodyPr/>
        <a:lstStyle/>
        <a:p>
          <a:endParaRPr lang="en-US"/>
        </a:p>
      </dgm:t>
    </dgm:pt>
    <dgm:pt modelId="{DFDAFADA-EC2D-4EB2-A9AA-56F7AA87C104}" type="sibTrans" cxnId="{5F045BCB-F453-4218-85CB-3BF12FE84422}">
      <dgm:prSet/>
      <dgm:spPr/>
      <dgm:t>
        <a:bodyPr/>
        <a:lstStyle/>
        <a:p>
          <a:endParaRPr lang="en-US"/>
        </a:p>
      </dgm:t>
    </dgm:pt>
    <dgm:pt modelId="{E5FB1EF4-0907-4F87-8FA3-57C5BB7CBBA4}" type="pres">
      <dgm:prSet presAssocID="{74ADE52B-E0E6-4C21-89AC-EE5AAF48D2F6}" presName="diagram" presStyleCnt="0">
        <dgm:presLayoutVars>
          <dgm:dir/>
          <dgm:resizeHandles val="exact"/>
        </dgm:presLayoutVars>
      </dgm:prSet>
      <dgm:spPr/>
    </dgm:pt>
    <dgm:pt modelId="{9F34D987-0F1F-4E4B-A71F-290E27529755}" type="pres">
      <dgm:prSet presAssocID="{5DAD9994-26CA-4338-8E6F-C62A4F4EE594}" presName="node" presStyleLbl="node1" presStyleIdx="0" presStyleCnt="5">
        <dgm:presLayoutVars>
          <dgm:bulletEnabled val="1"/>
        </dgm:presLayoutVars>
      </dgm:prSet>
      <dgm:spPr/>
    </dgm:pt>
    <dgm:pt modelId="{EF647E71-5101-44C5-9F99-3A038C1A4AD4}" type="pres">
      <dgm:prSet presAssocID="{FB65EEB8-1C89-4FB8-B441-D69E0C016C98}" presName="sibTrans" presStyleCnt="0"/>
      <dgm:spPr/>
    </dgm:pt>
    <dgm:pt modelId="{C724B925-7789-49D6-B0C1-403ED6804295}" type="pres">
      <dgm:prSet presAssocID="{4D0C0290-B0EB-4C3C-8FB1-1212385C208E}" presName="node" presStyleLbl="node1" presStyleIdx="1" presStyleCnt="5">
        <dgm:presLayoutVars>
          <dgm:bulletEnabled val="1"/>
        </dgm:presLayoutVars>
      </dgm:prSet>
      <dgm:spPr/>
    </dgm:pt>
    <dgm:pt modelId="{D351C667-4EAC-4A57-868A-763C970A6164}" type="pres">
      <dgm:prSet presAssocID="{EE6C2DF4-331C-4AB8-A0AA-B65B3ED0B96D}" presName="sibTrans" presStyleCnt="0"/>
      <dgm:spPr/>
    </dgm:pt>
    <dgm:pt modelId="{1E2D5B4A-6932-4FF3-8B2B-E8DBEDB25DD0}" type="pres">
      <dgm:prSet presAssocID="{28C5582A-2C90-4D76-9182-5D47F1B849A9}" presName="node" presStyleLbl="node1" presStyleIdx="2" presStyleCnt="5">
        <dgm:presLayoutVars>
          <dgm:bulletEnabled val="1"/>
        </dgm:presLayoutVars>
      </dgm:prSet>
      <dgm:spPr/>
    </dgm:pt>
    <dgm:pt modelId="{1B2CBD6F-E152-48B5-956B-6C9A5A5FEFE4}" type="pres">
      <dgm:prSet presAssocID="{A4222AA8-75DE-478E-B541-14020CEDC2A5}" presName="sibTrans" presStyleCnt="0"/>
      <dgm:spPr/>
    </dgm:pt>
    <dgm:pt modelId="{6F57E1D8-7287-4784-B3A3-37B9A3F4A451}" type="pres">
      <dgm:prSet presAssocID="{F17A3F13-7FDD-40E9-98D5-29E1AE374684}" presName="node" presStyleLbl="node1" presStyleIdx="3" presStyleCnt="5">
        <dgm:presLayoutVars>
          <dgm:bulletEnabled val="1"/>
        </dgm:presLayoutVars>
      </dgm:prSet>
      <dgm:spPr/>
    </dgm:pt>
    <dgm:pt modelId="{F2CB5BC2-60E5-4A57-A4BE-1A7B18C5DAB4}" type="pres">
      <dgm:prSet presAssocID="{FE662F80-934C-48C9-9A32-06967C06DCF6}" presName="sibTrans" presStyleCnt="0"/>
      <dgm:spPr/>
    </dgm:pt>
    <dgm:pt modelId="{6B2815CA-C749-482E-9474-8E5BD8407355}" type="pres">
      <dgm:prSet presAssocID="{61455402-E9D9-4E9F-8683-5BD48B93EB5D}" presName="node" presStyleLbl="node1" presStyleIdx="4" presStyleCnt="5">
        <dgm:presLayoutVars>
          <dgm:bulletEnabled val="1"/>
        </dgm:presLayoutVars>
      </dgm:prSet>
      <dgm:spPr/>
    </dgm:pt>
  </dgm:ptLst>
  <dgm:cxnLst>
    <dgm:cxn modelId="{E0728C02-2526-4F9F-B42A-572D9CDF27D6}" srcId="{74ADE52B-E0E6-4C21-89AC-EE5AAF48D2F6}" destId="{4D0C0290-B0EB-4C3C-8FB1-1212385C208E}" srcOrd="1" destOrd="0" parTransId="{A2AEC1AC-050E-433F-85EC-63173B5C52D7}" sibTransId="{EE6C2DF4-331C-4AB8-A0AA-B65B3ED0B96D}"/>
    <dgm:cxn modelId="{FD0E2B60-9EA3-4551-8F5D-019ADED92F48}" type="presOf" srcId="{5DAD9994-26CA-4338-8E6F-C62A4F4EE594}" destId="{9F34D987-0F1F-4E4B-A71F-290E27529755}" srcOrd="0" destOrd="0" presId="urn:microsoft.com/office/officeart/2005/8/layout/default"/>
    <dgm:cxn modelId="{5DFB6C6E-7FF8-41DF-9604-4FF1F06B00CF}" srcId="{74ADE52B-E0E6-4C21-89AC-EE5AAF48D2F6}" destId="{F17A3F13-7FDD-40E9-98D5-29E1AE374684}" srcOrd="3" destOrd="0" parTransId="{78CABE93-9A65-4EF2-98DD-DF56FA425D72}" sibTransId="{FE662F80-934C-48C9-9A32-06967C06DCF6}"/>
    <dgm:cxn modelId="{41B465BC-0C5C-4228-A4F2-EB35B5773A3C}" type="presOf" srcId="{74ADE52B-E0E6-4C21-89AC-EE5AAF48D2F6}" destId="{E5FB1EF4-0907-4F87-8FA3-57C5BB7CBBA4}" srcOrd="0" destOrd="0" presId="urn:microsoft.com/office/officeart/2005/8/layout/default"/>
    <dgm:cxn modelId="{76DC3DCB-31AD-4583-ADA1-3A09293E1709}" srcId="{74ADE52B-E0E6-4C21-89AC-EE5AAF48D2F6}" destId="{5DAD9994-26CA-4338-8E6F-C62A4F4EE594}" srcOrd="0" destOrd="0" parTransId="{90E26D0D-AE3A-4838-BCF0-D3641E28F47E}" sibTransId="{FB65EEB8-1C89-4FB8-B441-D69E0C016C98}"/>
    <dgm:cxn modelId="{5F045BCB-F453-4218-85CB-3BF12FE84422}" srcId="{74ADE52B-E0E6-4C21-89AC-EE5AAF48D2F6}" destId="{61455402-E9D9-4E9F-8683-5BD48B93EB5D}" srcOrd="4" destOrd="0" parTransId="{CAD66406-7090-4FA5-8BF3-A5C038B565C1}" sibTransId="{DFDAFADA-EC2D-4EB2-A9AA-56F7AA87C104}"/>
    <dgm:cxn modelId="{1F0434CD-DD43-4CB0-B2F6-EA35CD4F10F7}" type="presOf" srcId="{F17A3F13-7FDD-40E9-98D5-29E1AE374684}" destId="{6F57E1D8-7287-4784-B3A3-37B9A3F4A451}" srcOrd="0" destOrd="0" presId="urn:microsoft.com/office/officeart/2005/8/layout/default"/>
    <dgm:cxn modelId="{D17196D2-B70D-4423-9D5F-28852F5A6B21}" type="presOf" srcId="{28C5582A-2C90-4D76-9182-5D47F1B849A9}" destId="{1E2D5B4A-6932-4FF3-8B2B-E8DBEDB25DD0}" srcOrd="0" destOrd="0" presId="urn:microsoft.com/office/officeart/2005/8/layout/default"/>
    <dgm:cxn modelId="{DF4832E6-4DBD-483E-A291-D6DA4ED382C4}" srcId="{74ADE52B-E0E6-4C21-89AC-EE5AAF48D2F6}" destId="{28C5582A-2C90-4D76-9182-5D47F1B849A9}" srcOrd="2" destOrd="0" parTransId="{E8492317-7F67-45DD-869C-0EF45566FBC4}" sibTransId="{A4222AA8-75DE-478E-B541-14020CEDC2A5}"/>
    <dgm:cxn modelId="{1F55A0E7-4F58-4326-A0CD-3F5C32B2465F}" type="presOf" srcId="{61455402-E9D9-4E9F-8683-5BD48B93EB5D}" destId="{6B2815CA-C749-482E-9474-8E5BD8407355}" srcOrd="0" destOrd="0" presId="urn:microsoft.com/office/officeart/2005/8/layout/default"/>
    <dgm:cxn modelId="{41A57FFD-8495-4330-A8BE-9DC064B888AD}" type="presOf" srcId="{4D0C0290-B0EB-4C3C-8FB1-1212385C208E}" destId="{C724B925-7789-49D6-B0C1-403ED6804295}" srcOrd="0" destOrd="0" presId="urn:microsoft.com/office/officeart/2005/8/layout/default"/>
    <dgm:cxn modelId="{49E6110F-B303-4D6C-B97F-E3CB4A70962F}" type="presParOf" srcId="{E5FB1EF4-0907-4F87-8FA3-57C5BB7CBBA4}" destId="{9F34D987-0F1F-4E4B-A71F-290E27529755}" srcOrd="0" destOrd="0" presId="urn:microsoft.com/office/officeart/2005/8/layout/default"/>
    <dgm:cxn modelId="{9A577623-363B-4AFC-A6C5-5C06CF63D7E7}" type="presParOf" srcId="{E5FB1EF4-0907-4F87-8FA3-57C5BB7CBBA4}" destId="{EF647E71-5101-44C5-9F99-3A038C1A4AD4}" srcOrd="1" destOrd="0" presId="urn:microsoft.com/office/officeart/2005/8/layout/default"/>
    <dgm:cxn modelId="{AFD8E65F-A315-4A2F-8E98-B68EE7E633C9}" type="presParOf" srcId="{E5FB1EF4-0907-4F87-8FA3-57C5BB7CBBA4}" destId="{C724B925-7789-49D6-B0C1-403ED6804295}" srcOrd="2" destOrd="0" presId="urn:microsoft.com/office/officeart/2005/8/layout/default"/>
    <dgm:cxn modelId="{A9397935-262B-4203-9346-F637B37A1C07}" type="presParOf" srcId="{E5FB1EF4-0907-4F87-8FA3-57C5BB7CBBA4}" destId="{D351C667-4EAC-4A57-868A-763C970A6164}" srcOrd="3" destOrd="0" presId="urn:microsoft.com/office/officeart/2005/8/layout/default"/>
    <dgm:cxn modelId="{D6B1167F-DDC6-43F4-9D80-95F49CCCB108}" type="presParOf" srcId="{E5FB1EF4-0907-4F87-8FA3-57C5BB7CBBA4}" destId="{1E2D5B4A-6932-4FF3-8B2B-E8DBEDB25DD0}" srcOrd="4" destOrd="0" presId="urn:microsoft.com/office/officeart/2005/8/layout/default"/>
    <dgm:cxn modelId="{B4F15BE7-E294-4624-9C5E-19DE49B103A3}" type="presParOf" srcId="{E5FB1EF4-0907-4F87-8FA3-57C5BB7CBBA4}" destId="{1B2CBD6F-E152-48B5-956B-6C9A5A5FEFE4}" srcOrd="5" destOrd="0" presId="urn:microsoft.com/office/officeart/2005/8/layout/default"/>
    <dgm:cxn modelId="{CFACDB79-0FDB-40F9-8E75-98E0D04E9DCC}" type="presParOf" srcId="{E5FB1EF4-0907-4F87-8FA3-57C5BB7CBBA4}" destId="{6F57E1D8-7287-4784-B3A3-37B9A3F4A451}" srcOrd="6" destOrd="0" presId="urn:microsoft.com/office/officeart/2005/8/layout/default"/>
    <dgm:cxn modelId="{2408186B-F731-40E6-A868-DA49E004D8EA}" type="presParOf" srcId="{E5FB1EF4-0907-4F87-8FA3-57C5BB7CBBA4}" destId="{F2CB5BC2-60E5-4A57-A4BE-1A7B18C5DAB4}" srcOrd="7" destOrd="0" presId="urn:microsoft.com/office/officeart/2005/8/layout/default"/>
    <dgm:cxn modelId="{F730ECD8-C00D-4764-BA73-1124B570E9E8}" type="presParOf" srcId="{E5FB1EF4-0907-4F87-8FA3-57C5BB7CBBA4}" destId="{6B2815CA-C749-482E-9474-8E5BD840735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465235-B98F-4916-96C5-991243B2A17C}" type="doc">
      <dgm:prSet loTypeId="urn:microsoft.com/office/officeart/2005/8/layout/matrix3" loCatId="matrix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9BA2F14-A9F6-46E0-8847-B86BB738B0E5}">
      <dgm:prSet custT="1"/>
      <dgm:spPr/>
      <dgm:t>
        <a:bodyPr/>
        <a:lstStyle/>
        <a:p>
          <a:r>
            <a:rPr lang="en-US" sz="2400" dirty="0"/>
            <a:t>Glucosuria or glycosuria </a:t>
          </a:r>
        </a:p>
      </dgm:t>
    </dgm:pt>
    <dgm:pt modelId="{7DDC2A9F-89B4-4101-B97F-7133938E4E6D}" type="parTrans" cxnId="{314E28B6-1017-4E9C-B603-7D477D368CE3}">
      <dgm:prSet/>
      <dgm:spPr/>
      <dgm:t>
        <a:bodyPr/>
        <a:lstStyle/>
        <a:p>
          <a:endParaRPr lang="en-US"/>
        </a:p>
      </dgm:t>
    </dgm:pt>
    <dgm:pt modelId="{9D356E5C-159B-482A-93CE-B06BF324A9B4}" type="sibTrans" cxnId="{314E28B6-1017-4E9C-B603-7D477D368CE3}">
      <dgm:prSet/>
      <dgm:spPr/>
      <dgm:t>
        <a:bodyPr/>
        <a:lstStyle/>
        <a:p>
          <a:endParaRPr lang="en-US"/>
        </a:p>
      </dgm:t>
    </dgm:pt>
    <dgm:pt modelId="{7E4D3644-1999-47C5-9E84-56856C632AC5}">
      <dgm:prSet custT="1"/>
      <dgm:spPr/>
      <dgm:t>
        <a:bodyPr/>
        <a:lstStyle/>
        <a:p>
          <a:r>
            <a:rPr lang="en-US" sz="2400" dirty="0"/>
            <a:t>Presence of glucose</a:t>
          </a:r>
        </a:p>
      </dgm:t>
    </dgm:pt>
    <dgm:pt modelId="{A292F535-408E-4E30-9AA4-800DB8C8774D}" type="parTrans" cxnId="{9CB33758-CA54-4452-86A7-0A64E8DE604D}">
      <dgm:prSet/>
      <dgm:spPr/>
      <dgm:t>
        <a:bodyPr/>
        <a:lstStyle/>
        <a:p>
          <a:endParaRPr lang="en-US"/>
        </a:p>
      </dgm:t>
    </dgm:pt>
    <dgm:pt modelId="{DA5A2FDC-990A-4502-BD02-F277F65B554A}" type="sibTrans" cxnId="{9CB33758-CA54-4452-86A7-0A64E8DE604D}">
      <dgm:prSet/>
      <dgm:spPr/>
      <dgm:t>
        <a:bodyPr/>
        <a:lstStyle/>
        <a:p>
          <a:endParaRPr lang="en-US"/>
        </a:p>
      </dgm:t>
    </dgm:pt>
    <dgm:pt modelId="{E035C290-5309-4222-B940-F737DEB3338E}">
      <dgm:prSet custT="1"/>
      <dgm:spPr/>
      <dgm:t>
        <a:bodyPr/>
        <a:lstStyle/>
        <a:p>
          <a:r>
            <a:rPr lang="en-US" sz="2400" dirty="0"/>
            <a:t>Filtered through glomerulus and resorbed by kidney tubules</a:t>
          </a:r>
        </a:p>
      </dgm:t>
    </dgm:pt>
    <dgm:pt modelId="{1025C2EF-B649-4627-AAAD-A27B095549DE}" type="parTrans" cxnId="{0843E485-3676-41B9-A2B3-ABF78C384B9F}">
      <dgm:prSet/>
      <dgm:spPr/>
      <dgm:t>
        <a:bodyPr/>
        <a:lstStyle/>
        <a:p>
          <a:endParaRPr lang="en-US"/>
        </a:p>
      </dgm:t>
    </dgm:pt>
    <dgm:pt modelId="{0B92BC11-5EE7-4BDC-A2E5-A5914EF3E7D2}" type="sibTrans" cxnId="{0843E485-3676-41B9-A2B3-ABF78C384B9F}">
      <dgm:prSet/>
      <dgm:spPr/>
      <dgm:t>
        <a:bodyPr/>
        <a:lstStyle/>
        <a:p>
          <a:endParaRPr lang="en-US"/>
        </a:p>
      </dgm:t>
    </dgm:pt>
    <dgm:pt modelId="{89C2CC4B-C0CE-4877-B3CF-AAF7821246F0}">
      <dgm:prSet custT="1"/>
      <dgm:spPr/>
      <dgm:t>
        <a:bodyPr/>
        <a:lstStyle/>
        <a:p>
          <a:r>
            <a:rPr lang="en-US" sz="2000" dirty="0"/>
            <a:t>Levels dependent on blood glucose levels and rate of glomerular filtration and tubular resorption </a:t>
          </a:r>
        </a:p>
      </dgm:t>
    </dgm:pt>
    <dgm:pt modelId="{8AC835A4-F3C6-43E2-855C-8B3F9C778E3B}" type="parTrans" cxnId="{FC966183-D697-4BFF-8108-99CC488D63B1}">
      <dgm:prSet/>
      <dgm:spPr/>
      <dgm:t>
        <a:bodyPr/>
        <a:lstStyle/>
        <a:p>
          <a:endParaRPr lang="en-US"/>
        </a:p>
      </dgm:t>
    </dgm:pt>
    <dgm:pt modelId="{12D1CE6A-2E60-4496-95C2-D7F52EE40327}" type="sibTrans" cxnId="{FC966183-D697-4BFF-8108-99CC488D63B1}">
      <dgm:prSet/>
      <dgm:spPr/>
      <dgm:t>
        <a:bodyPr/>
        <a:lstStyle/>
        <a:p>
          <a:endParaRPr lang="en-US"/>
        </a:p>
      </dgm:t>
    </dgm:pt>
    <dgm:pt modelId="{4FA7762E-22E6-4995-8647-998A5648BB01}">
      <dgm:prSet/>
      <dgm:spPr/>
      <dgm:t>
        <a:bodyPr/>
        <a:lstStyle/>
        <a:p>
          <a:r>
            <a:rPr lang="en-US" dirty="0"/>
            <a:t>Indicative of Diabetes Mellitus</a:t>
          </a:r>
        </a:p>
      </dgm:t>
    </dgm:pt>
    <dgm:pt modelId="{55F7F458-7970-4AD9-99AD-769206260C79}" type="parTrans" cxnId="{80622164-AC83-460C-9E15-E354D7739B65}">
      <dgm:prSet/>
      <dgm:spPr/>
      <dgm:t>
        <a:bodyPr/>
        <a:lstStyle/>
        <a:p>
          <a:endParaRPr lang="en-US"/>
        </a:p>
      </dgm:t>
    </dgm:pt>
    <dgm:pt modelId="{AFB44BA6-517A-4517-BCEC-D45A0C99D30B}" type="sibTrans" cxnId="{80622164-AC83-460C-9E15-E354D7739B65}">
      <dgm:prSet/>
      <dgm:spPr/>
      <dgm:t>
        <a:bodyPr/>
        <a:lstStyle/>
        <a:p>
          <a:endParaRPr lang="en-US"/>
        </a:p>
      </dgm:t>
    </dgm:pt>
    <dgm:pt modelId="{D2381EE3-A621-4098-8766-C35C45EBA2E6}" type="pres">
      <dgm:prSet presAssocID="{4E465235-B98F-4916-96C5-991243B2A17C}" presName="matrix" presStyleCnt="0">
        <dgm:presLayoutVars>
          <dgm:chMax val="1"/>
          <dgm:dir/>
          <dgm:resizeHandles val="exact"/>
        </dgm:presLayoutVars>
      </dgm:prSet>
      <dgm:spPr/>
    </dgm:pt>
    <dgm:pt modelId="{26C46385-70AB-456D-98F6-21C51FB5FDDC}" type="pres">
      <dgm:prSet presAssocID="{4E465235-B98F-4916-96C5-991243B2A17C}" presName="diamond" presStyleLbl="bgShp" presStyleIdx="0" presStyleCnt="1"/>
      <dgm:spPr/>
    </dgm:pt>
    <dgm:pt modelId="{4CD8F8AC-219B-45FB-9CC6-0BADAF711CB9}" type="pres">
      <dgm:prSet presAssocID="{4E465235-B98F-4916-96C5-991243B2A17C}" presName="quad1" presStyleLbl="node1" presStyleIdx="0" presStyleCnt="4" custScaleX="212578" custLinFactNeighborX="-63959" custLinFactNeighborY="-1340">
        <dgm:presLayoutVars>
          <dgm:chMax val="0"/>
          <dgm:chPref val="0"/>
          <dgm:bulletEnabled val="1"/>
        </dgm:presLayoutVars>
      </dgm:prSet>
      <dgm:spPr/>
    </dgm:pt>
    <dgm:pt modelId="{293728A0-E2A2-47F9-8E9D-5176CE2558BE}" type="pres">
      <dgm:prSet presAssocID="{4E465235-B98F-4916-96C5-991243B2A17C}" presName="quad2" presStyleLbl="node1" presStyleIdx="1" presStyleCnt="4" custScaleX="207727" custLinFactNeighborX="58151" custLinFactNeighborY="-1340">
        <dgm:presLayoutVars>
          <dgm:chMax val="0"/>
          <dgm:chPref val="0"/>
          <dgm:bulletEnabled val="1"/>
        </dgm:presLayoutVars>
      </dgm:prSet>
      <dgm:spPr/>
    </dgm:pt>
    <dgm:pt modelId="{824BB8A5-2C37-4E32-A4AC-ABD5F2F67697}" type="pres">
      <dgm:prSet presAssocID="{4E465235-B98F-4916-96C5-991243B2A17C}" presName="quad3" presStyleLbl="node1" presStyleIdx="2" presStyleCnt="4" custScaleX="208311" custLinFactNeighborX="-66851" custLinFactNeighborY="-660">
        <dgm:presLayoutVars>
          <dgm:chMax val="0"/>
          <dgm:chPref val="0"/>
          <dgm:bulletEnabled val="1"/>
        </dgm:presLayoutVars>
      </dgm:prSet>
      <dgm:spPr/>
    </dgm:pt>
    <dgm:pt modelId="{60205600-9BB7-4971-974A-FBBC69BC46CE}" type="pres">
      <dgm:prSet presAssocID="{4E465235-B98F-4916-96C5-991243B2A17C}" presName="quad4" presStyleLbl="node1" presStyleIdx="3" presStyleCnt="4" custScaleX="209955" custLinFactNeighborX="58286" custLinFactNeighborY="-660">
        <dgm:presLayoutVars>
          <dgm:chMax val="0"/>
          <dgm:chPref val="0"/>
          <dgm:bulletEnabled val="1"/>
        </dgm:presLayoutVars>
      </dgm:prSet>
      <dgm:spPr/>
    </dgm:pt>
  </dgm:ptLst>
  <dgm:cxnLst>
    <dgm:cxn modelId="{C897B007-93A6-4AE6-A164-F26762143124}" type="presOf" srcId="{19BA2F14-A9F6-46E0-8847-B86BB738B0E5}" destId="{4CD8F8AC-219B-45FB-9CC6-0BADAF711CB9}" srcOrd="0" destOrd="0" presId="urn:microsoft.com/office/officeart/2005/8/layout/matrix3"/>
    <dgm:cxn modelId="{9D75CA09-79FD-4B17-9D5E-9DEF05F3F59D}" type="presOf" srcId="{4E465235-B98F-4916-96C5-991243B2A17C}" destId="{D2381EE3-A621-4098-8766-C35C45EBA2E6}" srcOrd="0" destOrd="0" presId="urn:microsoft.com/office/officeart/2005/8/layout/matrix3"/>
    <dgm:cxn modelId="{EDA5A41A-D604-4A1C-9D9B-57562F57FDFC}" type="presOf" srcId="{E035C290-5309-4222-B940-F737DEB3338E}" destId="{293728A0-E2A2-47F9-8E9D-5176CE2558BE}" srcOrd="0" destOrd="0" presId="urn:microsoft.com/office/officeart/2005/8/layout/matrix3"/>
    <dgm:cxn modelId="{80622164-AC83-460C-9E15-E354D7739B65}" srcId="{4E465235-B98F-4916-96C5-991243B2A17C}" destId="{4FA7762E-22E6-4995-8647-998A5648BB01}" srcOrd="3" destOrd="0" parTransId="{55F7F458-7970-4AD9-99AD-769206260C79}" sibTransId="{AFB44BA6-517A-4517-BCEC-D45A0C99D30B}"/>
    <dgm:cxn modelId="{965ABB66-BA55-4996-BF03-63BD28B73C25}" type="presOf" srcId="{4FA7762E-22E6-4995-8647-998A5648BB01}" destId="{60205600-9BB7-4971-974A-FBBC69BC46CE}" srcOrd="0" destOrd="0" presId="urn:microsoft.com/office/officeart/2005/8/layout/matrix3"/>
    <dgm:cxn modelId="{E31AD757-0EA9-43BD-BC83-BE8BF0FE53A8}" type="presOf" srcId="{7E4D3644-1999-47C5-9E84-56856C632AC5}" destId="{4CD8F8AC-219B-45FB-9CC6-0BADAF711CB9}" srcOrd="0" destOrd="1" presId="urn:microsoft.com/office/officeart/2005/8/layout/matrix3"/>
    <dgm:cxn modelId="{9CB33758-CA54-4452-86A7-0A64E8DE604D}" srcId="{19BA2F14-A9F6-46E0-8847-B86BB738B0E5}" destId="{7E4D3644-1999-47C5-9E84-56856C632AC5}" srcOrd="0" destOrd="0" parTransId="{A292F535-408E-4E30-9AA4-800DB8C8774D}" sibTransId="{DA5A2FDC-990A-4502-BD02-F277F65B554A}"/>
    <dgm:cxn modelId="{FC966183-D697-4BFF-8108-99CC488D63B1}" srcId="{4E465235-B98F-4916-96C5-991243B2A17C}" destId="{89C2CC4B-C0CE-4877-B3CF-AAF7821246F0}" srcOrd="2" destOrd="0" parTransId="{8AC835A4-F3C6-43E2-855C-8B3F9C778E3B}" sibTransId="{12D1CE6A-2E60-4496-95C2-D7F52EE40327}"/>
    <dgm:cxn modelId="{0843E485-3676-41B9-A2B3-ABF78C384B9F}" srcId="{4E465235-B98F-4916-96C5-991243B2A17C}" destId="{E035C290-5309-4222-B940-F737DEB3338E}" srcOrd="1" destOrd="0" parTransId="{1025C2EF-B649-4627-AAAD-A27B095549DE}" sibTransId="{0B92BC11-5EE7-4BDC-A2E5-A5914EF3E7D2}"/>
    <dgm:cxn modelId="{367D52A0-FD13-4F41-A9AF-EFA60FEB35D7}" type="presOf" srcId="{89C2CC4B-C0CE-4877-B3CF-AAF7821246F0}" destId="{824BB8A5-2C37-4E32-A4AC-ABD5F2F67697}" srcOrd="0" destOrd="0" presId="urn:microsoft.com/office/officeart/2005/8/layout/matrix3"/>
    <dgm:cxn modelId="{314E28B6-1017-4E9C-B603-7D477D368CE3}" srcId="{4E465235-B98F-4916-96C5-991243B2A17C}" destId="{19BA2F14-A9F6-46E0-8847-B86BB738B0E5}" srcOrd="0" destOrd="0" parTransId="{7DDC2A9F-89B4-4101-B97F-7133938E4E6D}" sibTransId="{9D356E5C-159B-482A-93CE-B06BF324A9B4}"/>
    <dgm:cxn modelId="{431E6060-6CBB-4046-9967-1495ECFBF3AF}" type="presParOf" srcId="{D2381EE3-A621-4098-8766-C35C45EBA2E6}" destId="{26C46385-70AB-456D-98F6-21C51FB5FDDC}" srcOrd="0" destOrd="0" presId="urn:microsoft.com/office/officeart/2005/8/layout/matrix3"/>
    <dgm:cxn modelId="{2EC4DFFB-CCE1-4BDB-A5E4-2B80EEF9132A}" type="presParOf" srcId="{D2381EE3-A621-4098-8766-C35C45EBA2E6}" destId="{4CD8F8AC-219B-45FB-9CC6-0BADAF711CB9}" srcOrd="1" destOrd="0" presId="urn:microsoft.com/office/officeart/2005/8/layout/matrix3"/>
    <dgm:cxn modelId="{C8396D17-C52A-45F7-8CA9-D9CD94E12C54}" type="presParOf" srcId="{D2381EE3-A621-4098-8766-C35C45EBA2E6}" destId="{293728A0-E2A2-47F9-8E9D-5176CE2558BE}" srcOrd="2" destOrd="0" presId="urn:microsoft.com/office/officeart/2005/8/layout/matrix3"/>
    <dgm:cxn modelId="{B30DC09D-1129-4FE0-9AA7-1E73C72A59A7}" type="presParOf" srcId="{D2381EE3-A621-4098-8766-C35C45EBA2E6}" destId="{824BB8A5-2C37-4E32-A4AC-ABD5F2F67697}" srcOrd="3" destOrd="0" presId="urn:microsoft.com/office/officeart/2005/8/layout/matrix3"/>
    <dgm:cxn modelId="{6931A747-4C55-4493-AB5D-9E75419C6B0D}" type="presParOf" srcId="{D2381EE3-A621-4098-8766-C35C45EBA2E6}" destId="{60205600-9BB7-4971-974A-FBBC69BC46C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A0EE29-0533-4067-B6AD-083E97B739F1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2186768-7853-4699-BA01-39EACA2A288E}">
      <dgm:prSet/>
      <dgm:spPr/>
      <dgm:t>
        <a:bodyPr/>
        <a:lstStyle/>
        <a:p>
          <a:r>
            <a:rPr lang="en-US"/>
            <a:t>Chemical analysis of urine uses a reagent dipstick</a:t>
          </a:r>
        </a:p>
      </dgm:t>
    </dgm:pt>
    <dgm:pt modelId="{776B67F8-6BE9-44BD-9D24-10D5301DD061}" type="parTrans" cxnId="{B4DB5330-8F9F-4A90-869E-880BA2B83757}">
      <dgm:prSet/>
      <dgm:spPr/>
      <dgm:t>
        <a:bodyPr/>
        <a:lstStyle/>
        <a:p>
          <a:endParaRPr lang="en-US"/>
        </a:p>
      </dgm:t>
    </dgm:pt>
    <dgm:pt modelId="{3464A663-4A0B-4BB2-AB0B-0D1D2B1428B0}" type="sibTrans" cxnId="{B4DB5330-8F9F-4A90-869E-880BA2B83757}">
      <dgm:prSet/>
      <dgm:spPr/>
      <dgm:t>
        <a:bodyPr/>
        <a:lstStyle/>
        <a:p>
          <a:endParaRPr lang="en-US"/>
        </a:p>
      </dgm:t>
    </dgm:pt>
    <dgm:pt modelId="{14FC39DB-6ABD-4601-B162-C09FB02C0530}">
      <dgm:prSet/>
      <dgm:spPr/>
      <dgm:t>
        <a:bodyPr/>
        <a:lstStyle/>
        <a:p>
          <a:r>
            <a:rPr lang="en-US" dirty="0"/>
            <a:t>Urine pH is affected by diet</a:t>
          </a:r>
        </a:p>
      </dgm:t>
    </dgm:pt>
    <dgm:pt modelId="{44B3F9B4-2113-49E4-BE61-1A4D0E723CD0}" type="parTrans" cxnId="{0AA420FB-396F-4CF6-B89C-F8E4DD6D55AC}">
      <dgm:prSet/>
      <dgm:spPr/>
      <dgm:t>
        <a:bodyPr/>
        <a:lstStyle/>
        <a:p>
          <a:endParaRPr lang="en-US"/>
        </a:p>
      </dgm:t>
    </dgm:pt>
    <dgm:pt modelId="{4C23885C-90E9-4A85-8D95-A9D3D748E487}" type="sibTrans" cxnId="{0AA420FB-396F-4CF6-B89C-F8E4DD6D55AC}">
      <dgm:prSet/>
      <dgm:spPr/>
      <dgm:t>
        <a:bodyPr/>
        <a:lstStyle/>
        <a:p>
          <a:endParaRPr lang="en-US"/>
        </a:p>
      </dgm:t>
    </dgm:pt>
    <dgm:pt modelId="{5DBE03EA-03C5-4B86-B38F-DCEE97CA4CF2}">
      <dgm:prSet/>
      <dgm:spPr/>
      <dgm:t>
        <a:bodyPr/>
        <a:lstStyle/>
        <a:p>
          <a:r>
            <a:rPr lang="en-US" dirty="0"/>
            <a:t>Protein in urine is abnormal</a:t>
          </a:r>
        </a:p>
      </dgm:t>
    </dgm:pt>
    <dgm:pt modelId="{65598E67-31E6-4220-BEE1-858EACCF29D7}" type="parTrans" cxnId="{D6B919AA-2A20-4AE5-9582-B9A6C4062936}">
      <dgm:prSet/>
      <dgm:spPr/>
      <dgm:t>
        <a:bodyPr/>
        <a:lstStyle/>
        <a:p>
          <a:endParaRPr lang="en-US"/>
        </a:p>
      </dgm:t>
    </dgm:pt>
    <dgm:pt modelId="{65BB44A7-9B18-4621-82C9-795434CCA395}" type="sibTrans" cxnId="{D6B919AA-2A20-4AE5-9582-B9A6C4062936}">
      <dgm:prSet/>
      <dgm:spPr/>
      <dgm:t>
        <a:bodyPr/>
        <a:lstStyle/>
        <a:p>
          <a:endParaRPr lang="en-US"/>
        </a:p>
      </dgm:t>
    </dgm:pt>
    <dgm:pt modelId="{4919FB39-99DC-461D-9211-07805CE58A51}">
      <dgm:prSet/>
      <dgm:spPr/>
      <dgm:t>
        <a:bodyPr/>
        <a:lstStyle/>
        <a:p>
          <a:r>
            <a:rPr lang="en-US"/>
            <a:t>UTI</a:t>
          </a:r>
        </a:p>
      </dgm:t>
    </dgm:pt>
    <dgm:pt modelId="{CFF9FC37-DC72-4D35-9D5D-B736C5C25CC9}" type="parTrans" cxnId="{5D6ECF1B-806A-4387-BC50-A32AA5523CD3}">
      <dgm:prSet/>
      <dgm:spPr/>
      <dgm:t>
        <a:bodyPr/>
        <a:lstStyle/>
        <a:p>
          <a:endParaRPr lang="en-US"/>
        </a:p>
      </dgm:t>
    </dgm:pt>
    <dgm:pt modelId="{D8572616-B375-4DB9-BD74-1AFCEB69A97A}" type="sibTrans" cxnId="{5D6ECF1B-806A-4387-BC50-A32AA5523CD3}">
      <dgm:prSet/>
      <dgm:spPr/>
      <dgm:t>
        <a:bodyPr/>
        <a:lstStyle/>
        <a:p>
          <a:endParaRPr lang="en-US"/>
        </a:p>
      </dgm:t>
    </dgm:pt>
    <dgm:pt modelId="{95457808-8FA4-454D-B93D-FEEF85DE5B9F}">
      <dgm:prSet/>
      <dgm:spPr/>
      <dgm:t>
        <a:bodyPr/>
        <a:lstStyle/>
        <a:p>
          <a:r>
            <a:rPr lang="en-US" dirty="0"/>
            <a:t>Glucosuria and ketonuria – diabetes mellitus</a:t>
          </a:r>
        </a:p>
      </dgm:t>
    </dgm:pt>
    <dgm:pt modelId="{2BCF3AFE-2E47-428B-A408-1C27AB0832F9}" type="parTrans" cxnId="{8DEA1EC0-089C-42B7-9E5B-808AE7C8F16E}">
      <dgm:prSet/>
      <dgm:spPr/>
      <dgm:t>
        <a:bodyPr/>
        <a:lstStyle/>
        <a:p>
          <a:endParaRPr lang="en-US"/>
        </a:p>
      </dgm:t>
    </dgm:pt>
    <dgm:pt modelId="{7E07FD6E-C98D-43BD-A9E6-55118FD27757}" type="sibTrans" cxnId="{8DEA1EC0-089C-42B7-9E5B-808AE7C8F16E}">
      <dgm:prSet/>
      <dgm:spPr/>
      <dgm:t>
        <a:bodyPr/>
        <a:lstStyle/>
        <a:p>
          <a:endParaRPr lang="en-US"/>
        </a:p>
      </dgm:t>
    </dgm:pt>
    <dgm:pt modelId="{B651691D-2F33-4B4A-B6E3-7A134B2D77D1}">
      <dgm:prSet/>
      <dgm:spPr/>
      <dgm:t>
        <a:bodyPr/>
        <a:lstStyle/>
        <a:p>
          <a:r>
            <a:rPr lang="en-US"/>
            <a:t>Bilirubinuria – bile duct obstruction, hemolytic anemia, and liver disease</a:t>
          </a:r>
        </a:p>
      </dgm:t>
    </dgm:pt>
    <dgm:pt modelId="{D15E9256-FF76-4F2E-A30D-50E8209B0AAA}" type="parTrans" cxnId="{2BD08CB0-8746-4DB9-A0B3-5C0AB759196F}">
      <dgm:prSet/>
      <dgm:spPr/>
      <dgm:t>
        <a:bodyPr/>
        <a:lstStyle/>
        <a:p>
          <a:endParaRPr lang="en-US"/>
        </a:p>
      </dgm:t>
    </dgm:pt>
    <dgm:pt modelId="{0C3AA7C6-9EB9-4819-8E1C-ACB5D77F9D89}" type="sibTrans" cxnId="{2BD08CB0-8746-4DB9-A0B3-5C0AB759196F}">
      <dgm:prSet/>
      <dgm:spPr/>
      <dgm:t>
        <a:bodyPr/>
        <a:lstStyle/>
        <a:p>
          <a:endParaRPr lang="en-US"/>
        </a:p>
      </dgm:t>
    </dgm:pt>
    <dgm:pt modelId="{D7A8176D-F5C8-42B2-84BB-368E4F43F9AE}">
      <dgm:prSet/>
      <dgm:spPr/>
      <dgm:t>
        <a:bodyPr/>
        <a:lstStyle/>
        <a:p>
          <a:r>
            <a:rPr lang="en-US" dirty="0"/>
            <a:t>Hematuria, hemoglobinuria, and myoglobinuria can occur simultaneously </a:t>
          </a:r>
        </a:p>
      </dgm:t>
    </dgm:pt>
    <dgm:pt modelId="{E23E6770-5A2D-47D9-BFEF-C0537945EC1F}" type="parTrans" cxnId="{5D75FD7D-7B2D-4CC2-80F5-903B2B5A6EB1}">
      <dgm:prSet/>
      <dgm:spPr/>
      <dgm:t>
        <a:bodyPr/>
        <a:lstStyle/>
        <a:p>
          <a:endParaRPr lang="en-US"/>
        </a:p>
      </dgm:t>
    </dgm:pt>
    <dgm:pt modelId="{76B138DE-D942-423A-8F51-28F9D96B82D3}" type="sibTrans" cxnId="{5D75FD7D-7B2D-4CC2-80F5-903B2B5A6EB1}">
      <dgm:prSet/>
      <dgm:spPr/>
      <dgm:t>
        <a:bodyPr/>
        <a:lstStyle/>
        <a:p>
          <a:endParaRPr lang="en-US"/>
        </a:p>
      </dgm:t>
    </dgm:pt>
    <dgm:pt modelId="{CD738BBC-52BE-4271-9D53-2CEFA48ED727}" type="pres">
      <dgm:prSet presAssocID="{64A0EE29-0533-4067-B6AD-083E97B739F1}" presName="linear" presStyleCnt="0">
        <dgm:presLayoutVars>
          <dgm:animLvl val="lvl"/>
          <dgm:resizeHandles val="exact"/>
        </dgm:presLayoutVars>
      </dgm:prSet>
      <dgm:spPr/>
    </dgm:pt>
    <dgm:pt modelId="{5F037E6F-46B5-4D97-9F57-09A6DF8491A2}" type="pres">
      <dgm:prSet presAssocID="{72186768-7853-4699-BA01-39EACA2A288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5D5B3CF-C4AD-4BB6-9583-1625C865243E}" type="pres">
      <dgm:prSet presAssocID="{3464A663-4A0B-4BB2-AB0B-0D1D2B1428B0}" presName="spacer" presStyleCnt="0"/>
      <dgm:spPr/>
    </dgm:pt>
    <dgm:pt modelId="{E0C7A6B9-4EF1-446A-B99E-FFAF7F87EDEB}" type="pres">
      <dgm:prSet presAssocID="{14FC39DB-6ABD-4601-B162-C09FB02C053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D258FE8-FEF2-4B7F-8081-B8BEB089AA41}" type="pres">
      <dgm:prSet presAssocID="{4C23885C-90E9-4A85-8D95-A9D3D748E487}" presName="spacer" presStyleCnt="0"/>
      <dgm:spPr/>
    </dgm:pt>
    <dgm:pt modelId="{7F2F6FBC-A3C4-4E3E-B343-3DF0B15EC1B3}" type="pres">
      <dgm:prSet presAssocID="{5DBE03EA-03C5-4B86-B38F-DCEE97CA4CF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871CB18-39B7-4608-B5DF-84F1B235B81C}" type="pres">
      <dgm:prSet presAssocID="{5DBE03EA-03C5-4B86-B38F-DCEE97CA4CF2}" presName="childText" presStyleLbl="revTx" presStyleIdx="0" presStyleCnt="1">
        <dgm:presLayoutVars>
          <dgm:bulletEnabled val="1"/>
        </dgm:presLayoutVars>
      </dgm:prSet>
      <dgm:spPr/>
    </dgm:pt>
    <dgm:pt modelId="{29A5874A-3E31-41D1-BCCA-FE31AFB76A69}" type="pres">
      <dgm:prSet presAssocID="{95457808-8FA4-454D-B93D-FEEF85DE5B9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B9B9BFB-DD8C-43AA-8220-8E3DDFCEB685}" type="pres">
      <dgm:prSet presAssocID="{7E07FD6E-C98D-43BD-A9E6-55118FD27757}" presName="spacer" presStyleCnt="0"/>
      <dgm:spPr/>
    </dgm:pt>
    <dgm:pt modelId="{BD1BC58C-4003-4B01-98FE-5345D93B38AF}" type="pres">
      <dgm:prSet presAssocID="{B651691D-2F33-4B4A-B6E3-7A134B2D77D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D78CC0A-D61B-470D-BC26-AD35C3C17890}" type="pres">
      <dgm:prSet presAssocID="{0C3AA7C6-9EB9-4819-8E1C-ACB5D77F9D89}" presName="spacer" presStyleCnt="0"/>
      <dgm:spPr/>
    </dgm:pt>
    <dgm:pt modelId="{209756CB-FFE7-455B-924D-3EBFEC5A916C}" type="pres">
      <dgm:prSet presAssocID="{D7A8176D-F5C8-42B2-84BB-368E4F43F9A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D6ECF1B-806A-4387-BC50-A32AA5523CD3}" srcId="{5DBE03EA-03C5-4B86-B38F-DCEE97CA4CF2}" destId="{4919FB39-99DC-461D-9211-07805CE58A51}" srcOrd="0" destOrd="0" parTransId="{CFF9FC37-DC72-4D35-9D5D-B736C5C25CC9}" sibTransId="{D8572616-B375-4DB9-BD74-1AFCEB69A97A}"/>
    <dgm:cxn modelId="{B4DB5330-8F9F-4A90-869E-880BA2B83757}" srcId="{64A0EE29-0533-4067-B6AD-083E97B739F1}" destId="{72186768-7853-4699-BA01-39EACA2A288E}" srcOrd="0" destOrd="0" parTransId="{776B67F8-6BE9-44BD-9D24-10D5301DD061}" sibTransId="{3464A663-4A0B-4BB2-AB0B-0D1D2B1428B0}"/>
    <dgm:cxn modelId="{2BC3DA45-9EE9-4F98-935A-03DFEBC6772A}" type="presOf" srcId="{5DBE03EA-03C5-4B86-B38F-DCEE97CA4CF2}" destId="{7F2F6FBC-A3C4-4E3E-B343-3DF0B15EC1B3}" srcOrd="0" destOrd="0" presId="urn:microsoft.com/office/officeart/2005/8/layout/vList2"/>
    <dgm:cxn modelId="{BA040879-A217-4FC3-8C46-632BCC5FFD57}" type="presOf" srcId="{D7A8176D-F5C8-42B2-84BB-368E4F43F9AE}" destId="{209756CB-FFE7-455B-924D-3EBFEC5A916C}" srcOrd="0" destOrd="0" presId="urn:microsoft.com/office/officeart/2005/8/layout/vList2"/>
    <dgm:cxn modelId="{5D75FD7D-7B2D-4CC2-80F5-903B2B5A6EB1}" srcId="{64A0EE29-0533-4067-B6AD-083E97B739F1}" destId="{D7A8176D-F5C8-42B2-84BB-368E4F43F9AE}" srcOrd="5" destOrd="0" parTransId="{E23E6770-5A2D-47D9-BFEF-C0537945EC1F}" sibTransId="{76B138DE-D942-423A-8F51-28F9D96B82D3}"/>
    <dgm:cxn modelId="{C37DE192-3C75-4480-B27A-C54E6B8C9D96}" type="presOf" srcId="{64A0EE29-0533-4067-B6AD-083E97B739F1}" destId="{CD738BBC-52BE-4271-9D53-2CEFA48ED727}" srcOrd="0" destOrd="0" presId="urn:microsoft.com/office/officeart/2005/8/layout/vList2"/>
    <dgm:cxn modelId="{B2E54799-0EA9-40F4-BD86-479CCD538138}" type="presOf" srcId="{4919FB39-99DC-461D-9211-07805CE58A51}" destId="{A871CB18-39B7-4608-B5DF-84F1B235B81C}" srcOrd="0" destOrd="0" presId="urn:microsoft.com/office/officeart/2005/8/layout/vList2"/>
    <dgm:cxn modelId="{D6B919AA-2A20-4AE5-9582-B9A6C4062936}" srcId="{64A0EE29-0533-4067-B6AD-083E97B739F1}" destId="{5DBE03EA-03C5-4B86-B38F-DCEE97CA4CF2}" srcOrd="2" destOrd="0" parTransId="{65598E67-31E6-4220-BEE1-858EACCF29D7}" sibTransId="{65BB44A7-9B18-4621-82C9-795434CCA395}"/>
    <dgm:cxn modelId="{018653B0-C295-4CA9-B727-0B4817CF007F}" type="presOf" srcId="{72186768-7853-4699-BA01-39EACA2A288E}" destId="{5F037E6F-46B5-4D97-9F57-09A6DF8491A2}" srcOrd="0" destOrd="0" presId="urn:microsoft.com/office/officeart/2005/8/layout/vList2"/>
    <dgm:cxn modelId="{2BD08CB0-8746-4DB9-A0B3-5C0AB759196F}" srcId="{64A0EE29-0533-4067-B6AD-083E97B739F1}" destId="{B651691D-2F33-4B4A-B6E3-7A134B2D77D1}" srcOrd="4" destOrd="0" parTransId="{D15E9256-FF76-4F2E-A30D-50E8209B0AAA}" sibTransId="{0C3AA7C6-9EB9-4819-8E1C-ACB5D77F9D89}"/>
    <dgm:cxn modelId="{8DEA1EC0-089C-42B7-9E5B-808AE7C8F16E}" srcId="{64A0EE29-0533-4067-B6AD-083E97B739F1}" destId="{95457808-8FA4-454D-B93D-FEEF85DE5B9F}" srcOrd="3" destOrd="0" parTransId="{2BCF3AFE-2E47-428B-A408-1C27AB0832F9}" sibTransId="{7E07FD6E-C98D-43BD-A9E6-55118FD27757}"/>
    <dgm:cxn modelId="{33BE9FE3-D2CC-4A06-9C65-A70ADEF553A7}" type="presOf" srcId="{B651691D-2F33-4B4A-B6E3-7A134B2D77D1}" destId="{BD1BC58C-4003-4B01-98FE-5345D93B38AF}" srcOrd="0" destOrd="0" presId="urn:microsoft.com/office/officeart/2005/8/layout/vList2"/>
    <dgm:cxn modelId="{267C94E5-DEE8-4E92-B1E8-C7B9C22CED67}" type="presOf" srcId="{14FC39DB-6ABD-4601-B162-C09FB02C0530}" destId="{E0C7A6B9-4EF1-446A-B99E-FFAF7F87EDEB}" srcOrd="0" destOrd="0" presId="urn:microsoft.com/office/officeart/2005/8/layout/vList2"/>
    <dgm:cxn modelId="{B2FDC1EB-68B4-48E1-8572-5005D661B422}" type="presOf" srcId="{95457808-8FA4-454D-B93D-FEEF85DE5B9F}" destId="{29A5874A-3E31-41D1-BCCA-FE31AFB76A69}" srcOrd="0" destOrd="0" presId="urn:microsoft.com/office/officeart/2005/8/layout/vList2"/>
    <dgm:cxn modelId="{0AA420FB-396F-4CF6-B89C-F8E4DD6D55AC}" srcId="{64A0EE29-0533-4067-B6AD-083E97B739F1}" destId="{14FC39DB-6ABD-4601-B162-C09FB02C0530}" srcOrd="1" destOrd="0" parTransId="{44B3F9B4-2113-49E4-BE61-1A4D0E723CD0}" sibTransId="{4C23885C-90E9-4A85-8D95-A9D3D748E487}"/>
    <dgm:cxn modelId="{E80E3516-5C3A-4AC9-93F6-84E0FE7B0C1F}" type="presParOf" srcId="{CD738BBC-52BE-4271-9D53-2CEFA48ED727}" destId="{5F037E6F-46B5-4D97-9F57-09A6DF8491A2}" srcOrd="0" destOrd="0" presId="urn:microsoft.com/office/officeart/2005/8/layout/vList2"/>
    <dgm:cxn modelId="{FB5AAEBB-6D08-4C11-B337-CDBA40DC6AF7}" type="presParOf" srcId="{CD738BBC-52BE-4271-9D53-2CEFA48ED727}" destId="{E5D5B3CF-C4AD-4BB6-9583-1625C865243E}" srcOrd="1" destOrd="0" presId="urn:microsoft.com/office/officeart/2005/8/layout/vList2"/>
    <dgm:cxn modelId="{0A5FF7BE-0757-401A-AB54-92C43798E339}" type="presParOf" srcId="{CD738BBC-52BE-4271-9D53-2CEFA48ED727}" destId="{E0C7A6B9-4EF1-446A-B99E-FFAF7F87EDEB}" srcOrd="2" destOrd="0" presId="urn:microsoft.com/office/officeart/2005/8/layout/vList2"/>
    <dgm:cxn modelId="{8101A4B5-3B7D-48E1-AAFF-F3453DE6FB0D}" type="presParOf" srcId="{CD738BBC-52BE-4271-9D53-2CEFA48ED727}" destId="{3D258FE8-FEF2-4B7F-8081-B8BEB089AA41}" srcOrd="3" destOrd="0" presId="urn:microsoft.com/office/officeart/2005/8/layout/vList2"/>
    <dgm:cxn modelId="{1ACD093E-791D-4786-975E-45FE75A7E00A}" type="presParOf" srcId="{CD738BBC-52BE-4271-9D53-2CEFA48ED727}" destId="{7F2F6FBC-A3C4-4E3E-B343-3DF0B15EC1B3}" srcOrd="4" destOrd="0" presId="urn:microsoft.com/office/officeart/2005/8/layout/vList2"/>
    <dgm:cxn modelId="{1185B2C4-0FF5-4A9C-B6CE-09D8E1B74659}" type="presParOf" srcId="{CD738BBC-52BE-4271-9D53-2CEFA48ED727}" destId="{A871CB18-39B7-4608-B5DF-84F1B235B81C}" srcOrd="5" destOrd="0" presId="urn:microsoft.com/office/officeart/2005/8/layout/vList2"/>
    <dgm:cxn modelId="{0F9AC41F-B48B-4B39-A0CA-6EC4FF779A83}" type="presParOf" srcId="{CD738BBC-52BE-4271-9D53-2CEFA48ED727}" destId="{29A5874A-3E31-41D1-BCCA-FE31AFB76A69}" srcOrd="6" destOrd="0" presId="urn:microsoft.com/office/officeart/2005/8/layout/vList2"/>
    <dgm:cxn modelId="{F5637675-7176-400F-BB38-497BFD3C7FF3}" type="presParOf" srcId="{CD738BBC-52BE-4271-9D53-2CEFA48ED727}" destId="{EB9B9BFB-DD8C-43AA-8220-8E3DDFCEB685}" srcOrd="7" destOrd="0" presId="urn:microsoft.com/office/officeart/2005/8/layout/vList2"/>
    <dgm:cxn modelId="{3270B085-E842-4B6A-A964-D71B630F3BAD}" type="presParOf" srcId="{CD738BBC-52BE-4271-9D53-2CEFA48ED727}" destId="{BD1BC58C-4003-4B01-98FE-5345D93B38AF}" srcOrd="8" destOrd="0" presId="urn:microsoft.com/office/officeart/2005/8/layout/vList2"/>
    <dgm:cxn modelId="{AD327600-7420-40D7-B0CA-C81586B72FB5}" type="presParOf" srcId="{CD738BBC-52BE-4271-9D53-2CEFA48ED727}" destId="{1D78CC0A-D61B-470D-BC26-AD35C3C17890}" srcOrd="9" destOrd="0" presId="urn:microsoft.com/office/officeart/2005/8/layout/vList2"/>
    <dgm:cxn modelId="{B69971E8-B57C-439E-AF40-84F362DC37DB}" type="presParOf" srcId="{CD738BBC-52BE-4271-9D53-2CEFA48ED727}" destId="{209756CB-FFE7-455B-924D-3EBFEC5A916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12F339-9C8A-4FBE-9031-AE87FA0FF6FA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0BAF515-A37F-4F0F-8AE3-503B1F1373F7}">
      <dgm:prSet custT="1"/>
      <dgm:spPr/>
      <dgm:t>
        <a:bodyPr/>
        <a:lstStyle/>
        <a:p>
          <a:r>
            <a:rPr lang="en-US" sz="2400" dirty="0"/>
            <a:t>Examined stained or unstained</a:t>
          </a:r>
        </a:p>
      </dgm:t>
    </dgm:pt>
    <dgm:pt modelId="{0E67D37C-4C16-4A4D-B822-A4980FBFB18C}" type="parTrans" cxnId="{1C5B28AF-C0CB-4D5B-B6A2-F90A7D69915B}">
      <dgm:prSet/>
      <dgm:spPr/>
      <dgm:t>
        <a:bodyPr/>
        <a:lstStyle/>
        <a:p>
          <a:endParaRPr lang="en-US"/>
        </a:p>
      </dgm:t>
    </dgm:pt>
    <dgm:pt modelId="{B349760D-9818-4C4E-9781-C7930AE32AEC}" type="sibTrans" cxnId="{1C5B28AF-C0CB-4D5B-B6A2-F90A7D69915B}">
      <dgm:prSet phldrT="1"/>
      <dgm:spPr/>
      <dgm:t>
        <a:bodyPr/>
        <a:lstStyle/>
        <a:p>
          <a:r>
            <a:rPr lang="en-US" dirty="0"/>
            <a:t>1</a:t>
          </a:r>
        </a:p>
      </dgm:t>
    </dgm:pt>
    <dgm:pt modelId="{7016E904-5FDF-4D15-91C0-09FFA2472E7C}">
      <dgm:prSet custT="1"/>
      <dgm:spPr/>
      <dgm:t>
        <a:bodyPr/>
        <a:lstStyle/>
        <a:p>
          <a:r>
            <a:rPr lang="en-US" sz="2000" dirty="0"/>
            <a:t>A small drop on a slide covered with a coverslip</a:t>
          </a:r>
        </a:p>
      </dgm:t>
    </dgm:pt>
    <dgm:pt modelId="{F9286045-51A2-487B-B1DB-2089E641AD24}" type="parTrans" cxnId="{1CC8218C-9B31-49FF-BF0A-F00359D4ECB5}">
      <dgm:prSet/>
      <dgm:spPr/>
      <dgm:t>
        <a:bodyPr/>
        <a:lstStyle/>
        <a:p>
          <a:endParaRPr lang="en-US"/>
        </a:p>
      </dgm:t>
    </dgm:pt>
    <dgm:pt modelId="{17857261-2603-492C-92F4-5675FB20F0D9}" type="sibTrans" cxnId="{1CC8218C-9B31-49FF-BF0A-F00359D4ECB5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13612215-1293-4F09-B354-0EAAAFEFAC4B}">
      <dgm:prSet custT="1"/>
      <dgm:spPr/>
      <dgm:t>
        <a:bodyPr/>
        <a:lstStyle/>
        <a:p>
          <a:r>
            <a:rPr lang="en-US" sz="1600" dirty="0"/>
            <a:t>Subdued light to refract elements </a:t>
          </a:r>
        </a:p>
      </dgm:t>
    </dgm:pt>
    <dgm:pt modelId="{225F39AD-B8B4-45C7-BB96-426C1434C186}" type="parTrans" cxnId="{1C6503B8-65A0-45B2-81D2-768D6F9021EC}">
      <dgm:prSet/>
      <dgm:spPr/>
      <dgm:t>
        <a:bodyPr/>
        <a:lstStyle/>
        <a:p>
          <a:endParaRPr lang="en-US"/>
        </a:p>
      </dgm:t>
    </dgm:pt>
    <dgm:pt modelId="{DE72527C-D0DE-4607-8934-CC29A889284C}" type="sibTrans" cxnId="{1C6503B8-65A0-45B2-81D2-768D6F9021EC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8CEFF7D0-E9CB-4251-BA83-A281125EBFBA}">
      <dgm:prSet custT="1"/>
      <dgm:spPr/>
      <dgm:t>
        <a:bodyPr/>
        <a:lstStyle/>
        <a:p>
          <a:r>
            <a:rPr lang="en-US" sz="1200" dirty="0"/>
            <a:t>Partially close diaphragm and adjust condenser down </a:t>
          </a:r>
        </a:p>
      </dgm:t>
    </dgm:pt>
    <dgm:pt modelId="{3F30A0D8-7B40-4924-9EDA-C9094F09AD35}" type="parTrans" cxnId="{FAE75A7E-655C-46C8-91F6-FB4D1646E57C}">
      <dgm:prSet/>
      <dgm:spPr/>
      <dgm:t>
        <a:bodyPr/>
        <a:lstStyle/>
        <a:p>
          <a:endParaRPr lang="en-US"/>
        </a:p>
      </dgm:t>
    </dgm:pt>
    <dgm:pt modelId="{3EED21E3-ACAE-49C8-9CEB-047826D1B722}" type="sibTrans" cxnId="{FAE75A7E-655C-46C8-91F6-FB4D1646E57C}">
      <dgm:prSet/>
      <dgm:spPr/>
      <dgm:t>
        <a:bodyPr/>
        <a:lstStyle/>
        <a:p>
          <a:endParaRPr lang="en-US"/>
        </a:p>
      </dgm:t>
    </dgm:pt>
    <dgm:pt modelId="{7B55E8E4-1B84-44B9-86FE-CBAA650FBCEE}">
      <dgm:prSet custT="1"/>
      <dgm:spPr/>
      <dgm:t>
        <a:bodyPr/>
        <a:lstStyle/>
        <a:p>
          <a:r>
            <a:rPr lang="en-US" sz="1200" dirty="0"/>
            <a:t>Continuously adjust fine knob to see depth of objects</a:t>
          </a:r>
        </a:p>
      </dgm:t>
    </dgm:pt>
    <dgm:pt modelId="{7E9051D0-244E-49C7-881A-80D44DBD0B43}" type="parTrans" cxnId="{E7D4CF46-E756-4A1E-92A3-A30A963FB70F}">
      <dgm:prSet/>
      <dgm:spPr/>
      <dgm:t>
        <a:bodyPr/>
        <a:lstStyle/>
        <a:p>
          <a:endParaRPr lang="en-US"/>
        </a:p>
      </dgm:t>
    </dgm:pt>
    <dgm:pt modelId="{CAEA5853-4C24-4B63-B47E-AFDA57449D03}" type="sibTrans" cxnId="{E7D4CF46-E756-4A1E-92A3-A30A963FB70F}">
      <dgm:prSet/>
      <dgm:spPr/>
      <dgm:t>
        <a:bodyPr/>
        <a:lstStyle/>
        <a:p>
          <a:endParaRPr lang="en-US"/>
        </a:p>
      </dgm:t>
    </dgm:pt>
    <dgm:pt modelId="{99B6D2DC-ADBF-4752-AC01-C5EE547AD0F2}">
      <dgm:prSet custT="1"/>
      <dgm:spPr/>
      <dgm:t>
        <a:bodyPr/>
        <a:lstStyle/>
        <a:p>
          <a:r>
            <a:rPr lang="en-US" sz="1800" dirty="0"/>
            <a:t>Stain may help identify cell types</a:t>
          </a:r>
        </a:p>
      </dgm:t>
    </dgm:pt>
    <dgm:pt modelId="{14651011-BD77-4EDD-AD5A-07D0CF89772E}" type="parTrans" cxnId="{8E4A3A52-A05B-4E80-A3EC-A2BA1D548727}">
      <dgm:prSet/>
      <dgm:spPr/>
      <dgm:t>
        <a:bodyPr/>
        <a:lstStyle/>
        <a:p>
          <a:endParaRPr lang="en-US"/>
        </a:p>
      </dgm:t>
    </dgm:pt>
    <dgm:pt modelId="{F290B172-0EA3-4250-982D-91A845454AA0}" type="sibTrans" cxnId="{8E4A3A52-A05B-4E80-A3EC-A2BA1D548727}">
      <dgm:prSet phldrT="4"/>
      <dgm:spPr/>
      <dgm:t>
        <a:bodyPr/>
        <a:lstStyle/>
        <a:p>
          <a:r>
            <a:rPr lang="en-US" dirty="0"/>
            <a:t>4</a:t>
          </a:r>
        </a:p>
      </dgm:t>
    </dgm:pt>
    <dgm:pt modelId="{3774DE0D-E5AF-460A-80D5-75A574C0CE6B}">
      <dgm:prSet custT="1"/>
      <dgm:spPr/>
      <dgm:t>
        <a:bodyPr/>
        <a:lstStyle/>
        <a:p>
          <a:r>
            <a:rPr lang="en-US" sz="1200" dirty="0"/>
            <a:t>Can introduce artifacts</a:t>
          </a:r>
        </a:p>
      </dgm:t>
    </dgm:pt>
    <dgm:pt modelId="{C574C341-F7BF-4310-B918-D262E367F974}" type="parTrans" cxnId="{1DFE940F-2B05-4AA0-933D-D2C75A32F5AA}">
      <dgm:prSet/>
      <dgm:spPr/>
      <dgm:t>
        <a:bodyPr/>
        <a:lstStyle/>
        <a:p>
          <a:endParaRPr lang="en-US"/>
        </a:p>
      </dgm:t>
    </dgm:pt>
    <dgm:pt modelId="{D375EB18-0E7D-41FF-8E0C-6B25812B6539}" type="sibTrans" cxnId="{1DFE940F-2B05-4AA0-933D-D2C75A32F5AA}">
      <dgm:prSet/>
      <dgm:spPr/>
      <dgm:t>
        <a:bodyPr/>
        <a:lstStyle/>
        <a:p>
          <a:endParaRPr lang="en-US"/>
        </a:p>
      </dgm:t>
    </dgm:pt>
    <dgm:pt modelId="{F4D34B70-3E72-4653-9033-62BDE250164E}">
      <dgm:prSet custT="1"/>
      <dgm:spPr/>
      <dgm:t>
        <a:bodyPr/>
        <a:lstStyle/>
        <a:p>
          <a:r>
            <a:rPr lang="en-US" sz="1200" dirty="0"/>
            <a:t>0.5% new methylene blue</a:t>
          </a:r>
        </a:p>
      </dgm:t>
    </dgm:pt>
    <dgm:pt modelId="{53352968-65A1-4989-B6CC-CEE7FC16EC15}" type="parTrans" cxnId="{BD79338A-EC16-4171-9814-38ADAD85B387}">
      <dgm:prSet/>
      <dgm:spPr/>
      <dgm:t>
        <a:bodyPr/>
        <a:lstStyle/>
        <a:p>
          <a:endParaRPr lang="en-US"/>
        </a:p>
      </dgm:t>
    </dgm:pt>
    <dgm:pt modelId="{F47E1FD5-820F-43FC-A79D-04B4FF975DB8}" type="sibTrans" cxnId="{BD79338A-EC16-4171-9814-38ADAD85B387}">
      <dgm:prSet/>
      <dgm:spPr/>
      <dgm:t>
        <a:bodyPr/>
        <a:lstStyle/>
        <a:p>
          <a:endParaRPr lang="en-US"/>
        </a:p>
      </dgm:t>
    </dgm:pt>
    <dgm:pt modelId="{DE0FB2ED-35C4-42ED-9747-417C98C8365C}" type="pres">
      <dgm:prSet presAssocID="{5A12F339-9C8A-4FBE-9031-AE87FA0FF6FA}" presName="Name0" presStyleCnt="0">
        <dgm:presLayoutVars>
          <dgm:animLvl val="lvl"/>
          <dgm:resizeHandles val="exact"/>
        </dgm:presLayoutVars>
      </dgm:prSet>
      <dgm:spPr/>
    </dgm:pt>
    <dgm:pt modelId="{FF15EC09-0EDF-4014-8FCC-34E49DE1DF2F}" type="pres">
      <dgm:prSet presAssocID="{A0BAF515-A37F-4F0F-8AE3-503B1F1373F7}" presName="compositeNode" presStyleCnt="0">
        <dgm:presLayoutVars>
          <dgm:bulletEnabled val="1"/>
        </dgm:presLayoutVars>
      </dgm:prSet>
      <dgm:spPr/>
    </dgm:pt>
    <dgm:pt modelId="{2B5FA46E-5072-47BB-9FBF-6702DCD6CA1B}" type="pres">
      <dgm:prSet presAssocID="{A0BAF515-A37F-4F0F-8AE3-503B1F1373F7}" presName="bgRect" presStyleLbl="bgAccFollowNode1" presStyleIdx="0" presStyleCnt="4" custScaleY="138963"/>
      <dgm:spPr/>
    </dgm:pt>
    <dgm:pt modelId="{F0515318-98C3-4192-ADAD-62E54B9ABF39}" type="pres">
      <dgm:prSet presAssocID="{B349760D-9818-4C4E-9781-C7930AE32AEC}" presName="sibTransNodeCircle" presStyleLbl="alignNode1" presStyleIdx="0" presStyleCnt="8" custLinFactNeighborX="5187" custLinFactNeighborY="-87925">
        <dgm:presLayoutVars>
          <dgm:chMax val="0"/>
          <dgm:bulletEnabled/>
        </dgm:presLayoutVars>
      </dgm:prSet>
      <dgm:spPr/>
    </dgm:pt>
    <dgm:pt modelId="{B9584AEB-01B7-416A-BA5D-3A4BBFD0243F}" type="pres">
      <dgm:prSet presAssocID="{A0BAF515-A37F-4F0F-8AE3-503B1F1373F7}" presName="bottomLine" presStyleLbl="alignNode1" presStyleIdx="1" presStyleCnt="8" custLinFactY="238700000" custLinFactNeighborX="-112" custLinFactNeighborY="238768056">
        <dgm:presLayoutVars/>
      </dgm:prSet>
      <dgm:spPr/>
    </dgm:pt>
    <dgm:pt modelId="{308EA090-5A6D-4856-B8DD-0E8455888EAB}" type="pres">
      <dgm:prSet presAssocID="{A0BAF515-A37F-4F0F-8AE3-503B1F1373F7}" presName="nodeText" presStyleLbl="bgAccFollowNode1" presStyleIdx="0" presStyleCnt="4">
        <dgm:presLayoutVars>
          <dgm:bulletEnabled val="1"/>
        </dgm:presLayoutVars>
      </dgm:prSet>
      <dgm:spPr/>
    </dgm:pt>
    <dgm:pt modelId="{DA359BDC-D0C6-481B-AF9E-2A294451F6D2}" type="pres">
      <dgm:prSet presAssocID="{B349760D-9818-4C4E-9781-C7930AE32AEC}" presName="sibTrans" presStyleCnt="0"/>
      <dgm:spPr/>
    </dgm:pt>
    <dgm:pt modelId="{FAC9A8D5-06D1-439D-A31F-FE27D669949C}" type="pres">
      <dgm:prSet presAssocID="{7016E904-5FDF-4D15-91C0-09FFA2472E7C}" presName="compositeNode" presStyleCnt="0">
        <dgm:presLayoutVars>
          <dgm:bulletEnabled val="1"/>
        </dgm:presLayoutVars>
      </dgm:prSet>
      <dgm:spPr/>
    </dgm:pt>
    <dgm:pt modelId="{36206DA4-0C29-452D-A91B-EE90CA571E77}" type="pres">
      <dgm:prSet presAssocID="{7016E904-5FDF-4D15-91C0-09FFA2472E7C}" presName="bgRect" presStyleLbl="bgAccFollowNode1" presStyleIdx="1" presStyleCnt="4" custScaleY="138963"/>
      <dgm:spPr/>
    </dgm:pt>
    <dgm:pt modelId="{3DD9B964-C920-420C-A3AE-F5491D657D85}" type="pres">
      <dgm:prSet presAssocID="{17857261-2603-492C-92F4-5675FB20F0D9}" presName="sibTransNodeCircle" presStyleLbl="alignNode1" presStyleIdx="2" presStyleCnt="8" custLinFactNeighborX="1972" custLinFactNeighborY="-87925">
        <dgm:presLayoutVars>
          <dgm:chMax val="0"/>
          <dgm:bulletEnabled/>
        </dgm:presLayoutVars>
      </dgm:prSet>
      <dgm:spPr/>
    </dgm:pt>
    <dgm:pt modelId="{0D8D8D64-703C-4FCD-9A17-FADD414A54A4}" type="pres">
      <dgm:prSet presAssocID="{7016E904-5FDF-4D15-91C0-09FFA2472E7C}" presName="bottomLine" presStyleLbl="alignNode1" presStyleIdx="3" presStyleCnt="8" custFlipVert="1" custScaleY="2000000" custLinFactY="239200000" custLinFactNeighborX="1704" custLinFactNeighborY="239218056">
        <dgm:presLayoutVars/>
      </dgm:prSet>
      <dgm:spPr/>
    </dgm:pt>
    <dgm:pt modelId="{F5066138-606D-478B-8D02-E7837604BD27}" type="pres">
      <dgm:prSet presAssocID="{7016E904-5FDF-4D15-91C0-09FFA2472E7C}" presName="nodeText" presStyleLbl="bgAccFollowNode1" presStyleIdx="1" presStyleCnt="4">
        <dgm:presLayoutVars>
          <dgm:bulletEnabled val="1"/>
        </dgm:presLayoutVars>
      </dgm:prSet>
      <dgm:spPr/>
    </dgm:pt>
    <dgm:pt modelId="{168D44BA-D0FF-46A9-99A7-38F677002674}" type="pres">
      <dgm:prSet presAssocID="{17857261-2603-492C-92F4-5675FB20F0D9}" presName="sibTrans" presStyleCnt="0"/>
      <dgm:spPr/>
    </dgm:pt>
    <dgm:pt modelId="{59087710-9BC0-4C4E-B5FC-C01DF14DCCBD}" type="pres">
      <dgm:prSet presAssocID="{13612215-1293-4F09-B354-0EAAAFEFAC4B}" presName="compositeNode" presStyleCnt="0">
        <dgm:presLayoutVars>
          <dgm:bulletEnabled val="1"/>
        </dgm:presLayoutVars>
      </dgm:prSet>
      <dgm:spPr/>
    </dgm:pt>
    <dgm:pt modelId="{39F99764-0702-40AB-98AF-8F78AE8702CD}" type="pres">
      <dgm:prSet presAssocID="{13612215-1293-4F09-B354-0EAAAFEFAC4B}" presName="bgRect" presStyleLbl="bgAccFollowNode1" presStyleIdx="2" presStyleCnt="4" custScaleY="138963"/>
      <dgm:spPr/>
    </dgm:pt>
    <dgm:pt modelId="{9857EC31-91AA-4158-8D6F-8166C3EEDD17}" type="pres">
      <dgm:prSet presAssocID="{DE72527C-D0DE-4607-8934-CC29A889284C}" presName="sibTransNodeCircle" presStyleLbl="alignNode1" presStyleIdx="4" presStyleCnt="8" custLinFactNeighborX="-1244" custLinFactNeighborY="-87925">
        <dgm:presLayoutVars>
          <dgm:chMax val="0"/>
          <dgm:bulletEnabled/>
        </dgm:presLayoutVars>
      </dgm:prSet>
      <dgm:spPr/>
    </dgm:pt>
    <dgm:pt modelId="{AB3F568E-29CE-4225-A751-224D77423C9E}" type="pres">
      <dgm:prSet presAssocID="{13612215-1293-4F09-B354-0EAAAFEFAC4B}" presName="bottomLine" presStyleLbl="alignNode1" presStyleIdx="5" presStyleCnt="8" custLinFactY="238700000" custLinFactNeighborX="-1944" custLinFactNeighborY="238768056">
        <dgm:presLayoutVars/>
      </dgm:prSet>
      <dgm:spPr/>
    </dgm:pt>
    <dgm:pt modelId="{DB1E0C9E-5608-45B6-BE35-1FCB7DD2226F}" type="pres">
      <dgm:prSet presAssocID="{13612215-1293-4F09-B354-0EAAAFEFAC4B}" presName="nodeText" presStyleLbl="bgAccFollowNode1" presStyleIdx="2" presStyleCnt="4">
        <dgm:presLayoutVars>
          <dgm:bulletEnabled val="1"/>
        </dgm:presLayoutVars>
      </dgm:prSet>
      <dgm:spPr/>
    </dgm:pt>
    <dgm:pt modelId="{65CF46B1-ECF0-4698-9776-CB0D87810746}" type="pres">
      <dgm:prSet presAssocID="{DE72527C-D0DE-4607-8934-CC29A889284C}" presName="sibTrans" presStyleCnt="0"/>
      <dgm:spPr/>
    </dgm:pt>
    <dgm:pt modelId="{987DD43B-1AF8-4425-BFA1-C22A54063DF1}" type="pres">
      <dgm:prSet presAssocID="{99B6D2DC-ADBF-4752-AC01-C5EE547AD0F2}" presName="compositeNode" presStyleCnt="0">
        <dgm:presLayoutVars>
          <dgm:bulletEnabled val="1"/>
        </dgm:presLayoutVars>
      </dgm:prSet>
      <dgm:spPr/>
    </dgm:pt>
    <dgm:pt modelId="{26C53655-B10E-4883-B4C9-4778476ACEEF}" type="pres">
      <dgm:prSet presAssocID="{99B6D2DC-ADBF-4752-AC01-C5EE547AD0F2}" presName="bgRect" presStyleLbl="bgAccFollowNode1" presStyleIdx="3" presStyleCnt="4" custScaleY="138963"/>
      <dgm:spPr/>
    </dgm:pt>
    <dgm:pt modelId="{47CFC5A5-6980-4BE9-A4AD-739504C044A3}" type="pres">
      <dgm:prSet presAssocID="{F290B172-0EA3-4250-982D-91A845454AA0}" presName="sibTransNodeCircle" presStyleLbl="alignNode1" presStyleIdx="6" presStyleCnt="8" custLinFactNeighborX="-8459" custLinFactNeighborY="-87925">
        <dgm:presLayoutVars>
          <dgm:chMax val="0"/>
          <dgm:bulletEnabled/>
        </dgm:presLayoutVars>
      </dgm:prSet>
      <dgm:spPr/>
    </dgm:pt>
    <dgm:pt modelId="{29F9B60B-4173-41E9-BB63-F9DFD1EF5E1F}" type="pres">
      <dgm:prSet presAssocID="{99B6D2DC-ADBF-4752-AC01-C5EE547AD0F2}" presName="bottomLine" presStyleLbl="alignNode1" presStyleIdx="7" presStyleCnt="8" custLinFactY="238700000" custLinFactNeighborX="140" custLinFactNeighborY="238768056">
        <dgm:presLayoutVars/>
      </dgm:prSet>
      <dgm:spPr/>
    </dgm:pt>
    <dgm:pt modelId="{9C859651-A0F7-4119-8639-E1C907D60B6D}" type="pres">
      <dgm:prSet presAssocID="{99B6D2DC-ADBF-4752-AC01-C5EE547AD0F2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1DFE940F-2B05-4AA0-933D-D2C75A32F5AA}" srcId="{99B6D2DC-ADBF-4752-AC01-C5EE547AD0F2}" destId="{3774DE0D-E5AF-460A-80D5-75A574C0CE6B}" srcOrd="0" destOrd="0" parTransId="{C574C341-F7BF-4310-B918-D262E367F974}" sibTransId="{D375EB18-0E7D-41FF-8E0C-6B25812B6539}"/>
    <dgm:cxn modelId="{BF02931F-76BD-45A8-9955-3850E269C998}" type="presOf" srcId="{7016E904-5FDF-4D15-91C0-09FFA2472E7C}" destId="{36206DA4-0C29-452D-A91B-EE90CA571E77}" srcOrd="0" destOrd="0" presId="urn:microsoft.com/office/officeart/2016/7/layout/BasicLinearProcessNumbered"/>
    <dgm:cxn modelId="{2E1D2C23-C7CC-4D51-9C00-652407E5C50F}" type="presOf" srcId="{99B6D2DC-ADBF-4752-AC01-C5EE547AD0F2}" destId="{26C53655-B10E-4883-B4C9-4778476ACEEF}" srcOrd="0" destOrd="0" presId="urn:microsoft.com/office/officeart/2016/7/layout/BasicLinearProcessNumbered"/>
    <dgm:cxn modelId="{441A672C-6B29-487C-9369-BD74E4F186F7}" type="presOf" srcId="{F4D34B70-3E72-4653-9033-62BDE250164E}" destId="{9C859651-A0F7-4119-8639-E1C907D60B6D}" srcOrd="0" destOrd="2" presId="urn:microsoft.com/office/officeart/2016/7/layout/BasicLinearProcessNumbered"/>
    <dgm:cxn modelId="{E7D4CF46-E756-4A1E-92A3-A30A963FB70F}" srcId="{13612215-1293-4F09-B354-0EAAAFEFAC4B}" destId="{7B55E8E4-1B84-44B9-86FE-CBAA650FBCEE}" srcOrd="1" destOrd="0" parTransId="{7E9051D0-244E-49C7-881A-80D44DBD0B43}" sibTransId="{CAEA5853-4C24-4B63-B47E-AFDA57449D03}"/>
    <dgm:cxn modelId="{7813D46B-E891-4BFD-8FC9-F7EC694FC914}" type="presOf" srcId="{B349760D-9818-4C4E-9781-C7930AE32AEC}" destId="{F0515318-98C3-4192-ADAD-62E54B9ABF39}" srcOrd="0" destOrd="0" presId="urn:microsoft.com/office/officeart/2016/7/layout/BasicLinearProcessNumbered"/>
    <dgm:cxn modelId="{9A0CB251-B742-4A21-A2BC-B29CA5A54792}" type="presOf" srcId="{3774DE0D-E5AF-460A-80D5-75A574C0CE6B}" destId="{9C859651-A0F7-4119-8639-E1C907D60B6D}" srcOrd="0" destOrd="1" presId="urn:microsoft.com/office/officeart/2016/7/layout/BasicLinearProcessNumbered"/>
    <dgm:cxn modelId="{8E4A3A52-A05B-4E80-A3EC-A2BA1D548727}" srcId="{5A12F339-9C8A-4FBE-9031-AE87FA0FF6FA}" destId="{99B6D2DC-ADBF-4752-AC01-C5EE547AD0F2}" srcOrd="3" destOrd="0" parTransId="{14651011-BD77-4EDD-AD5A-07D0CF89772E}" sibTransId="{F290B172-0EA3-4250-982D-91A845454AA0}"/>
    <dgm:cxn modelId="{FAE75A7E-655C-46C8-91F6-FB4D1646E57C}" srcId="{13612215-1293-4F09-B354-0EAAAFEFAC4B}" destId="{8CEFF7D0-E9CB-4251-BA83-A281125EBFBA}" srcOrd="0" destOrd="0" parTransId="{3F30A0D8-7B40-4924-9EDA-C9094F09AD35}" sibTransId="{3EED21E3-ACAE-49C8-9CEB-047826D1B722}"/>
    <dgm:cxn modelId="{BD79338A-EC16-4171-9814-38ADAD85B387}" srcId="{99B6D2DC-ADBF-4752-AC01-C5EE547AD0F2}" destId="{F4D34B70-3E72-4653-9033-62BDE250164E}" srcOrd="1" destOrd="0" parTransId="{53352968-65A1-4989-B6CC-CEE7FC16EC15}" sibTransId="{F47E1FD5-820F-43FC-A79D-04B4FF975DB8}"/>
    <dgm:cxn modelId="{1CC8218C-9B31-49FF-BF0A-F00359D4ECB5}" srcId="{5A12F339-9C8A-4FBE-9031-AE87FA0FF6FA}" destId="{7016E904-5FDF-4D15-91C0-09FFA2472E7C}" srcOrd="1" destOrd="0" parTransId="{F9286045-51A2-487B-B1DB-2089E641AD24}" sibTransId="{17857261-2603-492C-92F4-5675FB20F0D9}"/>
    <dgm:cxn modelId="{4BE2CB97-DF1B-4395-8705-4A1155C2B7C9}" type="presOf" srcId="{7016E904-5FDF-4D15-91C0-09FFA2472E7C}" destId="{F5066138-606D-478B-8D02-E7837604BD27}" srcOrd="1" destOrd="0" presId="urn:microsoft.com/office/officeart/2016/7/layout/BasicLinearProcessNumbered"/>
    <dgm:cxn modelId="{8FE0719A-62EE-40C1-B871-C209420355FF}" type="presOf" srcId="{DE72527C-D0DE-4607-8934-CC29A889284C}" destId="{9857EC31-91AA-4158-8D6F-8166C3EEDD17}" srcOrd="0" destOrd="0" presId="urn:microsoft.com/office/officeart/2016/7/layout/BasicLinearProcessNumbered"/>
    <dgm:cxn modelId="{1C5B28AF-C0CB-4D5B-B6A2-F90A7D69915B}" srcId="{5A12F339-9C8A-4FBE-9031-AE87FA0FF6FA}" destId="{A0BAF515-A37F-4F0F-8AE3-503B1F1373F7}" srcOrd="0" destOrd="0" parTransId="{0E67D37C-4C16-4A4D-B822-A4980FBFB18C}" sibTransId="{B349760D-9818-4C4E-9781-C7930AE32AEC}"/>
    <dgm:cxn modelId="{11E8D9B0-8C3F-461D-B413-CD9C468FB392}" type="presOf" srcId="{8CEFF7D0-E9CB-4251-BA83-A281125EBFBA}" destId="{DB1E0C9E-5608-45B6-BE35-1FCB7DD2226F}" srcOrd="0" destOrd="1" presId="urn:microsoft.com/office/officeart/2016/7/layout/BasicLinearProcessNumbered"/>
    <dgm:cxn modelId="{B33A7FB2-CAB1-48AF-A8FC-3A0E31B99E24}" type="presOf" srcId="{A0BAF515-A37F-4F0F-8AE3-503B1F1373F7}" destId="{2B5FA46E-5072-47BB-9FBF-6702DCD6CA1B}" srcOrd="0" destOrd="0" presId="urn:microsoft.com/office/officeart/2016/7/layout/BasicLinearProcessNumbered"/>
    <dgm:cxn modelId="{1C6503B8-65A0-45B2-81D2-768D6F9021EC}" srcId="{5A12F339-9C8A-4FBE-9031-AE87FA0FF6FA}" destId="{13612215-1293-4F09-B354-0EAAAFEFAC4B}" srcOrd="2" destOrd="0" parTransId="{225F39AD-B8B4-45C7-BB96-426C1434C186}" sibTransId="{DE72527C-D0DE-4607-8934-CC29A889284C}"/>
    <dgm:cxn modelId="{4097F0C8-3D3C-4D65-8885-36602EB896B1}" type="presOf" srcId="{7B55E8E4-1B84-44B9-86FE-CBAA650FBCEE}" destId="{DB1E0C9E-5608-45B6-BE35-1FCB7DD2226F}" srcOrd="0" destOrd="2" presId="urn:microsoft.com/office/officeart/2016/7/layout/BasicLinearProcessNumbered"/>
    <dgm:cxn modelId="{F12771CC-A5EA-4BCC-8AE2-02802BB3B3AA}" type="presOf" srcId="{13612215-1293-4F09-B354-0EAAAFEFAC4B}" destId="{DB1E0C9E-5608-45B6-BE35-1FCB7DD2226F}" srcOrd="1" destOrd="0" presId="urn:microsoft.com/office/officeart/2016/7/layout/BasicLinearProcessNumbered"/>
    <dgm:cxn modelId="{CA5A8DDD-9603-48EE-AEEC-31E38A1FD872}" type="presOf" srcId="{5A12F339-9C8A-4FBE-9031-AE87FA0FF6FA}" destId="{DE0FB2ED-35C4-42ED-9747-417C98C8365C}" srcOrd="0" destOrd="0" presId="urn:microsoft.com/office/officeart/2016/7/layout/BasicLinearProcessNumbered"/>
    <dgm:cxn modelId="{4FF646E5-9FF3-4C92-B577-82A00888BCBE}" type="presOf" srcId="{99B6D2DC-ADBF-4752-AC01-C5EE547AD0F2}" destId="{9C859651-A0F7-4119-8639-E1C907D60B6D}" srcOrd="1" destOrd="0" presId="urn:microsoft.com/office/officeart/2016/7/layout/BasicLinearProcessNumbered"/>
    <dgm:cxn modelId="{65551DEB-F42B-4CA1-AB9B-F1012D3D50F1}" type="presOf" srcId="{13612215-1293-4F09-B354-0EAAAFEFAC4B}" destId="{39F99764-0702-40AB-98AF-8F78AE8702CD}" srcOrd="0" destOrd="0" presId="urn:microsoft.com/office/officeart/2016/7/layout/BasicLinearProcessNumbered"/>
    <dgm:cxn modelId="{D28372F2-D79D-45C8-953F-0965EEF6192B}" type="presOf" srcId="{A0BAF515-A37F-4F0F-8AE3-503B1F1373F7}" destId="{308EA090-5A6D-4856-B8DD-0E8455888EAB}" srcOrd="1" destOrd="0" presId="urn:microsoft.com/office/officeart/2016/7/layout/BasicLinearProcessNumbered"/>
    <dgm:cxn modelId="{F33A65F5-59CC-4DF8-8C37-145E9452A0F6}" type="presOf" srcId="{17857261-2603-492C-92F4-5675FB20F0D9}" destId="{3DD9B964-C920-420C-A3AE-F5491D657D85}" srcOrd="0" destOrd="0" presId="urn:microsoft.com/office/officeart/2016/7/layout/BasicLinearProcessNumbered"/>
    <dgm:cxn modelId="{84009FF7-569A-41CD-AE7B-E5B312453873}" type="presOf" srcId="{F290B172-0EA3-4250-982D-91A845454AA0}" destId="{47CFC5A5-6980-4BE9-A4AD-739504C044A3}" srcOrd="0" destOrd="0" presId="urn:microsoft.com/office/officeart/2016/7/layout/BasicLinearProcessNumbered"/>
    <dgm:cxn modelId="{942F6EF7-B3C7-4DD4-9F1E-C4573CC2B9F1}" type="presParOf" srcId="{DE0FB2ED-35C4-42ED-9747-417C98C8365C}" destId="{FF15EC09-0EDF-4014-8FCC-34E49DE1DF2F}" srcOrd="0" destOrd="0" presId="urn:microsoft.com/office/officeart/2016/7/layout/BasicLinearProcessNumbered"/>
    <dgm:cxn modelId="{99D1D135-C61E-4619-AEEF-E584030BAF72}" type="presParOf" srcId="{FF15EC09-0EDF-4014-8FCC-34E49DE1DF2F}" destId="{2B5FA46E-5072-47BB-9FBF-6702DCD6CA1B}" srcOrd="0" destOrd="0" presId="urn:microsoft.com/office/officeart/2016/7/layout/BasicLinearProcessNumbered"/>
    <dgm:cxn modelId="{D2B1203A-1203-49C2-A268-F699843E1A38}" type="presParOf" srcId="{FF15EC09-0EDF-4014-8FCC-34E49DE1DF2F}" destId="{F0515318-98C3-4192-ADAD-62E54B9ABF39}" srcOrd="1" destOrd="0" presId="urn:microsoft.com/office/officeart/2016/7/layout/BasicLinearProcessNumbered"/>
    <dgm:cxn modelId="{FA5AF8C2-FEC0-48C8-B456-6E3DC651E9FA}" type="presParOf" srcId="{FF15EC09-0EDF-4014-8FCC-34E49DE1DF2F}" destId="{B9584AEB-01B7-416A-BA5D-3A4BBFD0243F}" srcOrd="2" destOrd="0" presId="urn:microsoft.com/office/officeart/2016/7/layout/BasicLinearProcessNumbered"/>
    <dgm:cxn modelId="{90910B2C-E20A-4AC6-9D2D-0A687D716AA4}" type="presParOf" srcId="{FF15EC09-0EDF-4014-8FCC-34E49DE1DF2F}" destId="{308EA090-5A6D-4856-B8DD-0E8455888EAB}" srcOrd="3" destOrd="0" presId="urn:microsoft.com/office/officeart/2016/7/layout/BasicLinearProcessNumbered"/>
    <dgm:cxn modelId="{922A200E-8285-4CAF-9751-3A4F361D55CB}" type="presParOf" srcId="{DE0FB2ED-35C4-42ED-9747-417C98C8365C}" destId="{DA359BDC-D0C6-481B-AF9E-2A294451F6D2}" srcOrd="1" destOrd="0" presId="urn:microsoft.com/office/officeart/2016/7/layout/BasicLinearProcessNumbered"/>
    <dgm:cxn modelId="{11A1D3F2-BAD1-4256-B666-B172713B1393}" type="presParOf" srcId="{DE0FB2ED-35C4-42ED-9747-417C98C8365C}" destId="{FAC9A8D5-06D1-439D-A31F-FE27D669949C}" srcOrd="2" destOrd="0" presId="urn:microsoft.com/office/officeart/2016/7/layout/BasicLinearProcessNumbered"/>
    <dgm:cxn modelId="{43752668-1AFE-4C2D-8BAD-C206536F77F4}" type="presParOf" srcId="{FAC9A8D5-06D1-439D-A31F-FE27D669949C}" destId="{36206DA4-0C29-452D-A91B-EE90CA571E77}" srcOrd="0" destOrd="0" presId="urn:microsoft.com/office/officeart/2016/7/layout/BasicLinearProcessNumbered"/>
    <dgm:cxn modelId="{A7ED0BBB-736D-4DAE-AD64-2286E8080C58}" type="presParOf" srcId="{FAC9A8D5-06D1-439D-A31F-FE27D669949C}" destId="{3DD9B964-C920-420C-A3AE-F5491D657D85}" srcOrd="1" destOrd="0" presId="urn:microsoft.com/office/officeart/2016/7/layout/BasicLinearProcessNumbered"/>
    <dgm:cxn modelId="{64B73E82-49B1-47EF-862C-5D5684554F93}" type="presParOf" srcId="{FAC9A8D5-06D1-439D-A31F-FE27D669949C}" destId="{0D8D8D64-703C-4FCD-9A17-FADD414A54A4}" srcOrd="2" destOrd="0" presId="urn:microsoft.com/office/officeart/2016/7/layout/BasicLinearProcessNumbered"/>
    <dgm:cxn modelId="{5D74A788-1D2B-4A4B-A28F-4A61B5A8E1CD}" type="presParOf" srcId="{FAC9A8D5-06D1-439D-A31F-FE27D669949C}" destId="{F5066138-606D-478B-8D02-E7837604BD27}" srcOrd="3" destOrd="0" presId="urn:microsoft.com/office/officeart/2016/7/layout/BasicLinearProcessNumbered"/>
    <dgm:cxn modelId="{DCBF424F-29F8-43FF-BC2A-5C1D788CB6EE}" type="presParOf" srcId="{DE0FB2ED-35C4-42ED-9747-417C98C8365C}" destId="{168D44BA-D0FF-46A9-99A7-38F677002674}" srcOrd="3" destOrd="0" presId="urn:microsoft.com/office/officeart/2016/7/layout/BasicLinearProcessNumbered"/>
    <dgm:cxn modelId="{BEA6CFA8-41E3-4945-A1D4-2F9EECE8B1C9}" type="presParOf" srcId="{DE0FB2ED-35C4-42ED-9747-417C98C8365C}" destId="{59087710-9BC0-4C4E-B5FC-C01DF14DCCBD}" srcOrd="4" destOrd="0" presId="urn:microsoft.com/office/officeart/2016/7/layout/BasicLinearProcessNumbered"/>
    <dgm:cxn modelId="{F3E9309D-98B3-45B1-90DE-AF336A132005}" type="presParOf" srcId="{59087710-9BC0-4C4E-B5FC-C01DF14DCCBD}" destId="{39F99764-0702-40AB-98AF-8F78AE8702CD}" srcOrd="0" destOrd="0" presId="urn:microsoft.com/office/officeart/2016/7/layout/BasicLinearProcessNumbered"/>
    <dgm:cxn modelId="{AB668050-F2B7-4C60-86AC-608093664198}" type="presParOf" srcId="{59087710-9BC0-4C4E-B5FC-C01DF14DCCBD}" destId="{9857EC31-91AA-4158-8D6F-8166C3EEDD17}" srcOrd="1" destOrd="0" presId="urn:microsoft.com/office/officeart/2016/7/layout/BasicLinearProcessNumbered"/>
    <dgm:cxn modelId="{CD767211-F286-4BA7-B5A1-83B79F6D8343}" type="presParOf" srcId="{59087710-9BC0-4C4E-B5FC-C01DF14DCCBD}" destId="{AB3F568E-29CE-4225-A751-224D77423C9E}" srcOrd="2" destOrd="0" presId="urn:microsoft.com/office/officeart/2016/7/layout/BasicLinearProcessNumbered"/>
    <dgm:cxn modelId="{58FB10F4-92B1-4EB0-9A01-71C015D67024}" type="presParOf" srcId="{59087710-9BC0-4C4E-B5FC-C01DF14DCCBD}" destId="{DB1E0C9E-5608-45B6-BE35-1FCB7DD2226F}" srcOrd="3" destOrd="0" presId="urn:microsoft.com/office/officeart/2016/7/layout/BasicLinearProcessNumbered"/>
    <dgm:cxn modelId="{0F7C5024-D40B-4582-9A73-9949AA6983F4}" type="presParOf" srcId="{DE0FB2ED-35C4-42ED-9747-417C98C8365C}" destId="{65CF46B1-ECF0-4698-9776-CB0D87810746}" srcOrd="5" destOrd="0" presId="urn:microsoft.com/office/officeart/2016/7/layout/BasicLinearProcessNumbered"/>
    <dgm:cxn modelId="{74D7637E-6C4C-44F8-A669-ABF21E533FAD}" type="presParOf" srcId="{DE0FB2ED-35C4-42ED-9747-417C98C8365C}" destId="{987DD43B-1AF8-4425-BFA1-C22A54063DF1}" srcOrd="6" destOrd="0" presId="urn:microsoft.com/office/officeart/2016/7/layout/BasicLinearProcessNumbered"/>
    <dgm:cxn modelId="{FD34F653-3433-4901-A9C6-9901F77A0C36}" type="presParOf" srcId="{987DD43B-1AF8-4425-BFA1-C22A54063DF1}" destId="{26C53655-B10E-4883-B4C9-4778476ACEEF}" srcOrd="0" destOrd="0" presId="urn:microsoft.com/office/officeart/2016/7/layout/BasicLinearProcessNumbered"/>
    <dgm:cxn modelId="{AD9FEC0D-4AF8-4644-9A58-9CF872BFA2F9}" type="presParOf" srcId="{987DD43B-1AF8-4425-BFA1-C22A54063DF1}" destId="{47CFC5A5-6980-4BE9-A4AD-739504C044A3}" srcOrd="1" destOrd="0" presId="urn:microsoft.com/office/officeart/2016/7/layout/BasicLinearProcessNumbered"/>
    <dgm:cxn modelId="{B76DCB96-C9F3-40EF-BEE2-9D52553647BA}" type="presParOf" srcId="{987DD43B-1AF8-4425-BFA1-C22A54063DF1}" destId="{29F9B60B-4173-41E9-BB63-F9DFD1EF5E1F}" srcOrd="2" destOrd="0" presId="urn:microsoft.com/office/officeart/2016/7/layout/BasicLinearProcessNumbered"/>
    <dgm:cxn modelId="{A151E62B-AD95-408F-A648-5E683AD440AF}" type="presParOf" srcId="{987DD43B-1AF8-4425-BFA1-C22A54063DF1}" destId="{9C859651-A0F7-4119-8639-E1C907D60B6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DC8EB1-C8B0-4731-A226-CB9BA980961D}" type="doc">
      <dgm:prSet loTypeId="urn:microsoft.com/office/officeart/2005/8/layout/hierarchy3" loCatId="hierarchy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2CEACA-6194-4C31-9CE2-BF11776804FC}">
      <dgm:prSet/>
      <dgm:spPr/>
      <dgm:t>
        <a:bodyPr/>
        <a:lstStyle/>
        <a:p>
          <a:r>
            <a:rPr lang="en-US"/>
            <a:t>Dihydrate</a:t>
          </a:r>
        </a:p>
      </dgm:t>
    </dgm:pt>
    <dgm:pt modelId="{B567211D-88BB-4E4B-AA4B-A2486330257F}" type="parTrans" cxnId="{F342F989-2EBC-4EFF-A14B-97645F08D483}">
      <dgm:prSet/>
      <dgm:spPr/>
      <dgm:t>
        <a:bodyPr/>
        <a:lstStyle/>
        <a:p>
          <a:endParaRPr lang="en-US"/>
        </a:p>
      </dgm:t>
    </dgm:pt>
    <dgm:pt modelId="{9A813A4A-C9D2-4E9E-9AD0-588D96F7F74D}" type="sibTrans" cxnId="{F342F989-2EBC-4EFF-A14B-97645F08D483}">
      <dgm:prSet/>
      <dgm:spPr/>
      <dgm:t>
        <a:bodyPr/>
        <a:lstStyle/>
        <a:p>
          <a:endParaRPr lang="en-US"/>
        </a:p>
      </dgm:t>
    </dgm:pt>
    <dgm:pt modelId="{BB66DFF9-4C75-4F89-8718-B1A01CB39ED5}">
      <dgm:prSet/>
      <dgm:spPr/>
      <dgm:t>
        <a:bodyPr/>
        <a:lstStyle/>
        <a:p>
          <a:r>
            <a:rPr lang="en-US"/>
            <a:t>Small squares with an X across the crystal resembling the back of an envelope</a:t>
          </a:r>
        </a:p>
      </dgm:t>
    </dgm:pt>
    <dgm:pt modelId="{D21BAD9F-04F9-4370-9322-D7B2E60E7078}" type="parTrans" cxnId="{603741BA-535B-4466-BB18-DEB7699FAAF8}">
      <dgm:prSet/>
      <dgm:spPr/>
      <dgm:t>
        <a:bodyPr/>
        <a:lstStyle/>
        <a:p>
          <a:endParaRPr lang="en-US"/>
        </a:p>
      </dgm:t>
    </dgm:pt>
    <dgm:pt modelId="{0B50F32B-08C2-4C63-ADB4-4AE2C5F7175C}" type="sibTrans" cxnId="{603741BA-535B-4466-BB18-DEB7699FAAF8}">
      <dgm:prSet/>
      <dgm:spPr/>
      <dgm:t>
        <a:bodyPr/>
        <a:lstStyle/>
        <a:p>
          <a:endParaRPr lang="en-US"/>
        </a:p>
      </dgm:t>
    </dgm:pt>
    <dgm:pt modelId="{5D68D14A-197D-4F62-A308-F4E87977648F}">
      <dgm:prSet/>
      <dgm:spPr/>
      <dgm:t>
        <a:bodyPr/>
        <a:lstStyle/>
        <a:p>
          <a:r>
            <a:rPr lang="en-US"/>
            <a:t>Found in acidic to neutral urine </a:t>
          </a:r>
        </a:p>
      </dgm:t>
    </dgm:pt>
    <dgm:pt modelId="{5333BAF7-5000-4807-9C47-C4EBE4D44D6C}" type="parTrans" cxnId="{123733D6-5303-4DCB-B94B-5FE340A8A4DD}">
      <dgm:prSet/>
      <dgm:spPr/>
      <dgm:t>
        <a:bodyPr/>
        <a:lstStyle/>
        <a:p>
          <a:endParaRPr lang="en-US"/>
        </a:p>
      </dgm:t>
    </dgm:pt>
    <dgm:pt modelId="{42AC1F41-1A25-471B-9871-519EF331A3E0}" type="sibTrans" cxnId="{123733D6-5303-4DCB-B94B-5FE340A8A4DD}">
      <dgm:prSet/>
      <dgm:spPr/>
      <dgm:t>
        <a:bodyPr/>
        <a:lstStyle/>
        <a:p>
          <a:endParaRPr lang="en-US"/>
        </a:p>
      </dgm:t>
    </dgm:pt>
    <dgm:pt modelId="{14F73574-B78A-4002-A9BA-8033C657D507}">
      <dgm:prSet/>
      <dgm:spPr/>
      <dgm:t>
        <a:bodyPr/>
        <a:lstStyle/>
        <a:p>
          <a:r>
            <a:rPr lang="en-US"/>
            <a:t>Common in small dogs and horses</a:t>
          </a:r>
        </a:p>
      </dgm:t>
    </dgm:pt>
    <dgm:pt modelId="{91857C1E-6F54-4C33-A123-F86ED4A328A6}" type="parTrans" cxnId="{D71F5A75-D8E6-42BE-A0A7-3696328DD422}">
      <dgm:prSet/>
      <dgm:spPr/>
      <dgm:t>
        <a:bodyPr/>
        <a:lstStyle/>
        <a:p>
          <a:endParaRPr lang="en-US"/>
        </a:p>
      </dgm:t>
    </dgm:pt>
    <dgm:pt modelId="{EA1526A7-D878-419F-8F95-EB1D15A8D252}" type="sibTrans" cxnId="{D71F5A75-D8E6-42BE-A0A7-3696328DD422}">
      <dgm:prSet/>
      <dgm:spPr/>
      <dgm:t>
        <a:bodyPr/>
        <a:lstStyle/>
        <a:p>
          <a:endParaRPr lang="en-US"/>
        </a:p>
      </dgm:t>
    </dgm:pt>
    <dgm:pt modelId="{1FE33487-BE86-44AD-B9D1-ECFF03FB5C48}">
      <dgm:prSet/>
      <dgm:spPr/>
      <dgm:t>
        <a:bodyPr/>
        <a:lstStyle/>
        <a:p>
          <a:r>
            <a:rPr lang="en-US"/>
            <a:t>Monohydrate</a:t>
          </a:r>
        </a:p>
      </dgm:t>
    </dgm:pt>
    <dgm:pt modelId="{2E881DE8-4A13-42B6-8885-E266BC277D87}" type="parTrans" cxnId="{1B2E840E-4C8D-4F50-AA7B-07A2188E5325}">
      <dgm:prSet/>
      <dgm:spPr/>
      <dgm:t>
        <a:bodyPr/>
        <a:lstStyle/>
        <a:p>
          <a:endParaRPr lang="en-US"/>
        </a:p>
      </dgm:t>
    </dgm:pt>
    <dgm:pt modelId="{04A61880-7673-46D8-9A64-9DF251491FF9}" type="sibTrans" cxnId="{1B2E840E-4C8D-4F50-AA7B-07A2188E5325}">
      <dgm:prSet/>
      <dgm:spPr/>
      <dgm:t>
        <a:bodyPr/>
        <a:lstStyle/>
        <a:p>
          <a:endParaRPr lang="en-US"/>
        </a:p>
      </dgm:t>
    </dgm:pt>
    <dgm:pt modelId="{9B6CAE7E-B8FC-4C84-A3B8-A4FD3397DE56}">
      <dgm:prSet/>
      <dgm:spPr/>
      <dgm:t>
        <a:bodyPr/>
        <a:lstStyle/>
        <a:p>
          <a:r>
            <a:rPr lang="en-US"/>
            <a:t>Small, dumbbell shaped or elongated and pointed at each end (picket fence)</a:t>
          </a:r>
        </a:p>
      </dgm:t>
    </dgm:pt>
    <dgm:pt modelId="{8CA8663A-62CE-453C-A024-245D1EE2EF5F}" type="parTrans" cxnId="{27A7EB2C-8063-40AA-AA68-DDF73D8DD64F}">
      <dgm:prSet/>
      <dgm:spPr/>
      <dgm:t>
        <a:bodyPr/>
        <a:lstStyle/>
        <a:p>
          <a:endParaRPr lang="en-US"/>
        </a:p>
      </dgm:t>
    </dgm:pt>
    <dgm:pt modelId="{683F1D66-BFDB-4032-A272-E1B4DF29BE83}" type="sibTrans" cxnId="{27A7EB2C-8063-40AA-AA68-DDF73D8DD64F}">
      <dgm:prSet/>
      <dgm:spPr/>
      <dgm:t>
        <a:bodyPr/>
        <a:lstStyle/>
        <a:p>
          <a:endParaRPr lang="en-US"/>
        </a:p>
      </dgm:t>
    </dgm:pt>
    <dgm:pt modelId="{CBC49D34-AEEE-411E-9A65-2BC9E10A3932}">
      <dgm:prSet/>
      <dgm:spPr/>
      <dgm:t>
        <a:bodyPr/>
        <a:lstStyle/>
        <a:p>
          <a:r>
            <a:rPr lang="en-US"/>
            <a:t>Ethylene glycol poisoning</a:t>
          </a:r>
        </a:p>
      </dgm:t>
    </dgm:pt>
    <dgm:pt modelId="{62464753-240B-4F6D-8E71-8B1AD569CA77}" type="parTrans" cxnId="{44C78083-A533-47B9-BB09-198D881D566D}">
      <dgm:prSet/>
      <dgm:spPr/>
      <dgm:t>
        <a:bodyPr/>
        <a:lstStyle/>
        <a:p>
          <a:endParaRPr lang="en-US"/>
        </a:p>
      </dgm:t>
    </dgm:pt>
    <dgm:pt modelId="{494F8FEC-0929-459E-857A-3B14B01738C7}" type="sibTrans" cxnId="{44C78083-A533-47B9-BB09-198D881D566D}">
      <dgm:prSet/>
      <dgm:spPr/>
      <dgm:t>
        <a:bodyPr/>
        <a:lstStyle/>
        <a:p>
          <a:endParaRPr lang="en-US"/>
        </a:p>
      </dgm:t>
    </dgm:pt>
    <dgm:pt modelId="{AAE88285-428C-4CFD-9ABD-56DBCAC73B92}" type="pres">
      <dgm:prSet presAssocID="{CADC8EB1-C8B0-4731-A226-CB9BA98096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633D60E-9B43-4B3D-95BA-048C2ABCBC18}" type="pres">
      <dgm:prSet presAssocID="{B82CEACA-6194-4C31-9CE2-BF11776804FC}" presName="root" presStyleCnt="0"/>
      <dgm:spPr/>
    </dgm:pt>
    <dgm:pt modelId="{05A62154-6976-4466-BAB9-8FA099BEBE57}" type="pres">
      <dgm:prSet presAssocID="{B82CEACA-6194-4C31-9CE2-BF11776804FC}" presName="rootComposite" presStyleCnt="0"/>
      <dgm:spPr/>
    </dgm:pt>
    <dgm:pt modelId="{983B8B5B-374A-471C-88F9-79F91BADA133}" type="pres">
      <dgm:prSet presAssocID="{B82CEACA-6194-4C31-9CE2-BF11776804FC}" presName="rootText" presStyleLbl="node1" presStyleIdx="0" presStyleCnt="2"/>
      <dgm:spPr/>
    </dgm:pt>
    <dgm:pt modelId="{4665C778-240E-4789-8620-10B58FD3E534}" type="pres">
      <dgm:prSet presAssocID="{B82CEACA-6194-4C31-9CE2-BF11776804FC}" presName="rootConnector" presStyleLbl="node1" presStyleIdx="0" presStyleCnt="2"/>
      <dgm:spPr/>
    </dgm:pt>
    <dgm:pt modelId="{5568F7EA-DFBF-494E-8EC6-347DD8FFCE50}" type="pres">
      <dgm:prSet presAssocID="{B82CEACA-6194-4C31-9CE2-BF11776804FC}" presName="childShape" presStyleCnt="0"/>
      <dgm:spPr/>
    </dgm:pt>
    <dgm:pt modelId="{74E6D901-E8A4-48AA-8F20-303FB00FEF44}" type="pres">
      <dgm:prSet presAssocID="{D21BAD9F-04F9-4370-9322-D7B2E60E7078}" presName="Name13" presStyleLbl="parChTrans1D2" presStyleIdx="0" presStyleCnt="5"/>
      <dgm:spPr/>
    </dgm:pt>
    <dgm:pt modelId="{22EFFB6E-3927-4640-935B-FA664F670B9F}" type="pres">
      <dgm:prSet presAssocID="{BB66DFF9-4C75-4F89-8718-B1A01CB39ED5}" presName="childText" presStyleLbl="bgAcc1" presStyleIdx="0" presStyleCnt="5">
        <dgm:presLayoutVars>
          <dgm:bulletEnabled val="1"/>
        </dgm:presLayoutVars>
      </dgm:prSet>
      <dgm:spPr/>
    </dgm:pt>
    <dgm:pt modelId="{DE87CBB7-EFF4-41BB-A2CC-DFC0BCC104B3}" type="pres">
      <dgm:prSet presAssocID="{5333BAF7-5000-4807-9C47-C4EBE4D44D6C}" presName="Name13" presStyleLbl="parChTrans1D2" presStyleIdx="1" presStyleCnt="5"/>
      <dgm:spPr/>
    </dgm:pt>
    <dgm:pt modelId="{E01A69C6-EF86-438A-876E-8C01E8294343}" type="pres">
      <dgm:prSet presAssocID="{5D68D14A-197D-4F62-A308-F4E87977648F}" presName="childText" presStyleLbl="bgAcc1" presStyleIdx="1" presStyleCnt="5">
        <dgm:presLayoutVars>
          <dgm:bulletEnabled val="1"/>
        </dgm:presLayoutVars>
      </dgm:prSet>
      <dgm:spPr/>
    </dgm:pt>
    <dgm:pt modelId="{C5606950-62A9-4288-A555-9721A0F23787}" type="pres">
      <dgm:prSet presAssocID="{91857C1E-6F54-4C33-A123-F86ED4A328A6}" presName="Name13" presStyleLbl="parChTrans1D2" presStyleIdx="2" presStyleCnt="5"/>
      <dgm:spPr/>
    </dgm:pt>
    <dgm:pt modelId="{9B3E3EAD-FB59-43CD-A4D4-D518364755C6}" type="pres">
      <dgm:prSet presAssocID="{14F73574-B78A-4002-A9BA-8033C657D507}" presName="childText" presStyleLbl="bgAcc1" presStyleIdx="2" presStyleCnt="5">
        <dgm:presLayoutVars>
          <dgm:bulletEnabled val="1"/>
        </dgm:presLayoutVars>
      </dgm:prSet>
      <dgm:spPr/>
    </dgm:pt>
    <dgm:pt modelId="{358F5C3D-AA91-42B7-99FC-7225E18B68C5}" type="pres">
      <dgm:prSet presAssocID="{1FE33487-BE86-44AD-B9D1-ECFF03FB5C48}" presName="root" presStyleCnt="0"/>
      <dgm:spPr/>
    </dgm:pt>
    <dgm:pt modelId="{86D075A1-3F39-45AC-8D68-6177EEB7C8E5}" type="pres">
      <dgm:prSet presAssocID="{1FE33487-BE86-44AD-B9D1-ECFF03FB5C48}" presName="rootComposite" presStyleCnt="0"/>
      <dgm:spPr/>
    </dgm:pt>
    <dgm:pt modelId="{23645E9F-FDDA-42B5-91A7-2A63F190C120}" type="pres">
      <dgm:prSet presAssocID="{1FE33487-BE86-44AD-B9D1-ECFF03FB5C48}" presName="rootText" presStyleLbl="node1" presStyleIdx="1" presStyleCnt="2"/>
      <dgm:spPr/>
    </dgm:pt>
    <dgm:pt modelId="{9F9A3848-723E-4A57-B2C2-557C12C4CCC8}" type="pres">
      <dgm:prSet presAssocID="{1FE33487-BE86-44AD-B9D1-ECFF03FB5C48}" presName="rootConnector" presStyleLbl="node1" presStyleIdx="1" presStyleCnt="2"/>
      <dgm:spPr/>
    </dgm:pt>
    <dgm:pt modelId="{8BEBCAAF-3F39-46C8-B3F7-F50E2D1B6F84}" type="pres">
      <dgm:prSet presAssocID="{1FE33487-BE86-44AD-B9D1-ECFF03FB5C48}" presName="childShape" presStyleCnt="0"/>
      <dgm:spPr/>
    </dgm:pt>
    <dgm:pt modelId="{D25A1853-9501-4C16-A8D4-DD3562576D33}" type="pres">
      <dgm:prSet presAssocID="{8CA8663A-62CE-453C-A024-245D1EE2EF5F}" presName="Name13" presStyleLbl="parChTrans1D2" presStyleIdx="3" presStyleCnt="5"/>
      <dgm:spPr/>
    </dgm:pt>
    <dgm:pt modelId="{0966DC24-A096-4C84-8524-09C50AF3D461}" type="pres">
      <dgm:prSet presAssocID="{9B6CAE7E-B8FC-4C84-A3B8-A4FD3397DE56}" presName="childText" presStyleLbl="bgAcc1" presStyleIdx="3" presStyleCnt="5">
        <dgm:presLayoutVars>
          <dgm:bulletEnabled val="1"/>
        </dgm:presLayoutVars>
      </dgm:prSet>
      <dgm:spPr/>
    </dgm:pt>
    <dgm:pt modelId="{2ABA7E26-E586-43B7-8519-9D4772CF3195}" type="pres">
      <dgm:prSet presAssocID="{62464753-240B-4F6D-8E71-8B1AD569CA77}" presName="Name13" presStyleLbl="parChTrans1D2" presStyleIdx="4" presStyleCnt="5"/>
      <dgm:spPr/>
    </dgm:pt>
    <dgm:pt modelId="{DA405DC6-3D88-455E-846E-B2DB275F2581}" type="pres">
      <dgm:prSet presAssocID="{CBC49D34-AEEE-411E-9A65-2BC9E10A3932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F5F4F308-6658-450D-8875-E81DDD5FA169}" type="presOf" srcId="{B82CEACA-6194-4C31-9CE2-BF11776804FC}" destId="{983B8B5B-374A-471C-88F9-79F91BADA133}" srcOrd="0" destOrd="0" presId="urn:microsoft.com/office/officeart/2005/8/layout/hierarchy3"/>
    <dgm:cxn modelId="{1B2E840E-4C8D-4F50-AA7B-07A2188E5325}" srcId="{CADC8EB1-C8B0-4731-A226-CB9BA980961D}" destId="{1FE33487-BE86-44AD-B9D1-ECFF03FB5C48}" srcOrd="1" destOrd="0" parTransId="{2E881DE8-4A13-42B6-8885-E266BC277D87}" sibTransId="{04A61880-7673-46D8-9A64-9DF251491FF9}"/>
    <dgm:cxn modelId="{582CCB13-90CC-4642-9887-5C8BEA117AFA}" type="presOf" srcId="{14F73574-B78A-4002-A9BA-8033C657D507}" destId="{9B3E3EAD-FB59-43CD-A4D4-D518364755C6}" srcOrd="0" destOrd="0" presId="urn:microsoft.com/office/officeart/2005/8/layout/hierarchy3"/>
    <dgm:cxn modelId="{E18C151C-4113-4612-9F52-F88C74D4CE3C}" type="presOf" srcId="{CBC49D34-AEEE-411E-9A65-2BC9E10A3932}" destId="{DA405DC6-3D88-455E-846E-B2DB275F2581}" srcOrd="0" destOrd="0" presId="urn:microsoft.com/office/officeart/2005/8/layout/hierarchy3"/>
    <dgm:cxn modelId="{E9CEFD1F-B5F2-4F9D-9CB5-04F5755CBB76}" type="presOf" srcId="{91857C1E-6F54-4C33-A123-F86ED4A328A6}" destId="{C5606950-62A9-4288-A555-9721A0F23787}" srcOrd="0" destOrd="0" presId="urn:microsoft.com/office/officeart/2005/8/layout/hierarchy3"/>
    <dgm:cxn modelId="{DB506620-760A-4EB1-B2CB-9ED359908C39}" type="presOf" srcId="{62464753-240B-4F6D-8E71-8B1AD569CA77}" destId="{2ABA7E26-E586-43B7-8519-9D4772CF3195}" srcOrd="0" destOrd="0" presId="urn:microsoft.com/office/officeart/2005/8/layout/hierarchy3"/>
    <dgm:cxn modelId="{27A7EB2C-8063-40AA-AA68-DDF73D8DD64F}" srcId="{1FE33487-BE86-44AD-B9D1-ECFF03FB5C48}" destId="{9B6CAE7E-B8FC-4C84-A3B8-A4FD3397DE56}" srcOrd="0" destOrd="0" parTransId="{8CA8663A-62CE-453C-A024-245D1EE2EF5F}" sibTransId="{683F1D66-BFDB-4032-A272-E1B4DF29BE83}"/>
    <dgm:cxn modelId="{CA8B4030-2741-47D8-B63B-FD95E1353BF4}" type="presOf" srcId="{D21BAD9F-04F9-4370-9322-D7B2E60E7078}" destId="{74E6D901-E8A4-48AA-8F20-303FB00FEF44}" srcOrd="0" destOrd="0" presId="urn:microsoft.com/office/officeart/2005/8/layout/hierarchy3"/>
    <dgm:cxn modelId="{F8725F63-5765-4AA4-AE2D-88D9F9D06D06}" type="presOf" srcId="{BB66DFF9-4C75-4F89-8718-B1A01CB39ED5}" destId="{22EFFB6E-3927-4640-935B-FA664F670B9F}" srcOrd="0" destOrd="0" presId="urn:microsoft.com/office/officeart/2005/8/layout/hierarchy3"/>
    <dgm:cxn modelId="{C3628066-2D46-4E7C-B5C6-28DEBA888BEF}" type="presOf" srcId="{1FE33487-BE86-44AD-B9D1-ECFF03FB5C48}" destId="{23645E9F-FDDA-42B5-91A7-2A63F190C120}" srcOrd="0" destOrd="0" presId="urn:microsoft.com/office/officeart/2005/8/layout/hierarchy3"/>
    <dgm:cxn modelId="{D71F5A75-D8E6-42BE-A0A7-3696328DD422}" srcId="{B82CEACA-6194-4C31-9CE2-BF11776804FC}" destId="{14F73574-B78A-4002-A9BA-8033C657D507}" srcOrd="2" destOrd="0" parTransId="{91857C1E-6F54-4C33-A123-F86ED4A328A6}" sibTransId="{EA1526A7-D878-419F-8F95-EB1D15A8D252}"/>
    <dgm:cxn modelId="{100FD480-74B7-40EF-8BCD-80041D4B2ABA}" type="presOf" srcId="{1FE33487-BE86-44AD-B9D1-ECFF03FB5C48}" destId="{9F9A3848-723E-4A57-B2C2-557C12C4CCC8}" srcOrd="1" destOrd="0" presId="urn:microsoft.com/office/officeart/2005/8/layout/hierarchy3"/>
    <dgm:cxn modelId="{44C78083-A533-47B9-BB09-198D881D566D}" srcId="{1FE33487-BE86-44AD-B9D1-ECFF03FB5C48}" destId="{CBC49D34-AEEE-411E-9A65-2BC9E10A3932}" srcOrd="1" destOrd="0" parTransId="{62464753-240B-4F6D-8E71-8B1AD569CA77}" sibTransId="{494F8FEC-0929-459E-857A-3B14B01738C7}"/>
    <dgm:cxn modelId="{B0B5DB84-B598-495F-BFBB-8FD2101A09AD}" type="presOf" srcId="{5D68D14A-197D-4F62-A308-F4E87977648F}" destId="{E01A69C6-EF86-438A-876E-8C01E8294343}" srcOrd="0" destOrd="0" presId="urn:microsoft.com/office/officeart/2005/8/layout/hierarchy3"/>
    <dgm:cxn modelId="{F342F989-2EBC-4EFF-A14B-97645F08D483}" srcId="{CADC8EB1-C8B0-4731-A226-CB9BA980961D}" destId="{B82CEACA-6194-4C31-9CE2-BF11776804FC}" srcOrd="0" destOrd="0" parTransId="{B567211D-88BB-4E4B-AA4B-A2486330257F}" sibTransId="{9A813A4A-C9D2-4E9E-9AD0-588D96F7F74D}"/>
    <dgm:cxn modelId="{180481B2-9FF5-46D0-BB6D-9DD9981D4F31}" type="presOf" srcId="{5333BAF7-5000-4807-9C47-C4EBE4D44D6C}" destId="{DE87CBB7-EFF4-41BB-A2CC-DFC0BCC104B3}" srcOrd="0" destOrd="0" presId="urn:microsoft.com/office/officeart/2005/8/layout/hierarchy3"/>
    <dgm:cxn modelId="{603741BA-535B-4466-BB18-DEB7699FAAF8}" srcId="{B82CEACA-6194-4C31-9CE2-BF11776804FC}" destId="{BB66DFF9-4C75-4F89-8718-B1A01CB39ED5}" srcOrd="0" destOrd="0" parTransId="{D21BAD9F-04F9-4370-9322-D7B2E60E7078}" sibTransId="{0B50F32B-08C2-4C63-ADB4-4AE2C5F7175C}"/>
    <dgm:cxn modelId="{FEAF5CBE-12B3-4182-A635-5C9AD6929927}" type="presOf" srcId="{9B6CAE7E-B8FC-4C84-A3B8-A4FD3397DE56}" destId="{0966DC24-A096-4C84-8524-09C50AF3D461}" srcOrd="0" destOrd="0" presId="urn:microsoft.com/office/officeart/2005/8/layout/hierarchy3"/>
    <dgm:cxn modelId="{123733D6-5303-4DCB-B94B-5FE340A8A4DD}" srcId="{B82CEACA-6194-4C31-9CE2-BF11776804FC}" destId="{5D68D14A-197D-4F62-A308-F4E87977648F}" srcOrd="1" destOrd="0" parTransId="{5333BAF7-5000-4807-9C47-C4EBE4D44D6C}" sibTransId="{42AC1F41-1A25-471B-9871-519EF331A3E0}"/>
    <dgm:cxn modelId="{37561EDB-F96A-457A-98BC-0D02F681BB5D}" type="presOf" srcId="{8CA8663A-62CE-453C-A024-245D1EE2EF5F}" destId="{D25A1853-9501-4C16-A8D4-DD3562576D33}" srcOrd="0" destOrd="0" presId="urn:microsoft.com/office/officeart/2005/8/layout/hierarchy3"/>
    <dgm:cxn modelId="{6A5395EA-4040-4A6F-9055-6E80E357B460}" type="presOf" srcId="{CADC8EB1-C8B0-4731-A226-CB9BA980961D}" destId="{AAE88285-428C-4CFD-9ABD-56DBCAC73B92}" srcOrd="0" destOrd="0" presId="urn:microsoft.com/office/officeart/2005/8/layout/hierarchy3"/>
    <dgm:cxn modelId="{1C9900F9-5AB3-4FA8-8B19-2E14C93C453B}" type="presOf" srcId="{B82CEACA-6194-4C31-9CE2-BF11776804FC}" destId="{4665C778-240E-4789-8620-10B58FD3E534}" srcOrd="1" destOrd="0" presId="urn:microsoft.com/office/officeart/2005/8/layout/hierarchy3"/>
    <dgm:cxn modelId="{A65C169C-4B3A-45CE-A6B9-F35E8AAC5F41}" type="presParOf" srcId="{AAE88285-428C-4CFD-9ABD-56DBCAC73B92}" destId="{9633D60E-9B43-4B3D-95BA-048C2ABCBC18}" srcOrd="0" destOrd="0" presId="urn:microsoft.com/office/officeart/2005/8/layout/hierarchy3"/>
    <dgm:cxn modelId="{19CC536E-0AAA-4611-91BD-221EEA188332}" type="presParOf" srcId="{9633D60E-9B43-4B3D-95BA-048C2ABCBC18}" destId="{05A62154-6976-4466-BAB9-8FA099BEBE57}" srcOrd="0" destOrd="0" presId="urn:microsoft.com/office/officeart/2005/8/layout/hierarchy3"/>
    <dgm:cxn modelId="{F6D252D8-8E4F-4B55-9D09-167B9765347E}" type="presParOf" srcId="{05A62154-6976-4466-BAB9-8FA099BEBE57}" destId="{983B8B5B-374A-471C-88F9-79F91BADA133}" srcOrd="0" destOrd="0" presId="urn:microsoft.com/office/officeart/2005/8/layout/hierarchy3"/>
    <dgm:cxn modelId="{631855B3-95FB-467C-82C0-0F463612778F}" type="presParOf" srcId="{05A62154-6976-4466-BAB9-8FA099BEBE57}" destId="{4665C778-240E-4789-8620-10B58FD3E534}" srcOrd="1" destOrd="0" presId="urn:microsoft.com/office/officeart/2005/8/layout/hierarchy3"/>
    <dgm:cxn modelId="{C75BB699-B78B-4F9E-8116-D0A94608696B}" type="presParOf" srcId="{9633D60E-9B43-4B3D-95BA-048C2ABCBC18}" destId="{5568F7EA-DFBF-494E-8EC6-347DD8FFCE50}" srcOrd="1" destOrd="0" presId="urn:microsoft.com/office/officeart/2005/8/layout/hierarchy3"/>
    <dgm:cxn modelId="{715ADB2B-7AED-4B1B-9CF7-5CA67BBBCD81}" type="presParOf" srcId="{5568F7EA-DFBF-494E-8EC6-347DD8FFCE50}" destId="{74E6D901-E8A4-48AA-8F20-303FB00FEF44}" srcOrd="0" destOrd="0" presId="urn:microsoft.com/office/officeart/2005/8/layout/hierarchy3"/>
    <dgm:cxn modelId="{801E5FD3-06A4-4D83-A47A-7C1898CBDF37}" type="presParOf" srcId="{5568F7EA-DFBF-494E-8EC6-347DD8FFCE50}" destId="{22EFFB6E-3927-4640-935B-FA664F670B9F}" srcOrd="1" destOrd="0" presId="urn:microsoft.com/office/officeart/2005/8/layout/hierarchy3"/>
    <dgm:cxn modelId="{5FEE50D3-FF4C-4C86-A247-A01C7F4BCCEC}" type="presParOf" srcId="{5568F7EA-DFBF-494E-8EC6-347DD8FFCE50}" destId="{DE87CBB7-EFF4-41BB-A2CC-DFC0BCC104B3}" srcOrd="2" destOrd="0" presId="urn:microsoft.com/office/officeart/2005/8/layout/hierarchy3"/>
    <dgm:cxn modelId="{03FEFB2A-C836-430E-97CA-333CE1C757AA}" type="presParOf" srcId="{5568F7EA-DFBF-494E-8EC6-347DD8FFCE50}" destId="{E01A69C6-EF86-438A-876E-8C01E8294343}" srcOrd="3" destOrd="0" presId="urn:microsoft.com/office/officeart/2005/8/layout/hierarchy3"/>
    <dgm:cxn modelId="{9BFD8189-31F4-4115-A030-4249A872CA4D}" type="presParOf" srcId="{5568F7EA-DFBF-494E-8EC6-347DD8FFCE50}" destId="{C5606950-62A9-4288-A555-9721A0F23787}" srcOrd="4" destOrd="0" presId="urn:microsoft.com/office/officeart/2005/8/layout/hierarchy3"/>
    <dgm:cxn modelId="{3DE2D112-93F4-4386-96DE-89E2A2CD9BDC}" type="presParOf" srcId="{5568F7EA-DFBF-494E-8EC6-347DD8FFCE50}" destId="{9B3E3EAD-FB59-43CD-A4D4-D518364755C6}" srcOrd="5" destOrd="0" presId="urn:microsoft.com/office/officeart/2005/8/layout/hierarchy3"/>
    <dgm:cxn modelId="{A4C49A2A-1334-4A2A-8578-46509CC1FE6E}" type="presParOf" srcId="{AAE88285-428C-4CFD-9ABD-56DBCAC73B92}" destId="{358F5C3D-AA91-42B7-99FC-7225E18B68C5}" srcOrd="1" destOrd="0" presId="urn:microsoft.com/office/officeart/2005/8/layout/hierarchy3"/>
    <dgm:cxn modelId="{C698CF47-92D2-4604-89FD-E93444F2981E}" type="presParOf" srcId="{358F5C3D-AA91-42B7-99FC-7225E18B68C5}" destId="{86D075A1-3F39-45AC-8D68-6177EEB7C8E5}" srcOrd="0" destOrd="0" presId="urn:microsoft.com/office/officeart/2005/8/layout/hierarchy3"/>
    <dgm:cxn modelId="{8B53356A-6640-4E1E-80C0-A741CA8562F7}" type="presParOf" srcId="{86D075A1-3F39-45AC-8D68-6177EEB7C8E5}" destId="{23645E9F-FDDA-42B5-91A7-2A63F190C120}" srcOrd="0" destOrd="0" presId="urn:microsoft.com/office/officeart/2005/8/layout/hierarchy3"/>
    <dgm:cxn modelId="{99EDC355-5847-4D36-B19A-1C1B013A0368}" type="presParOf" srcId="{86D075A1-3F39-45AC-8D68-6177EEB7C8E5}" destId="{9F9A3848-723E-4A57-B2C2-557C12C4CCC8}" srcOrd="1" destOrd="0" presId="urn:microsoft.com/office/officeart/2005/8/layout/hierarchy3"/>
    <dgm:cxn modelId="{AD46B623-9BBF-4EDD-B0CE-9BC607818E9B}" type="presParOf" srcId="{358F5C3D-AA91-42B7-99FC-7225E18B68C5}" destId="{8BEBCAAF-3F39-46C8-B3F7-F50E2D1B6F84}" srcOrd="1" destOrd="0" presId="urn:microsoft.com/office/officeart/2005/8/layout/hierarchy3"/>
    <dgm:cxn modelId="{A348BA4C-B505-49C7-AAAA-C916D85C0A07}" type="presParOf" srcId="{8BEBCAAF-3F39-46C8-B3F7-F50E2D1B6F84}" destId="{D25A1853-9501-4C16-A8D4-DD3562576D33}" srcOrd="0" destOrd="0" presId="urn:microsoft.com/office/officeart/2005/8/layout/hierarchy3"/>
    <dgm:cxn modelId="{E4023E86-5B9E-475A-82EB-BEA27434C9CF}" type="presParOf" srcId="{8BEBCAAF-3F39-46C8-B3F7-F50E2D1B6F84}" destId="{0966DC24-A096-4C84-8524-09C50AF3D461}" srcOrd="1" destOrd="0" presId="urn:microsoft.com/office/officeart/2005/8/layout/hierarchy3"/>
    <dgm:cxn modelId="{B0D9426E-4D86-4CA4-BDA0-65A2FAB7F436}" type="presParOf" srcId="{8BEBCAAF-3F39-46C8-B3F7-F50E2D1B6F84}" destId="{2ABA7E26-E586-43B7-8519-9D4772CF3195}" srcOrd="2" destOrd="0" presId="urn:microsoft.com/office/officeart/2005/8/layout/hierarchy3"/>
    <dgm:cxn modelId="{FC5380BD-9C3C-4E54-B9EF-796F65D94ADA}" type="presParOf" srcId="{8BEBCAAF-3F39-46C8-B3F7-F50E2D1B6F84}" destId="{DA405DC6-3D88-455E-846E-B2DB275F258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1225A7-A47B-4A1C-AF1A-2185675D3262}" type="doc">
      <dgm:prSet loTypeId="urn:microsoft.com/office/officeart/2005/8/layout/vList5" loCatId="list" qsTypeId="urn:microsoft.com/office/officeart/2005/8/quickstyle/simple3" qsCatId="simple" csTypeId="urn:microsoft.com/office/officeart/2005/8/colors/accent5_3" csCatId="accent5"/>
      <dgm:spPr/>
      <dgm:t>
        <a:bodyPr/>
        <a:lstStyle/>
        <a:p>
          <a:endParaRPr lang="en-US"/>
        </a:p>
      </dgm:t>
    </dgm:pt>
    <dgm:pt modelId="{BB442BBB-8379-4578-9EA3-5E172074A625}">
      <dgm:prSet/>
      <dgm:spPr/>
      <dgm:t>
        <a:bodyPr/>
        <a:lstStyle/>
        <a:p>
          <a:r>
            <a:rPr lang="en-US"/>
            <a:t>Subdued lighting on microscopic examinations</a:t>
          </a:r>
        </a:p>
      </dgm:t>
    </dgm:pt>
    <dgm:pt modelId="{640B6AE1-959A-48DD-AACB-1F064D91D20C}" type="parTrans" cxnId="{F8E8E190-86E8-4499-9F4B-C2C9A20818B1}">
      <dgm:prSet/>
      <dgm:spPr/>
      <dgm:t>
        <a:bodyPr/>
        <a:lstStyle/>
        <a:p>
          <a:endParaRPr lang="en-US"/>
        </a:p>
      </dgm:t>
    </dgm:pt>
    <dgm:pt modelId="{22259C0C-E882-484B-884C-D69DB4CCE01B}" type="sibTrans" cxnId="{F8E8E190-86E8-4499-9F4B-C2C9A20818B1}">
      <dgm:prSet/>
      <dgm:spPr/>
      <dgm:t>
        <a:bodyPr/>
        <a:lstStyle/>
        <a:p>
          <a:endParaRPr lang="en-US"/>
        </a:p>
      </dgm:t>
    </dgm:pt>
    <dgm:pt modelId="{DF89A710-37A0-4DA0-BB01-A87088BCCF71}">
      <dgm:prSet/>
      <dgm:spPr/>
      <dgm:t>
        <a:bodyPr/>
        <a:lstStyle/>
        <a:p>
          <a:r>
            <a:rPr lang="en-US"/>
            <a:t>Start at low magnification and move to x40</a:t>
          </a:r>
        </a:p>
      </dgm:t>
    </dgm:pt>
    <dgm:pt modelId="{CA2F0C1D-1B9D-4A11-8979-112A35739D4F}" type="parTrans" cxnId="{33DEB9EC-68E6-49B4-BB19-03713B98F62E}">
      <dgm:prSet/>
      <dgm:spPr/>
      <dgm:t>
        <a:bodyPr/>
        <a:lstStyle/>
        <a:p>
          <a:endParaRPr lang="en-US"/>
        </a:p>
      </dgm:t>
    </dgm:pt>
    <dgm:pt modelId="{53372F68-D1D1-4AA7-88AE-00EAA35010EA}" type="sibTrans" cxnId="{33DEB9EC-68E6-49B4-BB19-03713B98F62E}">
      <dgm:prSet/>
      <dgm:spPr/>
      <dgm:t>
        <a:bodyPr/>
        <a:lstStyle/>
        <a:p>
          <a:endParaRPr lang="en-US"/>
        </a:p>
      </dgm:t>
    </dgm:pt>
    <dgm:pt modelId="{D1CA4044-340A-402B-BEA4-6558F525487D}">
      <dgm:prSet/>
      <dgm:spPr/>
      <dgm:t>
        <a:bodyPr/>
        <a:lstStyle/>
        <a:p>
          <a:r>
            <a:rPr lang="en-US"/>
            <a:t>Identify</a:t>
          </a:r>
        </a:p>
      </dgm:t>
    </dgm:pt>
    <dgm:pt modelId="{C1A7ACAC-5737-49DE-9189-4A845134E32E}" type="parTrans" cxnId="{2F5900A9-045C-495E-AB80-6D3598A0928E}">
      <dgm:prSet/>
      <dgm:spPr/>
      <dgm:t>
        <a:bodyPr/>
        <a:lstStyle/>
        <a:p>
          <a:endParaRPr lang="en-US"/>
        </a:p>
      </dgm:t>
    </dgm:pt>
    <dgm:pt modelId="{BD834359-F3D9-4361-87B4-6FE3E83FC613}" type="sibTrans" cxnId="{2F5900A9-045C-495E-AB80-6D3598A0928E}">
      <dgm:prSet/>
      <dgm:spPr/>
      <dgm:t>
        <a:bodyPr/>
        <a:lstStyle/>
        <a:p>
          <a:endParaRPr lang="en-US"/>
        </a:p>
      </dgm:t>
    </dgm:pt>
    <dgm:pt modelId="{C514A608-0236-4B24-B9B8-8A2FA07F1EB5}">
      <dgm:prSet/>
      <dgm:spPr/>
      <dgm:t>
        <a:bodyPr/>
        <a:lstStyle/>
        <a:p>
          <a:r>
            <a:rPr lang="en-US" dirty="0"/>
            <a:t>RBCs</a:t>
          </a:r>
        </a:p>
      </dgm:t>
    </dgm:pt>
    <dgm:pt modelId="{F2BB8144-FD5C-4B34-B6D8-2A9121AD90CD}" type="parTrans" cxnId="{234D14E2-0144-4855-AFA7-9532D9B9E4FE}">
      <dgm:prSet/>
      <dgm:spPr/>
      <dgm:t>
        <a:bodyPr/>
        <a:lstStyle/>
        <a:p>
          <a:endParaRPr lang="en-US"/>
        </a:p>
      </dgm:t>
    </dgm:pt>
    <dgm:pt modelId="{7C005157-A2CA-4BB5-8D3F-682A70CB9F8E}" type="sibTrans" cxnId="{234D14E2-0144-4855-AFA7-9532D9B9E4FE}">
      <dgm:prSet/>
      <dgm:spPr/>
      <dgm:t>
        <a:bodyPr/>
        <a:lstStyle/>
        <a:p>
          <a:endParaRPr lang="en-US"/>
        </a:p>
      </dgm:t>
    </dgm:pt>
    <dgm:pt modelId="{256F5624-E7AC-4530-BCB8-B6804F59F3D0}">
      <dgm:prSet/>
      <dgm:spPr/>
      <dgm:t>
        <a:bodyPr/>
        <a:lstStyle/>
        <a:p>
          <a:r>
            <a:rPr lang="en-US"/>
            <a:t>WBCs</a:t>
          </a:r>
        </a:p>
      </dgm:t>
    </dgm:pt>
    <dgm:pt modelId="{CFC6CED3-EAF1-4A78-AD19-6BA577C37F46}" type="parTrans" cxnId="{45465E42-87AB-4AE9-B7EC-B839F2EB3A67}">
      <dgm:prSet/>
      <dgm:spPr/>
      <dgm:t>
        <a:bodyPr/>
        <a:lstStyle/>
        <a:p>
          <a:endParaRPr lang="en-US"/>
        </a:p>
      </dgm:t>
    </dgm:pt>
    <dgm:pt modelId="{D442E4E4-E48C-46A4-B6D8-5CBA9627288D}" type="sibTrans" cxnId="{45465E42-87AB-4AE9-B7EC-B839F2EB3A67}">
      <dgm:prSet/>
      <dgm:spPr/>
      <dgm:t>
        <a:bodyPr/>
        <a:lstStyle/>
        <a:p>
          <a:endParaRPr lang="en-US"/>
        </a:p>
      </dgm:t>
    </dgm:pt>
    <dgm:pt modelId="{04BFCFCE-0BEC-4889-836D-9C4C962AA78D}">
      <dgm:prSet/>
      <dgm:spPr/>
      <dgm:t>
        <a:bodyPr/>
        <a:lstStyle/>
        <a:p>
          <a:r>
            <a:rPr lang="en-US"/>
            <a:t>Casts</a:t>
          </a:r>
        </a:p>
      </dgm:t>
    </dgm:pt>
    <dgm:pt modelId="{723B5193-D625-42B2-8156-F61AAEA20B87}" type="parTrans" cxnId="{4AA28AAA-7B1A-4E26-96E0-A8EB781E0D3C}">
      <dgm:prSet/>
      <dgm:spPr/>
      <dgm:t>
        <a:bodyPr/>
        <a:lstStyle/>
        <a:p>
          <a:endParaRPr lang="en-US"/>
        </a:p>
      </dgm:t>
    </dgm:pt>
    <dgm:pt modelId="{B3045B98-E86D-4568-A050-C099F41BDDB9}" type="sibTrans" cxnId="{4AA28AAA-7B1A-4E26-96E0-A8EB781E0D3C}">
      <dgm:prSet/>
      <dgm:spPr/>
      <dgm:t>
        <a:bodyPr/>
        <a:lstStyle/>
        <a:p>
          <a:endParaRPr lang="en-US"/>
        </a:p>
      </dgm:t>
    </dgm:pt>
    <dgm:pt modelId="{F7CC8FAE-4F2A-42AA-9E8A-A04F58ED6371}">
      <dgm:prSet/>
      <dgm:spPr/>
      <dgm:t>
        <a:bodyPr/>
        <a:lstStyle/>
        <a:p>
          <a:r>
            <a:rPr lang="en-US" dirty="0"/>
            <a:t>Crystals</a:t>
          </a:r>
          <a:br>
            <a:rPr lang="en-US" dirty="0"/>
          </a:br>
          <a:endParaRPr lang="en-US" dirty="0"/>
        </a:p>
      </dgm:t>
    </dgm:pt>
    <dgm:pt modelId="{5D3149FD-9E4A-4D12-8B6E-A9E8D6841C27}" type="parTrans" cxnId="{2EA38075-F08A-4830-8B39-7D37B8D5FAB8}">
      <dgm:prSet/>
      <dgm:spPr/>
      <dgm:t>
        <a:bodyPr/>
        <a:lstStyle/>
        <a:p>
          <a:endParaRPr lang="en-US"/>
        </a:p>
      </dgm:t>
    </dgm:pt>
    <dgm:pt modelId="{D95B6EDB-2E34-4D75-B76B-2CDF69919C9D}" type="sibTrans" cxnId="{2EA38075-F08A-4830-8B39-7D37B8D5FAB8}">
      <dgm:prSet/>
      <dgm:spPr/>
      <dgm:t>
        <a:bodyPr/>
        <a:lstStyle/>
        <a:p>
          <a:endParaRPr lang="en-US"/>
        </a:p>
      </dgm:t>
    </dgm:pt>
    <dgm:pt modelId="{E3E6119E-9871-464B-88EB-E57792806E7C}" type="pres">
      <dgm:prSet presAssocID="{4C1225A7-A47B-4A1C-AF1A-2185675D3262}" presName="Name0" presStyleCnt="0">
        <dgm:presLayoutVars>
          <dgm:dir/>
          <dgm:animLvl val="lvl"/>
          <dgm:resizeHandles val="exact"/>
        </dgm:presLayoutVars>
      </dgm:prSet>
      <dgm:spPr/>
    </dgm:pt>
    <dgm:pt modelId="{5A657976-6DCA-45E0-99AD-E8E0580C8A84}" type="pres">
      <dgm:prSet presAssocID="{BB442BBB-8379-4578-9EA3-5E172074A625}" presName="linNode" presStyleCnt="0"/>
      <dgm:spPr/>
    </dgm:pt>
    <dgm:pt modelId="{0E876615-43CE-44CC-AD50-5434784CA4B8}" type="pres">
      <dgm:prSet presAssocID="{BB442BBB-8379-4578-9EA3-5E172074A625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9E14C0B-6142-420A-81A8-16A0B440664E}" type="pres">
      <dgm:prSet presAssocID="{BB442BBB-8379-4578-9EA3-5E172074A625}" presName="descendantText" presStyleLbl="alignAccFollowNode1" presStyleIdx="0" presStyleCnt="2">
        <dgm:presLayoutVars>
          <dgm:bulletEnabled val="1"/>
        </dgm:presLayoutVars>
      </dgm:prSet>
      <dgm:spPr/>
    </dgm:pt>
    <dgm:pt modelId="{92600971-C1C6-407E-A980-B4864BCEDF6D}" type="pres">
      <dgm:prSet presAssocID="{22259C0C-E882-484B-884C-D69DB4CCE01B}" presName="sp" presStyleCnt="0"/>
      <dgm:spPr/>
    </dgm:pt>
    <dgm:pt modelId="{86ADC074-9254-4E41-9A3B-FDC8E4EE10CB}" type="pres">
      <dgm:prSet presAssocID="{D1CA4044-340A-402B-BEA4-6558F525487D}" presName="linNode" presStyleCnt="0"/>
      <dgm:spPr/>
    </dgm:pt>
    <dgm:pt modelId="{F42E8AF0-EBA8-4BBA-AFB2-A129648C19BC}" type="pres">
      <dgm:prSet presAssocID="{D1CA4044-340A-402B-BEA4-6558F525487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3D4B222-F350-4B0C-8402-1875FE7BF1BE}" type="pres">
      <dgm:prSet presAssocID="{D1CA4044-340A-402B-BEA4-6558F525487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574183B-24B8-458B-9668-09F9538E4C48}" type="presOf" srcId="{256F5624-E7AC-4530-BCB8-B6804F59F3D0}" destId="{B3D4B222-F350-4B0C-8402-1875FE7BF1BE}" srcOrd="0" destOrd="1" presId="urn:microsoft.com/office/officeart/2005/8/layout/vList5"/>
    <dgm:cxn modelId="{45465E42-87AB-4AE9-B7EC-B839F2EB3A67}" srcId="{D1CA4044-340A-402B-BEA4-6558F525487D}" destId="{256F5624-E7AC-4530-BCB8-B6804F59F3D0}" srcOrd="1" destOrd="0" parTransId="{CFC6CED3-EAF1-4A78-AD19-6BA577C37F46}" sibTransId="{D442E4E4-E48C-46A4-B6D8-5CBA9627288D}"/>
    <dgm:cxn modelId="{646A264B-9E03-43EE-A9CF-4436D439911A}" type="presOf" srcId="{4C1225A7-A47B-4A1C-AF1A-2185675D3262}" destId="{E3E6119E-9871-464B-88EB-E57792806E7C}" srcOrd="0" destOrd="0" presId="urn:microsoft.com/office/officeart/2005/8/layout/vList5"/>
    <dgm:cxn modelId="{2EA38075-F08A-4830-8B39-7D37B8D5FAB8}" srcId="{D1CA4044-340A-402B-BEA4-6558F525487D}" destId="{F7CC8FAE-4F2A-42AA-9E8A-A04F58ED6371}" srcOrd="3" destOrd="0" parTransId="{5D3149FD-9E4A-4D12-8B6E-A9E8D6841C27}" sibTransId="{D95B6EDB-2E34-4D75-B76B-2CDF69919C9D}"/>
    <dgm:cxn modelId="{F8E8E190-86E8-4499-9F4B-C2C9A20818B1}" srcId="{4C1225A7-A47B-4A1C-AF1A-2185675D3262}" destId="{BB442BBB-8379-4578-9EA3-5E172074A625}" srcOrd="0" destOrd="0" parTransId="{640B6AE1-959A-48DD-AACB-1F064D91D20C}" sibTransId="{22259C0C-E882-484B-884C-D69DB4CCE01B}"/>
    <dgm:cxn modelId="{60302A99-F4D8-402C-AA8D-9EF3407DC0F0}" type="presOf" srcId="{D1CA4044-340A-402B-BEA4-6558F525487D}" destId="{F42E8AF0-EBA8-4BBA-AFB2-A129648C19BC}" srcOrd="0" destOrd="0" presId="urn:microsoft.com/office/officeart/2005/8/layout/vList5"/>
    <dgm:cxn modelId="{2F5900A9-045C-495E-AB80-6D3598A0928E}" srcId="{4C1225A7-A47B-4A1C-AF1A-2185675D3262}" destId="{D1CA4044-340A-402B-BEA4-6558F525487D}" srcOrd="1" destOrd="0" parTransId="{C1A7ACAC-5737-49DE-9189-4A845134E32E}" sibTransId="{BD834359-F3D9-4361-87B4-6FE3E83FC613}"/>
    <dgm:cxn modelId="{4AA28AAA-7B1A-4E26-96E0-A8EB781E0D3C}" srcId="{D1CA4044-340A-402B-BEA4-6558F525487D}" destId="{04BFCFCE-0BEC-4889-836D-9C4C962AA78D}" srcOrd="2" destOrd="0" parTransId="{723B5193-D625-42B2-8156-F61AAEA20B87}" sibTransId="{B3045B98-E86D-4568-A050-C099F41BDDB9}"/>
    <dgm:cxn modelId="{20E8E7C1-1D06-4813-B786-48B3CE1596FD}" type="presOf" srcId="{DF89A710-37A0-4DA0-BB01-A87088BCCF71}" destId="{89E14C0B-6142-420A-81A8-16A0B440664E}" srcOrd="0" destOrd="0" presId="urn:microsoft.com/office/officeart/2005/8/layout/vList5"/>
    <dgm:cxn modelId="{9BC57EC6-5EA9-49F6-BD59-C3EE05639E45}" type="presOf" srcId="{C514A608-0236-4B24-B9B8-8A2FA07F1EB5}" destId="{B3D4B222-F350-4B0C-8402-1875FE7BF1BE}" srcOrd="0" destOrd="0" presId="urn:microsoft.com/office/officeart/2005/8/layout/vList5"/>
    <dgm:cxn modelId="{F10CB7D6-F473-4D71-9D3B-5EF5539ACBBE}" type="presOf" srcId="{F7CC8FAE-4F2A-42AA-9E8A-A04F58ED6371}" destId="{B3D4B222-F350-4B0C-8402-1875FE7BF1BE}" srcOrd="0" destOrd="3" presId="urn:microsoft.com/office/officeart/2005/8/layout/vList5"/>
    <dgm:cxn modelId="{F1B6FCDE-D188-42F4-81DD-12FDA3644F20}" type="presOf" srcId="{04BFCFCE-0BEC-4889-836D-9C4C962AA78D}" destId="{B3D4B222-F350-4B0C-8402-1875FE7BF1BE}" srcOrd="0" destOrd="2" presId="urn:microsoft.com/office/officeart/2005/8/layout/vList5"/>
    <dgm:cxn modelId="{61D134DF-351B-4710-A033-7A4D3DC8F90B}" type="presOf" srcId="{BB442BBB-8379-4578-9EA3-5E172074A625}" destId="{0E876615-43CE-44CC-AD50-5434784CA4B8}" srcOrd="0" destOrd="0" presId="urn:microsoft.com/office/officeart/2005/8/layout/vList5"/>
    <dgm:cxn modelId="{234D14E2-0144-4855-AFA7-9532D9B9E4FE}" srcId="{D1CA4044-340A-402B-BEA4-6558F525487D}" destId="{C514A608-0236-4B24-B9B8-8A2FA07F1EB5}" srcOrd="0" destOrd="0" parTransId="{F2BB8144-FD5C-4B34-B6D8-2A9121AD90CD}" sibTransId="{7C005157-A2CA-4BB5-8D3F-682A70CB9F8E}"/>
    <dgm:cxn modelId="{33DEB9EC-68E6-49B4-BB19-03713B98F62E}" srcId="{BB442BBB-8379-4578-9EA3-5E172074A625}" destId="{DF89A710-37A0-4DA0-BB01-A87088BCCF71}" srcOrd="0" destOrd="0" parTransId="{CA2F0C1D-1B9D-4A11-8979-112A35739D4F}" sibTransId="{53372F68-D1D1-4AA7-88AE-00EAA35010EA}"/>
    <dgm:cxn modelId="{A40CEF42-8DA8-4052-9165-C0EE009D96C8}" type="presParOf" srcId="{E3E6119E-9871-464B-88EB-E57792806E7C}" destId="{5A657976-6DCA-45E0-99AD-E8E0580C8A84}" srcOrd="0" destOrd="0" presId="urn:microsoft.com/office/officeart/2005/8/layout/vList5"/>
    <dgm:cxn modelId="{F9633FF1-C064-47BC-9F4B-CD515CDE13C5}" type="presParOf" srcId="{5A657976-6DCA-45E0-99AD-E8E0580C8A84}" destId="{0E876615-43CE-44CC-AD50-5434784CA4B8}" srcOrd="0" destOrd="0" presId="urn:microsoft.com/office/officeart/2005/8/layout/vList5"/>
    <dgm:cxn modelId="{6EEF5CA0-B661-4313-B191-3134279E3599}" type="presParOf" srcId="{5A657976-6DCA-45E0-99AD-E8E0580C8A84}" destId="{89E14C0B-6142-420A-81A8-16A0B440664E}" srcOrd="1" destOrd="0" presId="urn:microsoft.com/office/officeart/2005/8/layout/vList5"/>
    <dgm:cxn modelId="{8CA30ECE-4EA4-4952-A2A6-A87AA15067C0}" type="presParOf" srcId="{E3E6119E-9871-464B-88EB-E57792806E7C}" destId="{92600971-C1C6-407E-A980-B4864BCEDF6D}" srcOrd="1" destOrd="0" presId="urn:microsoft.com/office/officeart/2005/8/layout/vList5"/>
    <dgm:cxn modelId="{47E8F281-B5AC-4EBE-AE5C-4F2D1D42C3BF}" type="presParOf" srcId="{E3E6119E-9871-464B-88EB-E57792806E7C}" destId="{86ADC074-9254-4E41-9A3B-FDC8E4EE10CB}" srcOrd="2" destOrd="0" presId="urn:microsoft.com/office/officeart/2005/8/layout/vList5"/>
    <dgm:cxn modelId="{C43A374F-EEE6-4375-A740-E0891D624AD3}" type="presParOf" srcId="{86ADC074-9254-4E41-9A3B-FDC8E4EE10CB}" destId="{F42E8AF0-EBA8-4BBA-AFB2-A129648C19BC}" srcOrd="0" destOrd="0" presId="urn:microsoft.com/office/officeart/2005/8/layout/vList5"/>
    <dgm:cxn modelId="{BD43AEE9-388D-4EFB-A9C6-F0210A917320}" type="presParOf" srcId="{86ADC074-9254-4E41-9A3B-FDC8E4EE10CB}" destId="{B3D4B222-F350-4B0C-8402-1875FE7BF1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4D987-0F1F-4E4B-A71F-290E27529755}">
      <dsp:nvSpPr>
        <dsp:cNvPr id="0" name=""/>
        <dsp:cNvSpPr/>
      </dsp:nvSpPr>
      <dsp:spPr>
        <a:xfrm>
          <a:off x="0" y="360705"/>
          <a:ext cx="2357437" cy="14144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Confirms significant amounts of protein </a:t>
          </a:r>
        </a:p>
      </dsp:txBody>
      <dsp:txXfrm>
        <a:off x="0" y="360705"/>
        <a:ext cx="2357437" cy="1414462"/>
      </dsp:txXfrm>
    </dsp:sp>
    <dsp:sp modelId="{C724B925-7789-49D6-B0C1-403ED6804295}">
      <dsp:nvSpPr>
        <dsp:cNvPr id="0" name=""/>
        <dsp:cNvSpPr/>
      </dsp:nvSpPr>
      <dsp:spPr>
        <a:xfrm>
          <a:off x="2593181" y="360705"/>
          <a:ext cx="2357437" cy="14144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Compares to levels of creatinine</a:t>
          </a:r>
        </a:p>
      </dsp:txBody>
      <dsp:txXfrm>
        <a:off x="2593181" y="360705"/>
        <a:ext cx="2357437" cy="1414462"/>
      </dsp:txXfrm>
    </dsp:sp>
    <dsp:sp modelId="{1E2D5B4A-6932-4FF3-8B2B-E8DBEDB25DD0}">
      <dsp:nvSpPr>
        <dsp:cNvPr id="0" name=""/>
        <dsp:cNvSpPr/>
      </dsp:nvSpPr>
      <dsp:spPr>
        <a:xfrm>
          <a:off x="5186362" y="360705"/>
          <a:ext cx="2357437" cy="14144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Divide the protein concentration by the creatinine concentration</a:t>
          </a:r>
        </a:p>
      </dsp:txBody>
      <dsp:txXfrm>
        <a:off x="5186362" y="360705"/>
        <a:ext cx="2357437" cy="1414462"/>
      </dsp:txXfrm>
    </dsp:sp>
    <dsp:sp modelId="{6F57E1D8-7287-4784-B3A3-37B9A3F4A451}">
      <dsp:nvSpPr>
        <dsp:cNvPr id="0" name=""/>
        <dsp:cNvSpPr/>
      </dsp:nvSpPr>
      <dsp:spPr>
        <a:xfrm>
          <a:off x="1296590" y="2010911"/>
          <a:ext cx="2357437" cy="14144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Not affected by urine concentration and volume</a:t>
          </a:r>
        </a:p>
      </dsp:txBody>
      <dsp:txXfrm>
        <a:off x="1296590" y="2010911"/>
        <a:ext cx="2357437" cy="1414462"/>
      </dsp:txXfrm>
    </dsp:sp>
    <dsp:sp modelId="{6B2815CA-C749-482E-9474-8E5BD8407355}">
      <dsp:nvSpPr>
        <dsp:cNvPr id="0" name=""/>
        <dsp:cNvSpPr/>
      </dsp:nvSpPr>
      <dsp:spPr>
        <a:xfrm>
          <a:off x="3889771" y="2010911"/>
          <a:ext cx="2357437" cy="14144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Aids in accurate measurement of protein loss with low SG</a:t>
          </a:r>
        </a:p>
      </dsp:txBody>
      <dsp:txXfrm>
        <a:off x="3889771" y="2010911"/>
        <a:ext cx="2357437" cy="1414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46385-70AB-456D-98F6-21C51FB5FDDC}">
      <dsp:nvSpPr>
        <dsp:cNvPr id="0" name=""/>
        <dsp:cNvSpPr/>
      </dsp:nvSpPr>
      <dsp:spPr>
        <a:xfrm>
          <a:off x="1888542" y="0"/>
          <a:ext cx="3786080" cy="378608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8F8AC-219B-45FB-9CC6-0BADAF711CB9}">
      <dsp:nvSpPr>
        <dsp:cNvPr id="0" name=""/>
        <dsp:cNvSpPr/>
      </dsp:nvSpPr>
      <dsp:spPr>
        <a:xfrm>
          <a:off x="472672" y="339891"/>
          <a:ext cx="3138865" cy="1476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Glucosuria or glycosuria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Presence of glucose</a:t>
          </a:r>
        </a:p>
      </dsp:txBody>
      <dsp:txXfrm>
        <a:off x="544752" y="411971"/>
        <a:ext cx="2994705" cy="1332411"/>
      </dsp:txXfrm>
    </dsp:sp>
    <dsp:sp modelId="{293728A0-E2A2-47F9-8E9D-5176CE2558BE}">
      <dsp:nvSpPr>
        <dsp:cNvPr id="0" name=""/>
        <dsp:cNvSpPr/>
      </dsp:nvSpPr>
      <dsp:spPr>
        <a:xfrm>
          <a:off x="3901681" y="339891"/>
          <a:ext cx="3067237" cy="1476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Filtered through glomerulus and resorbed by kidney tubules</a:t>
          </a:r>
        </a:p>
      </dsp:txBody>
      <dsp:txXfrm>
        <a:off x="3973761" y="411971"/>
        <a:ext cx="2923077" cy="1332411"/>
      </dsp:txXfrm>
    </dsp:sp>
    <dsp:sp modelId="{824BB8A5-2C37-4E32-A4AC-ABD5F2F67697}">
      <dsp:nvSpPr>
        <dsp:cNvPr id="0" name=""/>
        <dsp:cNvSpPr/>
      </dsp:nvSpPr>
      <dsp:spPr>
        <a:xfrm>
          <a:off x="461473" y="1940085"/>
          <a:ext cx="3075860" cy="1476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Levels dependent on blood glucose levels and rate of glomerular filtration and tubular resorption </a:t>
          </a:r>
        </a:p>
      </dsp:txBody>
      <dsp:txXfrm>
        <a:off x="533553" y="2012165"/>
        <a:ext cx="2931700" cy="1332411"/>
      </dsp:txXfrm>
    </dsp:sp>
    <dsp:sp modelId="{60205600-9BB7-4971-974A-FBBC69BC46CE}">
      <dsp:nvSpPr>
        <dsp:cNvPr id="0" name=""/>
        <dsp:cNvSpPr/>
      </dsp:nvSpPr>
      <dsp:spPr>
        <a:xfrm>
          <a:off x="3887226" y="1940085"/>
          <a:ext cx="3100135" cy="1476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Indicative of Diabetes Mellitus</a:t>
          </a:r>
        </a:p>
      </dsp:txBody>
      <dsp:txXfrm>
        <a:off x="3959306" y="2012165"/>
        <a:ext cx="2955975" cy="13324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37E6F-46B5-4D97-9F57-09A6DF8491A2}">
      <dsp:nvSpPr>
        <dsp:cNvPr id="0" name=""/>
        <dsp:cNvSpPr/>
      </dsp:nvSpPr>
      <dsp:spPr>
        <a:xfrm>
          <a:off x="0" y="23975"/>
          <a:ext cx="5098256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Chemical analysis of urine uses a reagent dipstick</a:t>
          </a:r>
        </a:p>
      </dsp:txBody>
      <dsp:txXfrm>
        <a:off x="40780" y="64755"/>
        <a:ext cx="5016696" cy="753819"/>
      </dsp:txXfrm>
    </dsp:sp>
    <dsp:sp modelId="{E0C7A6B9-4EF1-446A-B99E-FFAF7F87EDEB}">
      <dsp:nvSpPr>
        <dsp:cNvPr id="0" name=""/>
        <dsp:cNvSpPr/>
      </dsp:nvSpPr>
      <dsp:spPr>
        <a:xfrm>
          <a:off x="0" y="919835"/>
          <a:ext cx="5098256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Urine pH is affected by diet</a:t>
          </a:r>
        </a:p>
      </dsp:txBody>
      <dsp:txXfrm>
        <a:off x="40780" y="960615"/>
        <a:ext cx="5016696" cy="753819"/>
      </dsp:txXfrm>
    </dsp:sp>
    <dsp:sp modelId="{7F2F6FBC-A3C4-4E3E-B343-3DF0B15EC1B3}">
      <dsp:nvSpPr>
        <dsp:cNvPr id="0" name=""/>
        <dsp:cNvSpPr/>
      </dsp:nvSpPr>
      <dsp:spPr>
        <a:xfrm>
          <a:off x="0" y="1815695"/>
          <a:ext cx="5098256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Protein in urine is abnormal</a:t>
          </a:r>
        </a:p>
      </dsp:txBody>
      <dsp:txXfrm>
        <a:off x="40780" y="1856475"/>
        <a:ext cx="5016696" cy="753819"/>
      </dsp:txXfrm>
    </dsp:sp>
    <dsp:sp modelId="{A871CB18-39B7-4608-B5DF-84F1B235B81C}">
      <dsp:nvSpPr>
        <dsp:cNvPr id="0" name=""/>
        <dsp:cNvSpPr/>
      </dsp:nvSpPr>
      <dsp:spPr>
        <a:xfrm>
          <a:off x="0" y="2651075"/>
          <a:ext cx="5098256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UTI</a:t>
          </a:r>
        </a:p>
      </dsp:txBody>
      <dsp:txXfrm>
        <a:off x="0" y="2651075"/>
        <a:ext cx="5098256" cy="347760"/>
      </dsp:txXfrm>
    </dsp:sp>
    <dsp:sp modelId="{29A5874A-3E31-41D1-BCCA-FE31AFB76A69}">
      <dsp:nvSpPr>
        <dsp:cNvPr id="0" name=""/>
        <dsp:cNvSpPr/>
      </dsp:nvSpPr>
      <dsp:spPr>
        <a:xfrm>
          <a:off x="0" y="2998835"/>
          <a:ext cx="5098256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Glucosuria and ketonuria – diabetes mellitus</a:t>
          </a:r>
        </a:p>
      </dsp:txBody>
      <dsp:txXfrm>
        <a:off x="40780" y="3039615"/>
        <a:ext cx="5016696" cy="753819"/>
      </dsp:txXfrm>
    </dsp:sp>
    <dsp:sp modelId="{BD1BC58C-4003-4B01-98FE-5345D93B38AF}">
      <dsp:nvSpPr>
        <dsp:cNvPr id="0" name=""/>
        <dsp:cNvSpPr/>
      </dsp:nvSpPr>
      <dsp:spPr>
        <a:xfrm>
          <a:off x="0" y="3894696"/>
          <a:ext cx="5098256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Bilirubinuria – bile duct obstruction, hemolytic anemia, and liver disease</a:t>
          </a:r>
        </a:p>
      </dsp:txBody>
      <dsp:txXfrm>
        <a:off x="40780" y="3935476"/>
        <a:ext cx="5016696" cy="753819"/>
      </dsp:txXfrm>
    </dsp:sp>
    <dsp:sp modelId="{209756CB-FFE7-455B-924D-3EBFEC5A916C}">
      <dsp:nvSpPr>
        <dsp:cNvPr id="0" name=""/>
        <dsp:cNvSpPr/>
      </dsp:nvSpPr>
      <dsp:spPr>
        <a:xfrm>
          <a:off x="0" y="4790556"/>
          <a:ext cx="5098256" cy="835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Hematuria, hemoglobinuria, and myoglobinuria can occur simultaneously </a:t>
          </a:r>
        </a:p>
      </dsp:txBody>
      <dsp:txXfrm>
        <a:off x="40780" y="4831336"/>
        <a:ext cx="5016696" cy="753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FA46E-5072-47BB-9FBF-6702DCD6CA1B}">
      <dsp:nvSpPr>
        <dsp:cNvPr id="0" name=""/>
        <dsp:cNvSpPr/>
      </dsp:nvSpPr>
      <dsp:spPr>
        <a:xfrm>
          <a:off x="2210" y="187490"/>
          <a:ext cx="1753344" cy="34110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98" tIns="330200" rIns="13669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Examined stained or unstained</a:t>
          </a:r>
        </a:p>
      </dsp:txBody>
      <dsp:txXfrm>
        <a:off x="2210" y="1483708"/>
        <a:ext cx="1753344" cy="2046659"/>
      </dsp:txXfrm>
    </dsp:sp>
    <dsp:sp modelId="{F0515318-98C3-4192-ADAD-62E54B9ABF39}">
      <dsp:nvSpPr>
        <dsp:cNvPr id="0" name=""/>
        <dsp:cNvSpPr/>
      </dsp:nvSpPr>
      <dsp:spPr>
        <a:xfrm>
          <a:off x="548877" y="263683"/>
          <a:ext cx="736404" cy="736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413" tIns="12700" rIns="57413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1</a:t>
          </a:r>
        </a:p>
      </dsp:txBody>
      <dsp:txXfrm>
        <a:off x="656721" y="371527"/>
        <a:ext cx="520716" cy="520716"/>
      </dsp:txXfrm>
    </dsp:sp>
    <dsp:sp modelId="{B9584AEB-01B7-416A-BA5D-3A4BBFD0243F}">
      <dsp:nvSpPr>
        <dsp:cNvPr id="0" name=""/>
        <dsp:cNvSpPr/>
      </dsp:nvSpPr>
      <dsp:spPr>
        <a:xfrm>
          <a:off x="246" y="3464085"/>
          <a:ext cx="1753344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206DA4-0C29-452D-A91B-EE90CA571E77}">
      <dsp:nvSpPr>
        <dsp:cNvPr id="0" name=""/>
        <dsp:cNvSpPr/>
      </dsp:nvSpPr>
      <dsp:spPr>
        <a:xfrm>
          <a:off x="1930888" y="187490"/>
          <a:ext cx="1753344" cy="34110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98" tIns="330200" rIns="1366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 small drop on a slide covered with a coverslip</a:t>
          </a:r>
        </a:p>
      </dsp:txBody>
      <dsp:txXfrm>
        <a:off x="1930888" y="1483708"/>
        <a:ext cx="1753344" cy="2046659"/>
      </dsp:txXfrm>
    </dsp:sp>
    <dsp:sp modelId="{3DD9B964-C920-420C-A3AE-F5491D657D85}">
      <dsp:nvSpPr>
        <dsp:cNvPr id="0" name=""/>
        <dsp:cNvSpPr/>
      </dsp:nvSpPr>
      <dsp:spPr>
        <a:xfrm>
          <a:off x="2453880" y="263683"/>
          <a:ext cx="736404" cy="736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413" tIns="12700" rIns="57413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2</a:t>
          </a:r>
        </a:p>
      </dsp:txBody>
      <dsp:txXfrm>
        <a:off x="2561724" y="371527"/>
        <a:ext cx="520716" cy="520716"/>
      </dsp:txXfrm>
    </dsp:sp>
    <dsp:sp modelId="{0D8D8D64-703C-4FCD-9A17-FADD414A54A4}">
      <dsp:nvSpPr>
        <dsp:cNvPr id="0" name=""/>
        <dsp:cNvSpPr/>
      </dsp:nvSpPr>
      <dsp:spPr>
        <a:xfrm flipV="1">
          <a:off x="1960765" y="3464085"/>
          <a:ext cx="1753344" cy="14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F99764-0702-40AB-98AF-8F78AE8702CD}">
      <dsp:nvSpPr>
        <dsp:cNvPr id="0" name=""/>
        <dsp:cNvSpPr/>
      </dsp:nvSpPr>
      <dsp:spPr>
        <a:xfrm>
          <a:off x="3859567" y="187490"/>
          <a:ext cx="1753344" cy="34110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98" tIns="330200" rIns="1366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Subdued light to refract elements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Partially close diaphragm and adjust condenser down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Continuously adjust fine knob to see depth of objects</a:t>
          </a:r>
        </a:p>
      </dsp:txBody>
      <dsp:txXfrm>
        <a:off x="3859567" y="1483708"/>
        <a:ext cx="1753344" cy="2046659"/>
      </dsp:txXfrm>
    </dsp:sp>
    <dsp:sp modelId="{9857EC31-91AA-4158-8D6F-8166C3EEDD17}">
      <dsp:nvSpPr>
        <dsp:cNvPr id="0" name=""/>
        <dsp:cNvSpPr/>
      </dsp:nvSpPr>
      <dsp:spPr>
        <a:xfrm>
          <a:off x="4358876" y="263683"/>
          <a:ext cx="736404" cy="736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413" tIns="12700" rIns="57413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3</a:t>
          </a:r>
        </a:p>
      </dsp:txBody>
      <dsp:txXfrm>
        <a:off x="4466720" y="371527"/>
        <a:ext cx="520716" cy="520716"/>
      </dsp:txXfrm>
    </dsp:sp>
    <dsp:sp modelId="{AB3F568E-29CE-4225-A751-224D77423C9E}">
      <dsp:nvSpPr>
        <dsp:cNvPr id="0" name=""/>
        <dsp:cNvSpPr/>
      </dsp:nvSpPr>
      <dsp:spPr>
        <a:xfrm>
          <a:off x="3825482" y="3464085"/>
          <a:ext cx="1753344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C53655-B10E-4883-B4C9-4778476ACEEF}">
      <dsp:nvSpPr>
        <dsp:cNvPr id="0" name=""/>
        <dsp:cNvSpPr/>
      </dsp:nvSpPr>
      <dsp:spPr>
        <a:xfrm>
          <a:off x="5788245" y="187490"/>
          <a:ext cx="1753344" cy="34110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98" tIns="330200" rIns="13669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Stain may help identify cell types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Can introduce artifacts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0.5% new methylene blue</a:t>
          </a:r>
        </a:p>
      </dsp:txBody>
      <dsp:txXfrm>
        <a:off x="5788245" y="1483708"/>
        <a:ext cx="1753344" cy="2046659"/>
      </dsp:txXfrm>
    </dsp:sp>
    <dsp:sp modelId="{47CFC5A5-6980-4BE9-A4AD-739504C044A3}">
      <dsp:nvSpPr>
        <dsp:cNvPr id="0" name=""/>
        <dsp:cNvSpPr/>
      </dsp:nvSpPr>
      <dsp:spPr>
        <a:xfrm>
          <a:off x="6234423" y="263683"/>
          <a:ext cx="736404" cy="736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413" tIns="12700" rIns="57413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4</a:t>
          </a:r>
        </a:p>
      </dsp:txBody>
      <dsp:txXfrm>
        <a:off x="6342267" y="371527"/>
        <a:ext cx="520716" cy="520716"/>
      </dsp:txXfrm>
    </dsp:sp>
    <dsp:sp modelId="{29F9B60B-4173-41E9-BB63-F9DFD1EF5E1F}">
      <dsp:nvSpPr>
        <dsp:cNvPr id="0" name=""/>
        <dsp:cNvSpPr/>
      </dsp:nvSpPr>
      <dsp:spPr>
        <a:xfrm>
          <a:off x="5790455" y="3464085"/>
          <a:ext cx="1753344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B8B5B-374A-471C-88F9-79F91BADA133}">
      <dsp:nvSpPr>
        <dsp:cNvPr id="0" name=""/>
        <dsp:cNvSpPr/>
      </dsp:nvSpPr>
      <dsp:spPr>
        <a:xfrm>
          <a:off x="622" y="134866"/>
          <a:ext cx="2265338" cy="1132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Dihydrate</a:t>
          </a:r>
        </a:p>
      </dsp:txBody>
      <dsp:txXfrm>
        <a:off x="33797" y="168041"/>
        <a:ext cx="2198988" cy="1066319"/>
      </dsp:txXfrm>
    </dsp:sp>
    <dsp:sp modelId="{74E6D901-E8A4-48AA-8F20-303FB00FEF44}">
      <dsp:nvSpPr>
        <dsp:cNvPr id="0" name=""/>
        <dsp:cNvSpPr/>
      </dsp:nvSpPr>
      <dsp:spPr>
        <a:xfrm>
          <a:off x="227156" y="1267535"/>
          <a:ext cx="226533" cy="849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501"/>
              </a:lnTo>
              <a:lnTo>
                <a:pt x="226533" y="84950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FFB6E-3927-4640-935B-FA664F670B9F}">
      <dsp:nvSpPr>
        <dsp:cNvPr id="0" name=""/>
        <dsp:cNvSpPr/>
      </dsp:nvSpPr>
      <dsp:spPr>
        <a:xfrm>
          <a:off x="453690" y="1550703"/>
          <a:ext cx="1812270" cy="113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Small squares with an X across the crystal resembling the back of an envelope</a:t>
          </a:r>
        </a:p>
      </dsp:txBody>
      <dsp:txXfrm>
        <a:off x="486865" y="1583878"/>
        <a:ext cx="1745920" cy="1066319"/>
      </dsp:txXfrm>
    </dsp:sp>
    <dsp:sp modelId="{DE87CBB7-EFF4-41BB-A2CC-DFC0BCC104B3}">
      <dsp:nvSpPr>
        <dsp:cNvPr id="0" name=""/>
        <dsp:cNvSpPr/>
      </dsp:nvSpPr>
      <dsp:spPr>
        <a:xfrm>
          <a:off x="227156" y="1267535"/>
          <a:ext cx="226533" cy="226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5338"/>
              </a:lnTo>
              <a:lnTo>
                <a:pt x="226533" y="22653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A69C6-EF86-438A-876E-8C01E8294343}">
      <dsp:nvSpPr>
        <dsp:cNvPr id="0" name=""/>
        <dsp:cNvSpPr/>
      </dsp:nvSpPr>
      <dsp:spPr>
        <a:xfrm>
          <a:off x="453690" y="2966539"/>
          <a:ext cx="1812270" cy="113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Found in acidic to neutral urine </a:t>
          </a:r>
        </a:p>
      </dsp:txBody>
      <dsp:txXfrm>
        <a:off x="486865" y="2999714"/>
        <a:ext cx="1745920" cy="1066319"/>
      </dsp:txXfrm>
    </dsp:sp>
    <dsp:sp modelId="{C5606950-62A9-4288-A555-9721A0F23787}">
      <dsp:nvSpPr>
        <dsp:cNvPr id="0" name=""/>
        <dsp:cNvSpPr/>
      </dsp:nvSpPr>
      <dsp:spPr>
        <a:xfrm>
          <a:off x="227156" y="1267535"/>
          <a:ext cx="226533" cy="3681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1174"/>
              </a:lnTo>
              <a:lnTo>
                <a:pt x="226533" y="36811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E3EAD-FB59-43CD-A4D4-D518364755C6}">
      <dsp:nvSpPr>
        <dsp:cNvPr id="0" name=""/>
        <dsp:cNvSpPr/>
      </dsp:nvSpPr>
      <dsp:spPr>
        <a:xfrm>
          <a:off x="453690" y="4382376"/>
          <a:ext cx="1812270" cy="113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Common in small dogs and horses</a:t>
          </a:r>
        </a:p>
      </dsp:txBody>
      <dsp:txXfrm>
        <a:off x="486865" y="4415551"/>
        <a:ext cx="1745920" cy="1066319"/>
      </dsp:txXfrm>
    </dsp:sp>
    <dsp:sp modelId="{23645E9F-FDDA-42B5-91A7-2A63F190C120}">
      <dsp:nvSpPr>
        <dsp:cNvPr id="0" name=""/>
        <dsp:cNvSpPr/>
      </dsp:nvSpPr>
      <dsp:spPr>
        <a:xfrm>
          <a:off x="2832295" y="134866"/>
          <a:ext cx="2265338" cy="1132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shade val="85000"/>
                <a:satMod val="130000"/>
              </a:schemeClr>
            </a:gs>
            <a:gs pos="34000">
              <a:schemeClr val="accent5">
                <a:hueOff val="2356783"/>
                <a:satOff val="-11270"/>
                <a:lumOff val="12353"/>
                <a:alphaOff val="0"/>
                <a:shade val="87000"/>
                <a:satMod val="125000"/>
              </a:schemeClr>
            </a:gs>
            <a:gs pos="70000">
              <a:schemeClr val="accent5">
                <a:hueOff val="2356783"/>
                <a:satOff val="-11270"/>
                <a:lumOff val="1235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Monohydrate</a:t>
          </a:r>
        </a:p>
      </dsp:txBody>
      <dsp:txXfrm>
        <a:off x="2865470" y="168041"/>
        <a:ext cx="2198988" cy="1066319"/>
      </dsp:txXfrm>
    </dsp:sp>
    <dsp:sp modelId="{D25A1853-9501-4C16-A8D4-DD3562576D33}">
      <dsp:nvSpPr>
        <dsp:cNvPr id="0" name=""/>
        <dsp:cNvSpPr/>
      </dsp:nvSpPr>
      <dsp:spPr>
        <a:xfrm>
          <a:off x="3058829" y="1267535"/>
          <a:ext cx="226533" cy="849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501"/>
              </a:lnTo>
              <a:lnTo>
                <a:pt x="226533" y="84950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DC24-A096-4C84-8524-09C50AF3D461}">
      <dsp:nvSpPr>
        <dsp:cNvPr id="0" name=""/>
        <dsp:cNvSpPr/>
      </dsp:nvSpPr>
      <dsp:spPr>
        <a:xfrm>
          <a:off x="3285362" y="1550703"/>
          <a:ext cx="1812270" cy="113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Small, dumbbell shaped or elongated and pointed at each end (picket fence)</a:t>
          </a:r>
        </a:p>
      </dsp:txBody>
      <dsp:txXfrm>
        <a:off x="3318537" y="1583878"/>
        <a:ext cx="1745920" cy="1066319"/>
      </dsp:txXfrm>
    </dsp:sp>
    <dsp:sp modelId="{2ABA7E26-E586-43B7-8519-9D4772CF3195}">
      <dsp:nvSpPr>
        <dsp:cNvPr id="0" name=""/>
        <dsp:cNvSpPr/>
      </dsp:nvSpPr>
      <dsp:spPr>
        <a:xfrm>
          <a:off x="3058829" y="1267535"/>
          <a:ext cx="226533" cy="226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5338"/>
              </a:lnTo>
              <a:lnTo>
                <a:pt x="226533" y="22653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05DC6-3D88-455E-846E-B2DB275F2581}">
      <dsp:nvSpPr>
        <dsp:cNvPr id="0" name=""/>
        <dsp:cNvSpPr/>
      </dsp:nvSpPr>
      <dsp:spPr>
        <a:xfrm>
          <a:off x="3285362" y="2966539"/>
          <a:ext cx="1812270" cy="113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Ethylene glycol poisoning</a:t>
          </a:r>
        </a:p>
      </dsp:txBody>
      <dsp:txXfrm>
        <a:off x="3318537" y="2999714"/>
        <a:ext cx="1745920" cy="10663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14C0B-6142-420A-81A8-16A0B440664E}">
      <dsp:nvSpPr>
        <dsp:cNvPr id="0" name=""/>
        <dsp:cNvSpPr/>
      </dsp:nvSpPr>
      <dsp:spPr>
        <a:xfrm rot="5400000">
          <a:off x="2364419" y="-253379"/>
          <a:ext cx="2204789" cy="3262883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Start at low magnification and move to x40</a:t>
          </a:r>
        </a:p>
      </dsp:txBody>
      <dsp:txXfrm rot="-5400000">
        <a:off x="1835373" y="383296"/>
        <a:ext cx="3155254" cy="1989531"/>
      </dsp:txXfrm>
    </dsp:sp>
    <dsp:sp modelId="{0E876615-43CE-44CC-AD50-5434784CA4B8}">
      <dsp:nvSpPr>
        <dsp:cNvPr id="0" name=""/>
        <dsp:cNvSpPr/>
      </dsp:nvSpPr>
      <dsp:spPr>
        <a:xfrm>
          <a:off x="0" y="68"/>
          <a:ext cx="1835372" cy="2755987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shade val="8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Subdued lighting on microscopic examinations</a:t>
          </a:r>
        </a:p>
      </dsp:txBody>
      <dsp:txXfrm>
        <a:off x="89595" y="89663"/>
        <a:ext cx="1656182" cy="2576797"/>
      </dsp:txXfrm>
    </dsp:sp>
    <dsp:sp modelId="{B3D4B222-F350-4B0C-8402-1875FE7BF1BE}">
      <dsp:nvSpPr>
        <dsp:cNvPr id="0" name=""/>
        <dsp:cNvSpPr/>
      </dsp:nvSpPr>
      <dsp:spPr>
        <a:xfrm rot="5400000">
          <a:off x="2364419" y="2640407"/>
          <a:ext cx="2204789" cy="3262883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RBCs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WBCs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Casts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Crystals</a:t>
          </a:r>
          <a:br>
            <a:rPr lang="en-US" sz="2400" kern="1200" dirty="0"/>
          </a:br>
          <a:endParaRPr lang="en-US" sz="2400" kern="1200" dirty="0"/>
        </a:p>
      </dsp:txBody>
      <dsp:txXfrm rot="-5400000">
        <a:off x="1835373" y="3277083"/>
        <a:ext cx="3155254" cy="1989531"/>
      </dsp:txXfrm>
    </dsp:sp>
    <dsp:sp modelId="{F42E8AF0-EBA8-4BBA-AFB2-A129648C19BC}">
      <dsp:nvSpPr>
        <dsp:cNvPr id="0" name=""/>
        <dsp:cNvSpPr/>
      </dsp:nvSpPr>
      <dsp:spPr>
        <a:xfrm>
          <a:off x="0" y="2893855"/>
          <a:ext cx="1835372" cy="2755987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-264676"/>
                <a:satOff val="-22379"/>
                <a:lumOff val="31594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shade val="80000"/>
                <a:hueOff val="-264676"/>
                <a:satOff val="-22379"/>
                <a:lumOff val="31594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shade val="80000"/>
                <a:hueOff val="-264676"/>
                <a:satOff val="-22379"/>
                <a:lumOff val="31594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Identify</a:t>
          </a:r>
        </a:p>
      </dsp:txBody>
      <dsp:txXfrm>
        <a:off x="89595" y="2983450"/>
        <a:ext cx="1656182" cy="2576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A1BAF-893F-4819-B4FA-13ADC61F36B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4D90F-A884-4A95-A88A-7D0B36F012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6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Alkaline</a:t>
            </a:r>
          </a:p>
          <a:p>
            <a:r>
              <a:rPr lang="en-US" dirty="0"/>
              <a:t>Acidic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4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soluble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56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Stercobilinogen</a:t>
            </a:r>
            <a:endParaRPr lang="en-US" dirty="0"/>
          </a:p>
          <a:p>
            <a:r>
              <a:rPr lang="en-US" dirty="0"/>
              <a:t>Urobilinogen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Very dark brown to almost black but in low concentrations may look reddish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63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Presumptive evidence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75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Fully automated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04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calcium carbonate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71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2800" dirty="0"/>
              <a:t>Casts dissolve </a:t>
            </a:r>
          </a:p>
          <a:p>
            <a:pPr lvl="2"/>
            <a:r>
              <a:rPr lang="en-US" sz="2800" dirty="0"/>
              <a:t>Crystals 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45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5-10</a:t>
            </a:r>
          </a:p>
          <a:p>
            <a:r>
              <a:rPr lang="en-US" dirty="0"/>
              <a:t>3-5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3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Pyuria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5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 diet</a:t>
            </a:r>
          </a:p>
          <a:p>
            <a:r>
              <a:rPr lang="en-US" dirty="0"/>
              <a:t>High protein, cereal diets or meat</a:t>
            </a:r>
          </a:p>
          <a:p>
            <a:r>
              <a:rPr lang="en-US" dirty="0"/>
              <a:t>Cats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72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Squamous</a:t>
            </a:r>
          </a:p>
          <a:p>
            <a:r>
              <a:rPr lang="en-US" dirty="0"/>
              <a:t>Transitional </a:t>
            </a:r>
          </a:p>
          <a:p>
            <a:r>
              <a:rPr lang="en-US" dirty="0"/>
              <a:t>Renal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23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Bladder</a:t>
            </a:r>
          </a:p>
          <a:p>
            <a:r>
              <a:rPr lang="en-US" dirty="0"/>
              <a:t>Ureters</a:t>
            </a:r>
          </a:p>
          <a:p>
            <a:r>
              <a:rPr lang="en-US" dirty="0"/>
              <a:t>Renal pelvis</a:t>
            </a:r>
          </a:p>
          <a:p>
            <a:r>
              <a:rPr lang="en-US" dirty="0"/>
              <a:t>Proximal urethra </a:t>
            </a:r>
          </a:p>
          <a:p>
            <a:endParaRPr lang="en-US" dirty="0"/>
          </a:p>
          <a:p>
            <a:r>
              <a:rPr lang="en-US" dirty="0"/>
              <a:t>catheterization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87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Squamous</a:t>
            </a:r>
          </a:p>
          <a:p>
            <a:r>
              <a:rPr lang="en-US" dirty="0"/>
              <a:t>Transitional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3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48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Hyaline</a:t>
            </a:r>
          </a:p>
          <a:p>
            <a:r>
              <a:rPr lang="en-US" dirty="0"/>
              <a:t>Epithelial</a:t>
            </a:r>
          </a:p>
          <a:p>
            <a:r>
              <a:rPr lang="en-US" dirty="0"/>
              <a:t>Cellular</a:t>
            </a:r>
          </a:p>
          <a:p>
            <a:r>
              <a:rPr lang="en-US" dirty="0"/>
              <a:t>Granular</a:t>
            </a:r>
          </a:p>
          <a:p>
            <a:r>
              <a:rPr lang="en-US" dirty="0"/>
              <a:t>Waxy</a:t>
            </a:r>
          </a:p>
          <a:p>
            <a:r>
              <a:rPr lang="en-US" dirty="0"/>
              <a:t>Fatty</a:t>
            </a:r>
          </a:p>
          <a:p>
            <a:r>
              <a:rPr lang="en-US" dirty="0"/>
              <a:t>Mixed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85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Acute nephritis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10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Acute nephritis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degeneration of the renal tubular epithelium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3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/>
              <a:t>Reagent strips</a:t>
            </a:r>
          </a:p>
          <a:p>
            <a:pPr lvl="1"/>
            <a:r>
              <a:rPr lang="en-US" sz="2400" dirty="0"/>
              <a:t>Sulfosalicylic acid turbidity test</a:t>
            </a:r>
          </a:p>
          <a:p>
            <a:pPr lvl="1"/>
            <a:r>
              <a:rPr lang="en-US" sz="2400" dirty="0"/>
              <a:t>Urine protein/creatinine ratio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mg/dL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75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Chronic renal failure</a:t>
            </a:r>
          </a:p>
          <a:p>
            <a:r>
              <a:rPr lang="en-US" dirty="0"/>
              <a:t>Kidneys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6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Diabetes mellitus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3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Fasting period is recommended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2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Ketonuria </a:t>
            </a:r>
          </a:p>
          <a:p>
            <a:r>
              <a:rPr lang="en-US" dirty="0"/>
              <a:t>Fatty acids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37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D90F-A884-4A95-A88A-7D0B36F0128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41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5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97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4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67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77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66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9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4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5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1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7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6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1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5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4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0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4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1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2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2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Copyright © 2015 by Mosby, an imprint of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C44A2F-ADA7-463C-B925-0B4D421585A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brown and white dog looking at the camera&#10;&#10;Description generated with high confidence">
            <a:extLst>
              <a:ext uri="{FF2B5EF4-FFF2-40B4-BE49-F238E27FC236}">
                <a16:creationId xmlns:a16="http://schemas.microsoft.com/office/drawing/2014/main" id="{86D55437-E931-4F3A-A0E4-3F21A7CDB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3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4FB531-34DA-4777-9BD5-5B885DC38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831CE8-CE7C-49DF-BA32-7884E868A2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58500-5773-44A4-A294-21683CAF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/>
              <a:t>Urinalysis – Part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5C7E-5514-4B51-B96B-A51838982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909" y="5943600"/>
            <a:ext cx="7543800" cy="54351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300" cap="all" spc="200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67C15-8101-4283-8D72-A0396E28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6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en-US"/>
              <a:t>Glucose</a:t>
            </a:r>
          </a:p>
        </p:txBody>
      </p:sp>
      <p:graphicFrame>
        <p:nvGraphicFramePr>
          <p:cNvPr id="3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152540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>
                <a:latin typeface="+mj-lt"/>
              </a:rPr>
              <a:pPr>
                <a:spcAft>
                  <a:spcPts val="600"/>
                </a:spcAft>
              </a:pPr>
              <a:t>10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942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3ECEC8-0F24-45B8-950F-35FC94BCEA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53612E-ADB2-4457-9688-89506397AF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417315-0A35-4882-ABD2-ABE3C89E5D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B8C68-FF1B-4849-867B-32D29B19F10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t sitting on a table&#10;&#10;Description generated with very high confidence">
            <a:extLst>
              <a:ext uri="{FF2B5EF4-FFF2-40B4-BE49-F238E27FC236}">
                <a16:creationId xmlns:a16="http://schemas.microsoft.com/office/drawing/2014/main" id="{8273B3EE-5C46-43B1-AF7A-88D224E6F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 r="25213" b="2"/>
          <a:stretch/>
        </p:blipFill>
        <p:spPr>
          <a:xfrm>
            <a:off x="476439" y="1143000"/>
            <a:ext cx="3948863" cy="4049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34946"/>
            <a:ext cx="2767693" cy="1450757"/>
          </a:xfrm>
        </p:spPr>
        <p:txBody>
          <a:bodyPr>
            <a:normAutofit/>
          </a:bodyPr>
          <a:lstStyle/>
          <a:p>
            <a:r>
              <a:rPr lang="en-US" sz="4400" dirty="0"/>
              <a:t>Glucose,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2152187"/>
            <a:ext cx="4090306" cy="3716907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High-carbohydrate meal may lead to increased levels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Fasting period </a:t>
            </a:r>
            <a:r>
              <a:rPr lang="en-US" sz="2600" dirty="0" err="1"/>
              <a:t>reccommended</a:t>
            </a:r>
            <a:endParaRPr lang="en-US" sz="2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Fear, excitement, or restraint, especially in cats, can cause increases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False-positive may be seen with some drugs including: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Vitamin 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Morphine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Aspirin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Cephalosporins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Penicillin</a:t>
            </a:r>
          </a:p>
          <a:p>
            <a:pPr lvl="1"/>
            <a:endParaRPr lang="en-US" sz="13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11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38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3033"/>
            <a:ext cx="8229600" cy="46783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Ketonuria</a:t>
            </a:r>
            <a:r>
              <a:rPr lang="en-US" sz="2800" dirty="0"/>
              <a:t>  ─ presence of ketones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What are the ketones?  </a:t>
            </a:r>
          </a:p>
          <a:p>
            <a:pPr marL="384048" lvl="2" indent="0">
              <a:buNone/>
            </a:pPr>
            <a:r>
              <a:rPr lang="en-US" sz="2200" dirty="0"/>
              <a:t>Acetone, acetoacetic acid, and b-hydroxybutyric acid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Formed during incomplete catabolism of fatty acids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Common causes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Ketonemia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Diabetes mellitus, impaired liver function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High-fat diets, starvation, fasting, anorexia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Ketosis in lactating cows and pregnant ewes and cows 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12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36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to use chemical reagent strips</a:t>
            </a:r>
          </a:p>
          <a:p>
            <a:pPr lvl="1"/>
            <a:r>
              <a:rPr lang="en-US" sz="2400" dirty="0"/>
              <a:t>Stored at room temperature</a:t>
            </a:r>
          </a:p>
          <a:p>
            <a:pPr lvl="1"/>
            <a:r>
              <a:rPr lang="en-US" sz="2400" dirty="0"/>
              <a:t>Lid tightly closed</a:t>
            </a:r>
          </a:p>
          <a:p>
            <a:pPr lvl="1"/>
            <a:r>
              <a:rPr lang="en-US" sz="2400" dirty="0"/>
              <a:t>Note expiration dates</a:t>
            </a:r>
          </a:p>
          <a:p>
            <a:pPr lvl="1"/>
            <a:r>
              <a:rPr lang="en-US" sz="2400" b="1" u="sng" dirty="0">
                <a:solidFill>
                  <a:srgbClr val="FF0000"/>
                </a:solidFill>
              </a:rPr>
              <a:t>Two methods</a:t>
            </a:r>
          </a:p>
          <a:p>
            <a:pPr lvl="2"/>
            <a:r>
              <a:rPr lang="en-US" sz="2400" dirty="0"/>
              <a:t>Dip into sample – fully immersed</a:t>
            </a:r>
          </a:p>
          <a:p>
            <a:pPr lvl="3"/>
            <a:r>
              <a:rPr lang="en-US" sz="2400" dirty="0"/>
              <a:t>Remove and place with long edge on paper towel to wick excess urine away</a:t>
            </a:r>
          </a:p>
          <a:p>
            <a:pPr lvl="2"/>
            <a:r>
              <a:rPr lang="en-US" sz="2400" dirty="0"/>
              <a:t>Pipette onto strip – saturate each pad</a:t>
            </a:r>
          </a:p>
          <a:p>
            <a:pPr lvl="1"/>
            <a:r>
              <a:rPr lang="en-US" sz="2400" dirty="0"/>
              <a:t>Color changes compared to color chart on label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13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187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1"/>
            <a:ext cx="8229600" cy="3124200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Be aware that medications, diets, and environmental factors can affect results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14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30101" r="54198" b="19543"/>
          <a:stretch/>
        </p:blipFill>
        <p:spPr bwMode="auto">
          <a:xfrm>
            <a:off x="1075329" y="301285"/>
            <a:ext cx="3488788" cy="503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3" t="24616" r="24308" b="25591"/>
          <a:stretch/>
        </p:blipFill>
        <p:spPr bwMode="auto">
          <a:xfrm>
            <a:off x="5257800" y="357556"/>
            <a:ext cx="2363372" cy="49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1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Bile Pigments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678363"/>
          </a:xfrm>
        </p:spPr>
        <p:txBody>
          <a:bodyPr>
            <a:normAutofit fontScale="92500"/>
          </a:bodyPr>
          <a:lstStyle/>
          <a:p>
            <a:r>
              <a:rPr lang="en-US" sz="3800" dirty="0"/>
              <a:t>Bilirubin</a:t>
            </a:r>
          </a:p>
          <a:p>
            <a:pPr lvl="1"/>
            <a:r>
              <a:rPr lang="en-US" sz="3300" dirty="0"/>
              <a:t>Only conjugated bilirubin (water soluble)</a:t>
            </a:r>
          </a:p>
          <a:p>
            <a:pPr lvl="1"/>
            <a:r>
              <a:rPr lang="en-US" sz="3300" dirty="0"/>
              <a:t>Many conditions including bile duct obstruction, hemolytic anemia, and liver disease</a:t>
            </a:r>
          </a:p>
          <a:p>
            <a:pPr lvl="1"/>
            <a:r>
              <a:rPr lang="en-US" sz="3300" dirty="0"/>
              <a:t>Normal in dogs (male)</a:t>
            </a:r>
          </a:p>
          <a:p>
            <a:pPr lvl="1"/>
            <a:r>
              <a:rPr lang="en-US" sz="3300" dirty="0"/>
              <a:t>Not usually found in cats, pigs, sheep, or horses</a:t>
            </a:r>
          </a:p>
          <a:p>
            <a:pPr lvl="1"/>
            <a:r>
              <a:rPr lang="en-US" sz="3300" dirty="0"/>
              <a:t>In cats – renal threshold much higher than dogs</a:t>
            </a:r>
          </a:p>
          <a:p>
            <a:pPr lvl="2"/>
            <a:r>
              <a:rPr lang="en-US" sz="2800" b="1" u="sng" dirty="0">
                <a:solidFill>
                  <a:srgbClr val="FF0000"/>
                </a:solidFill>
              </a:rPr>
              <a:t>Any amount of bilirubin in cat urine is considered abnormal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15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9794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, floor, table&#10;&#10;Description generated with high confidence">
            <a:extLst>
              <a:ext uri="{FF2B5EF4-FFF2-40B4-BE49-F238E27FC236}">
                <a16:creationId xmlns:a16="http://schemas.microsoft.com/office/drawing/2014/main" id="{357D37B5-681A-4B97-B651-5AF985683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5" y="2279047"/>
            <a:ext cx="4088720" cy="229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Bilirubinuria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091" y="2198914"/>
            <a:ext cx="4105052" cy="3670180"/>
          </a:xfrm>
        </p:spPr>
        <p:txBody>
          <a:bodyPr>
            <a:normAutofit lnSpcReduction="10000"/>
          </a:bodyPr>
          <a:lstStyle/>
          <a:p>
            <a:r>
              <a:rPr lang="en-US" b="1" u="sng" dirty="0" err="1">
                <a:solidFill>
                  <a:srgbClr val="FF0000"/>
                </a:solidFill>
              </a:rPr>
              <a:t>Ictotest</a:t>
            </a:r>
            <a:endParaRPr lang="en-US" b="1" u="sng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Detects bilirubinuria</a:t>
            </a:r>
          </a:p>
          <a:p>
            <a:pPr lvl="1"/>
            <a:r>
              <a:rPr lang="en-US" sz="2000" dirty="0"/>
              <a:t>A diazo compound in reagent tablets </a:t>
            </a:r>
          </a:p>
          <a:p>
            <a:pPr lvl="2"/>
            <a:r>
              <a:rPr lang="en-US" sz="2000" dirty="0"/>
              <a:t>Blue or purple color</a:t>
            </a:r>
          </a:p>
          <a:p>
            <a:pPr lvl="2"/>
            <a:r>
              <a:rPr lang="en-US" sz="2000" dirty="0"/>
              <a:t>Speed and degree of color change indicates concentration 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Reagent strips </a:t>
            </a:r>
          </a:p>
          <a:p>
            <a:pPr lvl="1"/>
            <a:r>
              <a:rPr lang="en-US" sz="2000" dirty="0"/>
              <a:t>Less sensitive </a:t>
            </a:r>
          </a:p>
          <a:p>
            <a:r>
              <a:rPr lang="en-US" dirty="0"/>
              <a:t>False-negative if exposed to shortwave lights</a:t>
            </a:r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16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32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Bile Pigments,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26466"/>
          </a:xfrm>
        </p:spPr>
        <p:txBody>
          <a:bodyPr>
            <a:normAutofit lnSpcReduction="10000"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Urobilinogen</a:t>
            </a:r>
          </a:p>
          <a:p>
            <a:pPr lvl="1"/>
            <a:r>
              <a:rPr lang="en-US" sz="2800" dirty="0"/>
              <a:t>In intestines, bacteria convert bilirubin to </a:t>
            </a:r>
            <a:r>
              <a:rPr lang="en-US" sz="2800" dirty="0" err="1"/>
              <a:t>stercobilinogen</a:t>
            </a:r>
            <a:r>
              <a:rPr lang="en-US" sz="2800" dirty="0"/>
              <a:t> and </a:t>
            </a:r>
            <a:r>
              <a:rPr lang="en-US" sz="2800" dirty="0" err="1"/>
              <a:t>urobilinogen</a:t>
            </a:r>
            <a:endParaRPr lang="en-US" sz="2800" dirty="0"/>
          </a:p>
          <a:p>
            <a:pPr lvl="1"/>
            <a:r>
              <a:rPr lang="en-US" sz="2800" dirty="0"/>
              <a:t>Excreted in feces but some absorbed into bloodstream and excreted by the liver</a:t>
            </a:r>
          </a:p>
          <a:p>
            <a:pPr lvl="1"/>
            <a:r>
              <a:rPr lang="en-US" sz="2800" dirty="0"/>
              <a:t>Small amount of resorbed  urobilinogen is excreted by kidneys into urine</a:t>
            </a:r>
          </a:p>
          <a:p>
            <a:pPr lvl="1"/>
            <a:r>
              <a:rPr lang="en-US" sz="2800" dirty="0"/>
              <a:t>Considered normal in urine sample</a:t>
            </a:r>
          </a:p>
          <a:p>
            <a:pPr lvl="1"/>
            <a:r>
              <a:rPr lang="en-US" sz="2800" dirty="0"/>
              <a:t>Unstable as a test result unless seen in extreme amounts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17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334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" y="1905000"/>
            <a:ext cx="8214360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Usually a result of intravascular hemolysis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Indicated by a positive test for hemoglobin without RBCs on the sediment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A red color to the supernatant after centrifugation is indicative of hemoglobinuria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Confirm with a reagent test strip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Other potential causes:  </a:t>
            </a:r>
            <a:r>
              <a:rPr lang="en-US" sz="2600" dirty="0">
                <a:solidFill>
                  <a:srgbClr val="FF0000"/>
                </a:solidFill>
              </a:rPr>
              <a:t>Immune-mediated hemolytic anemia, isoimmune hemolytic disease of neonates, incompatible blood transfusions, leptospirosis, babesiosis, heavy metals, and poisonous plants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18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16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Myoglobinuria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37361"/>
            <a:ext cx="8305800" cy="438880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 protein found in muscle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Severe muscle damage causes myoglobin to leak into the blood, pass through the glomeruli, and be excreted in the urine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will this urine look like? Very dark brown to almost black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Distinguishing between hemoglobinuria and myoglobinuria is difficult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Frequently seen in horses with external rhabdomyolysis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19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516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62786-A52F-4662-932E-A9323BC1E9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10B925-0D04-4419-B554-F544699886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87A0BA-1070-4643-BFED-9FAC22602E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2048FC-3F66-40BC-ACC6-444CB3B69F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58452" y="4325112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close up of a bottle&#10;&#10;Description generated with high confidence">
            <a:extLst>
              <a:ext uri="{FF2B5EF4-FFF2-40B4-BE49-F238E27FC236}">
                <a16:creationId xmlns:a16="http://schemas.microsoft.com/office/drawing/2014/main" id="{0D1E4623-D8FA-4BE3-88DD-D2343A37C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5" r="27755" b="2"/>
          <a:stretch/>
        </p:blipFill>
        <p:spPr>
          <a:xfrm>
            <a:off x="697363" y="945821"/>
            <a:ext cx="1837115" cy="444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B3C174-305B-4524-A5D2-E88542BE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378" y="758952"/>
            <a:ext cx="548938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Chemical Evaluation of Urine &amp; Urine Sediment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67A6F-E39D-4DE9-A8A2-D32220E38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8612E-370E-4B31-A478-DC2D9547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6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Leukocytes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Reagent test strips </a:t>
            </a:r>
          </a:p>
          <a:p>
            <a:pPr lvl="1"/>
            <a:r>
              <a:rPr lang="en-US" sz="2800" dirty="0"/>
              <a:t>What should we assume if the reagent strip tests positive for leukocytes? Presumptive evidence</a:t>
            </a:r>
          </a:p>
          <a:p>
            <a:pPr lvl="1"/>
            <a:r>
              <a:rPr lang="en-US" sz="2800" dirty="0"/>
              <a:t>False-negatives possible</a:t>
            </a:r>
          </a:p>
          <a:p>
            <a:pPr lvl="2"/>
            <a:r>
              <a:rPr lang="en-US" sz="2000" dirty="0"/>
              <a:t>Cats</a:t>
            </a:r>
          </a:p>
          <a:p>
            <a:pPr lvl="1"/>
            <a:r>
              <a:rPr lang="en-US" sz="2800" dirty="0"/>
              <a:t>Necessary to examine microscopically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20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8463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5" name="Straight Connector 76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0" t="33617" r="17627" b="21091"/>
          <a:stretch/>
        </p:blipFill>
        <p:spPr bwMode="auto">
          <a:xfrm>
            <a:off x="482394" y="1237217"/>
            <a:ext cx="4088720" cy="40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Urinalysis Analyzers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Semiautomated that use a standard dipstick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Dipstick loaded and analyzer reads the results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Large reference laboratories typically </a:t>
            </a:r>
            <a:r>
              <a:rPr lang="en-US" sz="2800"/>
              <a:t>use _____________________________</a:t>
            </a:r>
            <a:endParaRPr lang="en-US" sz="28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21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54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1530B0-6F96-46C0-8B3E-3215CB756B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3" y="0"/>
            <a:ext cx="91397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4910CF-1B56-45D3-960A-E89F7B3B91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69F804-A677-4B75-95F4-A5E4426FB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Summary</a:t>
            </a:r>
          </a:p>
        </p:txBody>
      </p:sp>
      <p:graphicFrame>
        <p:nvGraphicFramePr>
          <p:cNvPr id="9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439720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92291" y="6459785"/>
            <a:ext cx="8170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>
                <a:solidFill>
                  <a:schemeClr val="tx2"/>
                </a:solidFill>
                <a:latin typeface="+mj-lt"/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181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43434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4BB357D-3C4E-4AA3-AF82-9243760C9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9" y="640081"/>
            <a:ext cx="5066823" cy="50541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284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832" y="639097"/>
            <a:ext cx="255147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Urine Sediment Analysis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6B74D6-96EC-4E6A-9EB2-0BF67B700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0791F6-715D-481A-9C4A-3645AECFD5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1CBAFA-D7E0-40A7-BB94-2C05304B40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DA4CA0-9A57-4FBE-A9E5-24DFC23C3F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0F83A4-FAC4-4867-95A5-BBFD280C7BF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1077" y="2086188"/>
            <a:ext cx="456732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cat&#10;&#10;Description generated with very high confidence">
            <a:extLst>
              <a:ext uri="{FF2B5EF4-FFF2-40B4-BE49-F238E27FC236}">
                <a16:creationId xmlns:a16="http://schemas.microsoft.com/office/drawing/2014/main" id="{B233388E-DDF7-486F-AB54-F9DB43498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r="12148"/>
          <a:stretch/>
        </p:blipFill>
        <p:spPr>
          <a:xfrm>
            <a:off x="475499" y="640081"/>
            <a:ext cx="3000986" cy="5314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078" y="634946"/>
            <a:ext cx="4931229" cy="1450757"/>
          </a:xfrm>
        </p:spPr>
        <p:txBody>
          <a:bodyPr>
            <a:normAutofit/>
          </a:bodyPr>
          <a:lstStyle/>
          <a:p>
            <a:r>
              <a:rPr lang="en-US" dirty="0"/>
              <a:t>Microscopic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076" y="2198914"/>
            <a:ext cx="4931230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Important part of a complete urinalysis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Many abnormalities cannot be detected by the reagent test strip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More specific information obtained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 humans – only done when patients are symptomatic or abnormalities are evident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 veterinary practice, this should be a routine part of every urinalysis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24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The urine of most domestic animals does not contain a high level of sediment</a:t>
            </a:r>
          </a:p>
          <a:p>
            <a:pPr lvl="1"/>
            <a:r>
              <a:rPr lang="en-US" sz="2400" dirty="0"/>
              <a:t>May find the following in most species</a:t>
            </a:r>
          </a:p>
          <a:p>
            <a:pPr lvl="2"/>
            <a:r>
              <a:rPr lang="en-US" sz="2400" dirty="0"/>
              <a:t>Epithelial cells</a:t>
            </a:r>
          </a:p>
          <a:p>
            <a:pPr lvl="2"/>
            <a:r>
              <a:rPr lang="en-US" sz="2400" dirty="0"/>
              <a:t>Mucus threads</a:t>
            </a:r>
          </a:p>
          <a:p>
            <a:pPr lvl="2"/>
            <a:r>
              <a:rPr lang="en-US" sz="2400" dirty="0"/>
              <a:t>RBCs </a:t>
            </a:r>
          </a:p>
          <a:p>
            <a:pPr lvl="2"/>
            <a:r>
              <a:rPr lang="en-US" sz="2400" dirty="0"/>
              <a:t>WBCs</a:t>
            </a:r>
          </a:p>
          <a:p>
            <a:pPr lvl="2"/>
            <a:r>
              <a:rPr lang="en-US" sz="2400" dirty="0"/>
              <a:t>Hyaline casts</a:t>
            </a:r>
          </a:p>
          <a:p>
            <a:pPr lvl="2"/>
            <a:r>
              <a:rPr lang="en-US" sz="2400" dirty="0"/>
              <a:t>Crystals </a:t>
            </a:r>
          </a:p>
          <a:p>
            <a:pPr lvl="1"/>
            <a:r>
              <a:rPr lang="en-US" sz="2400" dirty="0"/>
              <a:t>Exceptions – horses and rabbits</a:t>
            </a:r>
          </a:p>
          <a:p>
            <a:pPr lvl="2"/>
            <a:r>
              <a:rPr lang="en-US" sz="2400" dirty="0"/>
              <a:t>Large amounts of _________________________________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25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Best samples</a:t>
            </a:r>
          </a:p>
          <a:p>
            <a:pPr lvl="1"/>
            <a:r>
              <a:rPr lang="en-US" sz="2800" dirty="0"/>
              <a:t>First morning collection or after hours of water deprivation </a:t>
            </a:r>
          </a:p>
          <a:p>
            <a:pPr lvl="2"/>
            <a:r>
              <a:rPr lang="en-US" sz="2800" dirty="0"/>
              <a:t>Highly concentrated urine</a:t>
            </a:r>
          </a:p>
          <a:p>
            <a:r>
              <a:rPr lang="en-US" sz="2800" dirty="0"/>
              <a:t>Examine fresh</a:t>
            </a:r>
          </a:p>
          <a:p>
            <a:pPr lvl="1"/>
            <a:r>
              <a:rPr lang="en-US" sz="2800" dirty="0"/>
              <a:t>Changes occur if allowed to set at room temperature.  What kind of changes?</a:t>
            </a:r>
          </a:p>
          <a:p>
            <a:pPr lvl="2"/>
            <a:r>
              <a:rPr lang="en-US" sz="2400" dirty="0"/>
              <a:t>____________________________________</a:t>
            </a:r>
          </a:p>
          <a:p>
            <a:pPr lvl="2"/>
            <a:r>
              <a:rPr lang="en-US" sz="2400" dirty="0"/>
              <a:t>____________________________________</a:t>
            </a:r>
          </a:p>
          <a:p>
            <a:pPr lvl="2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26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Volume of urine collected and volume of sediment recorded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____________ ml ideal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Centrifuge ____________________ at 1000 to 2000 rpm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Excessive force may distort or disrupt elements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Supernatant poured off, leaving approximately 0.5 ml of urine at bottom of tube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Resuspend by gently flicking with finger to mix</a:t>
            </a:r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27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Kova Urine Sediment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system provides an even distribution of elements</a:t>
            </a: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28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6" t="35305" r="18154" b="31428"/>
          <a:stretch/>
        </p:blipFill>
        <p:spPr bwMode="auto">
          <a:xfrm>
            <a:off x="2209800" y="2921390"/>
            <a:ext cx="4375053" cy="332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43434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1834E88-EF0D-4701-94D3-D5D91894D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" y="1359692"/>
            <a:ext cx="6154077" cy="4138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E9711-1948-45E6-979C-184D4290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32" y="639097"/>
            <a:ext cx="255147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Kova Urine Sediment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03A5A-DCAD-4F02-8DD9-8C5513FC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9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0791F6-715D-481A-9C4A-3645AECFD5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1CBAFA-D7E0-40A7-BB94-2C05304B40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DA4CA0-9A57-4FBE-A9E5-24DFC23C3F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0F83A4-FAC4-4867-95A5-BBFD280C7BF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1077" y="2086188"/>
            <a:ext cx="456732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person, cup, table, indoor&#10;&#10;Description generated with very high confidence">
            <a:extLst>
              <a:ext uri="{FF2B5EF4-FFF2-40B4-BE49-F238E27FC236}">
                <a16:creationId xmlns:a16="http://schemas.microsoft.com/office/drawing/2014/main" id="{6B1C3BE1-D3BA-4A94-9DE4-0A54AD614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r="36265"/>
          <a:stretch/>
        </p:blipFill>
        <p:spPr>
          <a:xfrm>
            <a:off x="475499" y="640081"/>
            <a:ext cx="3000986" cy="5314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078" y="634946"/>
            <a:ext cx="4931229" cy="1450757"/>
          </a:xfrm>
        </p:spPr>
        <p:txBody>
          <a:bodyPr>
            <a:normAutofit/>
          </a:bodyPr>
          <a:lstStyle/>
          <a:p>
            <a:r>
              <a:rPr lang="en-US" dirty="0"/>
              <a:t>Urine 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076" y="2198914"/>
            <a:ext cx="4931230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Reagent strips are typically used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Expresses the hydrogen ion (H</a:t>
            </a:r>
            <a:r>
              <a:rPr lang="en-US" baseline="30000" dirty="0"/>
              <a:t>+</a:t>
            </a:r>
            <a:r>
              <a:rPr lang="en-US" dirty="0"/>
              <a:t>) concentration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Measures the degree of acidity or alkalinity of urine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Above 7.0 – alkaline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Below 7.0 – acidic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Fresh samples are best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Older samples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 Loss of CO</a:t>
            </a:r>
            <a:r>
              <a:rPr lang="en-US" baseline="-25000" dirty="0"/>
              <a:t>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Urease-producing bacteria increase pH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3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9731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Sediment Staining Procedure</a:t>
            </a:r>
          </a:p>
        </p:txBody>
      </p:sp>
      <p:graphicFrame>
        <p:nvGraphicFramePr>
          <p:cNvPr id="9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483083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30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Staining Procedure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One drop of stain mixed with sediment before placing on microscope slide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Put on coverslip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have stained and unstained side by side</a:t>
            </a:r>
          </a:p>
          <a:p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31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t="28835" r="52879" b="51613"/>
          <a:stretch/>
        </p:blipFill>
        <p:spPr bwMode="auto">
          <a:xfrm>
            <a:off x="2209800" y="3581400"/>
            <a:ext cx="4375053" cy="195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Staining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Start under low power 	</a:t>
            </a:r>
          </a:p>
          <a:p>
            <a:pPr lvl="1"/>
            <a:r>
              <a:rPr lang="en-US" sz="2800" dirty="0"/>
              <a:t>Evaluate larger elements</a:t>
            </a:r>
          </a:p>
          <a:p>
            <a:pPr lvl="2"/>
            <a:r>
              <a:rPr lang="en-US" sz="2000" dirty="0"/>
              <a:t>Casts or aggregates of cells</a:t>
            </a:r>
          </a:p>
          <a:p>
            <a:pPr lvl="3"/>
            <a:r>
              <a:rPr lang="en-US" sz="2000" dirty="0"/>
              <a:t>Reported as number observed per low power field (LPF)</a:t>
            </a:r>
          </a:p>
          <a:p>
            <a:r>
              <a:rPr lang="en-US" sz="3200" dirty="0"/>
              <a:t>Move to x40</a:t>
            </a:r>
          </a:p>
          <a:p>
            <a:pPr lvl="1"/>
            <a:r>
              <a:rPr lang="en-US" sz="2800" dirty="0"/>
              <a:t>Detect bacteria, differentiate cell types</a:t>
            </a:r>
          </a:p>
          <a:p>
            <a:pPr lvl="2"/>
            <a:r>
              <a:rPr lang="en-US" sz="2000" dirty="0"/>
              <a:t>Epithelial cells, RBCs, WBCs</a:t>
            </a:r>
          </a:p>
          <a:p>
            <a:pPr lvl="3"/>
            <a:r>
              <a:rPr lang="en-US" sz="2000" dirty="0"/>
              <a:t>Reported as #/hpf</a:t>
            </a:r>
          </a:p>
          <a:p>
            <a:pPr lvl="2"/>
            <a:r>
              <a:rPr lang="en-US" sz="2000" dirty="0"/>
              <a:t>Bacteria </a:t>
            </a:r>
          </a:p>
          <a:p>
            <a:pPr lvl="3"/>
            <a:r>
              <a:rPr lang="en-US" sz="2000" dirty="0"/>
              <a:t>Reported as few, moderate, or many and morphology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32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Constituents of Urine Sediment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Normal Findings </a:t>
            </a:r>
          </a:p>
          <a:p>
            <a:r>
              <a:rPr lang="en-US" sz="2800" dirty="0"/>
              <a:t>May have a few casts, crystals, epithelial cells, RBCs and WBCs, mucus threads and sperm (males), and fat droplets </a:t>
            </a:r>
          </a:p>
          <a:p>
            <a:r>
              <a:rPr lang="en-US" sz="2800" u="sng" dirty="0">
                <a:solidFill>
                  <a:srgbClr val="FF0000"/>
                </a:solidFill>
              </a:rPr>
              <a:t>Abnormal Findings</a:t>
            </a:r>
          </a:p>
          <a:p>
            <a:pPr lvl="1"/>
            <a:r>
              <a:rPr lang="en-US" sz="2400" dirty="0"/>
              <a:t>More then a few RBCs and WBCs, hyperplastic or neoplastic epithelial cells, casts, crystals, parasite ova, bacteria, and yeast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33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Types in Urine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34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15191" r="25011" b="4774"/>
          <a:stretch/>
        </p:blipFill>
        <p:spPr bwMode="auto">
          <a:xfrm>
            <a:off x="2458404" y="1737361"/>
            <a:ext cx="4227191" cy="444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Erythrocytes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May have different appearances depending upon urine concentration, pH, and time elapsed from 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FF0000"/>
                </a:solidFill>
              </a:rPr>
              <a:t>Fresh</a:t>
            </a:r>
            <a:r>
              <a:rPr lang="en-US" sz="2600" dirty="0"/>
              <a:t> – small, round, smooth edges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FF0000"/>
                </a:solidFill>
              </a:rPr>
              <a:t>Older</a:t>
            </a:r>
            <a:r>
              <a:rPr lang="en-US" sz="2600" dirty="0"/>
              <a:t> – concentrated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Shrink and crenate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FF0000"/>
                </a:solidFill>
              </a:rPr>
              <a:t>Dilute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Will swell and lyse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FF0000"/>
                </a:solidFill>
              </a:rPr>
              <a:t>Normal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2 to 3 RBCs/hpf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Presence of RBCs may indicate bleeding somewhere in the urinary tract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35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Erythrocytes In Urine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36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35306" r="53056" b="39095"/>
          <a:stretch/>
        </p:blipFill>
        <p:spPr bwMode="auto">
          <a:xfrm>
            <a:off x="275700" y="2681127"/>
            <a:ext cx="4372500" cy="293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1" t="35305" r="18945" b="33468"/>
          <a:stretch/>
        </p:blipFill>
        <p:spPr bwMode="auto">
          <a:xfrm>
            <a:off x="4800600" y="2675436"/>
            <a:ext cx="4019895" cy="294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88"/>
            <a:ext cx="8229600" cy="990600"/>
          </a:xfrm>
        </p:spPr>
        <p:txBody>
          <a:bodyPr/>
          <a:lstStyle/>
          <a:p>
            <a:r>
              <a:rPr lang="en-US" dirty="0"/>
              <a:t>Leukocytes In Urine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153400" cy="4221163"/>
          </a:xfrm>
        </p:spPr>
        <p:txBody>
          <a:bodyPr/>
          <a:lstStyle/>
          <a:p>
            <a:r>
              <a:rPr lang="en-US" dirty="0"/>
              <a:t>Larger than RBCs and smaller then renal epithelial cells</a:t>
            </a:r>
          </a:p>
          <a:p>
            <a:pPr lvl="1"/>
            <a:r>
              <a:rPr lang="en-US" dirty="0"/>
              <a:t>Spherical, dull gray or greenish yellow </a:t>
            </a:r>
          </a:p>
          <a:p>
            <a:pPr lvl="1"/>
            <a:r>
              <a:rPr lang="en-US" dirty="0"/>
              <a:t>Identified by granules or lobes of nucleus</a:t>
            </a:r>
          </a:p>
          <a:p>
            <a:pPr lvl="1"/>
            <a:r>
              <a:rPr lang="en-US" dirty="0"/>
              <a:t> _________________  – excessive WBCs in the urine</a:t>
            </a:r>
          </a:p>
          <a:p>
            <a:pPr lvl="1"/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37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44589" r="53759" b="24044"/>
          <a:stretch/>
        </p:blipFill>
        <p:spPr bwMode="auto">
          <a:xfrm>
            <a:off x="2852545" y="3429000"/>
            <a:ext cx="343891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463C963-9E83-4137-AB37-0779EC7AA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4" y="645106"/>
            <a:ext cx="3398799" cy="5247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Epithelial Cells In Urine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/>
          </a:bodyPr>
          <a:lstStyle/>
          <a:p>
            <a:r>
              <a:rPr lang="en-US" dirty="0"/>
              <a:t>A few are normal findings</a:t>
            </a:r>
          </a:p>
          <a:p>
            <a:r>
              <a:rPr lang="en-US" dirty="0"/>
              <a:t>Increased amounts in urine</a:t>
            </a:r>
          </a:p>
          <a:p>
            <a:pPr lvl="1"/>
            <a:r>
              <a:rPr lang="en-US" dirty="0"/>
              <a:t>Inflammation</a:t>
            </a:r>
          </a:p>
          <a:p>
            <a:r>
              <a:rPr lang="en-US" dirty="0"/>
              <a:t>Three types</a:t>
            </a:r>
          </a:p>
          <a:p>
            <a:pPr lvl="1"/>
            <a:r>
              <a:rPr lang="en-US" dirty="0"/>
              <a:t>_________________________</a:t>
            </a:r>
          </a:p>
          <a:p>
            <a:pPr lvl="1"/>
            <a:r>
              <a:rPr lang="en-US" dirty="0"/>
              <a:t>__________________________</a:t>
            </a:r>
          </a:p>
          <a:p>
            <a:pPr lvl="1"/>
            <a:r>
              <a:rPr lang="en-US" dirty="0"/>
              <a:t>__________________________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38</a:t>
            </a:fld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B3D947-DEC9-46DB-99EF-8A0C66253E6F}"/>
              </a:ext>
            </a:extLst>
          </p:cNvPr>
          <p:cNvSpPr/>
          <p:nvPr/>
        </p:nvSpPr>
        <p:spPr>
          <a:xfrm>
            <a:off x="914400" y="2438400"/>
            <a:ext cx="762000" cy="457200"/>
          </a:xfrm>
          <a:prstGeom prst="rect">
            <a:avLst/>
          </a:prstGeom>
          <a:solidFill>
            <a:srgbClr val="BEBEC0"/>
          </a:solidFill>
          <a:ln>
            <a:solidFill>
              <a:srgbClr val="BDB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45941-16B0-42C9-8C2A-F56249B163F3}"/>
              </a:ext>
            </a:extLst>
          </p:cNvPr>
          <p:cNvSpPr/>
          <p:nvPr/>
        </p:nvSpPr>
        <p:spPr>
          <a:xfrm>
            <a:off x="914400" y="4130457"/>
            <a:ext cx="762000" cy="457200"/>
          </a:xfrm>
          <a:prstGeom prst="rect">
            <a:avLst/>
          </a:prstGeom>
          <a:solidFill>
            <a:srgbClr val="BEBEC0"/>
          </a:solidFill>
          <a:ln>
            <a:solidFill>
              <a:srgbClr val="BDB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DA551-0112-4E3F-A758-9D9245F23695}"/>
              </a:ext>
            </a:extLst>
          </p:cNvPr>
          <p:cNvSpPr/>
          <p:nvPr/>
        </p:nvSpPr>
        <p:spPr>
          <a:xfrm>
            <a:off x="878852" y="5365314"/>
            <a:ext cx="762000" cy="457200"/>
          </a:xfrm>
          <a:prstGeom prst="rect">
            <a:avLst/>
          </a:prstGeom>
          <a:solidFill>
            <a:srgbClr val="BEBEC0"/>
          </a:solidFill>
          <a:ln>
            <a:solidFill>
              <a:srgbClr val="BDB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DD09657-6E8B-493B-8148-1635A67CA3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252FE2-D64D-4664-9969-5169BD802C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E1DFBE-66AE-426B-A6CB-CF383FACB1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94776E-C7B9-4678-9182-5E90ED80809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9D172F-651E-48C8-8B72-C79432D4E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r="15765" b="-5"/>
          <a:stretch/>
        </p:blipFill>
        <p:spPr>
          <a:xfrm>
            <a:off x="475500" y="581098"/>
            <a:ext cx="1447285" cy="2476136"/>
          </a:xfrm>
          <a:prstGeom prst="rect">
            <a:avLst/>
          </a:prstGeom>
        </p:spPr>
      </p:pic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5652326-E3A9-4F3D-8850-9496EE3FD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570" b="3"/>
          <a:stretch/>
        </p:blipFill>
        <p:spPr>
          <a:xfrm>
            <a:off x="475499" y="3218101"/>
            <a:ext cx="3015222" cy="2476136"/>
          </a:xfrm>
          <a:prstGeom prst="rect">
            <a:avLst/>
          </a:prstGeom>
        </p:spPr>
      </p:pic>
      <p:pic>
        <p:nvPicPr>
          <p:cNvPr id="8" name="Picture 7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01F2DE76-A5A2-430E-9EF8-A4520DC5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 r="20079" b="3"/>
          <a:stretch/>
        </p:blipFill>
        <p:spPr>
          <a:xfrm>
            <a:off x="2043435" y="581099"/>
            <a:ext cx="1447286" cy="2476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509" y="634946"/>
            <a:ext cx="4803797" cy="1450757"/>
          </a:xfrm>
        </p:spPr>
        <p:txBody>
          <a:bodyPr>
            <a:normAutofit/>
          </a:bodyPr>
          <a:lstStyle/>
          <a:p>
            <a:r>
              <a:rPr lang="en-US" dirty="0"/>
              <a:t>Squamous Epithelial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09" y="2198914"/>
            <a:ext cx="4803797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Derived from the distal urethra, vagina, vulva, or prepuce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Not considered significant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Flat, thin cells with homogeneous appearance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Largest cells in urine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Straight edges with distinct corners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39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on lying in the grass&#10;&#10;Description generated with very high confidence">
            <a:extLst>
              <a:ext uri="{FF2B5EF4-FFF2-40B4-BE49-F238E27FC236}">
                <a16:creationId xmlns:a16="http://schemas.microsoft.com/office/drawing/2014/main" id="{C23B7807-6443-4BCE-BB64-36F78F63E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9" r="20434"/>
          <a:stretch/>
        </p:blipFill>
        <p:spPr>
          <a:xfrm>
            <a:off x="6015427" y="1916318"/>
            <a:ext cx="2351332" cy="3471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en-US" dirty="0"/>
              <a:t>Urine pH,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4841240" cy="4023360"/>
          </a:xfrm>
        </p:spPr>
        <p:txBody>
          <a:bodyPr>
            <a:normAutofit/>
          </a:bodyPr>
          <a:lstStyle/>
          <a:p>
            <a:r>
              <a:rPr lang="en-US" sz="2400" dirty="0"/>
              <a:t>Kidneys play a role in acid-base regulation</a:t>
            </a:r>
          </a:p>
          <a:p>
            <a:pPr lvl="1"/>
            <a:r>
              <a:rPr lang="en-US" sz="2400" dirty="0"/>
              <a:t>Dependent on diet</a:t>
            </a:r>
          </a:p>
          <a:p>
            <a:pPr lvl="2"/>
            <a:r>
              <a:rPr lang="en-US" sz="2400" dirty="0"/>
              <a:t>Alkaline – Plant Diet</a:t>
            </a:r>
          </a:p>
          <a:p>
            <a:pPr lvl="2"/>
            <a:r>
              <a:rPr lang="en-US" sz="2400" dirty="0"/>
              <a:t>Acidic – High protein</a:t>
            </a:r>
          </a:p>
          <a:p>
            <a:pPr lvl="2"/>
            <a:r>
              <a:rPr lang="en-US" sz="2400" dirty="0"/>
              <a:t>Excitement and/or stress</a:t>
            </a:r>
          </a:p>
          <a:p>
            <a:pPr lvl="3"/>
            <a:r>
              <a:rPr lang="en-US" sz="2400" dirty="0"/>
              <a:t>Can cause transient glucosuria in cats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4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333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861964-D86C-4A50-8F6D-B466384A61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E8BA98-E13C-403B-AC96-75E203799C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CE8509-9E93-4D74-BF24-661F111C7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4A678E-8F30-4E92-A5BF-F5D03D01139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nature, outdoor, rain, building&#10;&#10;Description generated with high confidence">
            <a:extLst>
              <a:ext uri="{FF2B5EF4-FFF2-40B4-BE49-F238E27FC236}">
                <a16:creationId xmlns:a16="http://schemas.microsoft.com/office/drawing/2014/main" id="{19D28894-375F-41C4-A7B0-56980299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9" y="1036483"/>
            <a:ext cx="5182351" cy="4521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>
            <a:normAutofit/>
          </a:bodyPr>
          <a:lstStyle/>
          <a:p>
            <a:r>
              <a:rPr lang="en-US" sz="3400"/>
              <a:t>Transitional Epithelial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613" y="2198914"/>
            <a:ext cx="2767693" cy="3670180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These originate from the following places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 _________________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  _________________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  _________________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  _________________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Round but occasionally pear shaped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Small, granular nucleus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Low numbers are normal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High numbers indicate cystitis or pyelonephritis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or ________________________</a:t>
            </a:r>
          </a:p>
          <a:p>
            <a:pPr marL="0" indent="0">
              <a:buNone/>
            </a:pPr>
            <a:r>
              <a:rPr lang="en-US" sz="1100" dirty="0"/>
              <a:t>	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40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A screenshot of a computer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3" t="21380" r="20176" b="14479"/>
          <a:stretch/>
        </p:blipFill>
        <p:spPr bwMode="auto">
          <a:xfrm>
            <a:off x="855699" y="640081"/>
            <a:ext cx="3336102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500" y="639097"/>
            <a:ext cx="360980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What are we?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558299F-AFA3-402C-A422-ACB60E69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4" y="1899258"/>
            <a:ext cx="4088720" cy="273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Renal Epithelial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Smallest epithelial cell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Originate in renal tubules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Often confused with WBCs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Generally round and contain a large nucleus with nongranular cytoplasm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Rarely found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Increased numbers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Kidney parenchyma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42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2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16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18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24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43434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BE4BE7-4F57-4875-9CFB-10973DA35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48" y="640081"/>
            <a:ext cx="3879064" cy="5054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6D8E2F-F055-4F08-A8C7-B996F4AC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32" y="639097"/>
            <a:ext cx="255147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700">
                <a:solidFill>
                  <a:schemeClr val="tx1">
                    <a:lumMod val="85000"/>
                    <a:lumOff val="15000"/>
                  </a:schemeClr>
                </a:solidFill>
              </a:rPr>
              <a:t>Urinary Casts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424C3-D934-4317-A8CD-E6087B7C2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6FE09-0846-400D-A337-C3237787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34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Urinary 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Formed in the lumen of the distal and collecting tubules of the kidney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Secreted protein precipitates in acidic conditions and forms casts shaped like the tubules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Type depends on how quickly the filtrate moves through the tubules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44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C559-DD1B-43CE-ABD3-4EB9B1A5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972F2-3E30-4740-B0D2-C5CE794E5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Classified based on appearance.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  </a:t>
            </a:r>
            <a:r>
              <a:rPr lang="en-US" sz="2200" b="1" dirty="0"/>
              <a:t>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______________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______________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5A31B-B091-4625-9EDE-A569413C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16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2787"/>
          </a:xfrm>
        </p:spPr>
        <p:txBody>
          <a:bodyPr/>
          <a:lstStyle/>
          <a:p>
            <a:r>
              <a:rPr lang="en-US" dirty="0"/>
              <a:t>Casts (cont.)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46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t="22646" r="24923" b="20809"/>
          <a:stretch/>
        </p:blipFill>
        <p:spPr bwMode="auto">
          <a:xfrm>
            <a:off x="951913" y="1202787"/>
            <a:ext cx="7582487" cy="504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3" t="50000" r="18769" b="21793"/>
          <a:stretch/>
        </p:blipFill>
        <p:spPr bwMode="auto">
          <a:xfrm>
            <a:off x="482394" y="1893274"/>
            <a:ext cx="4088720" cy="27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Hyaline </a:t>
            </a:r>
          </a:p>
          <a:p>
            <a:pPr lvl="1"/>
            <a:r>
              <a:rPr lang="en-US" sz="2400" dirty="0"/>
              <a:t>Clear and colorless</a:t>
            </a:r>
          </a:p>
          <a:p>
            <a:pPr lvl="1"/>
            <a:r>
              <a:rPr lang="en-US" sz="2400" dirty="0"/>
              <a:t>Composed of mostly protein</a:t>
            </a:r>
          </a:p>
          <a:p>
            <a:pPr lvl="1"/>
            <a:r>
              <a:rPr lang="en-US" sz="2400" dirty="0"/>
              <a:t>Cylindrical with parallel sides and rounded ends</a:t>
            </a:r>
          </a:p>
          <a:p>
            <a:pPr lvl="1"/>
            <a:r>
              <a:rPr lang="en-US" sz="2400" dirty="0"/>
              <a:t>Increased with fever, </a:t>
            </a:r>
          </a:p>
          <a:p>
            <a:pPr marL="800100" lvl="2" indent="0">
              <a:buNone/>
            </a:pPr>
            <a:r>
              <a:rPr lang="en-US" sz="1800" dirty="0"/>
              <a:t> poor renal fusion, </a:t>
            </a:r>
          </a:p>
          <a:p>
            <a:pPr marL="800100" lvl="2" indent="0">
              <a:buNone/>
            </a:pPr>
            <a:r>
              <a:rPr lang="en-US" sz="1800" dirty="0"/>
              <a:t> exercise, or general </a:t>
            </a:r>
          </a:p>
          <a:p>
            <a:pPr marL="800100" lvl="2" indent="0">
              <a:buNone/>
            </a:pPr>
            <a:r>
              <a:rPr lang="en-US" sz="1800" dirty="0"/>
              <a:t> anesthesia</a:t>
            </a:r>
          </a:p>
          <a:p>
            <a:pPr lvl="1"/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47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861964-D86C-4A50-8F6D-B466384A61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6E8BA98-E13C-403B-AC96-75E203799C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CE8509-9E93-4D74-BF24-661F111C7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54A678E-8F30-4E92-A5BF-F5D03D01139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24756" r="53583" b="44580"/>
          <a:stretch/>
        </p:blipFill>
        <p:spPr bwMode="auto">
          <a:xfrm>
            <a:off x="475499" y="1401653"/>
            <a:ext cx="5182351" cy="37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>
            <a:normAutofit/>
          </a:bodyPr>
          <a:lstStyle/>
          <a:p>
            <a:r>
              <a:rPr lang="en-US" dirty="0"/>
              <a:t>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613" y="2198914"/>
            <a:ext cx="2767693" cy="367018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Granular casts</a:t>
            </a:r>
          </a:p>
          <a:p>
            <a:pPr lvl="1"/>
            <a:r>
              <a:rPr lang="en-US" sz="2400" dirty="0"/>
              <a:t>Hyaline casts with granules </a:t>
            </a:r>
          </a:p>
          <a:p>
            <a:pPr lvl="1"/>
            <a:r>
              <a:rPr lang="en-US" sz="2400" dirty="0"/>
              <a:t>Most common type seen</a:t>
            </a:r>
          </a:p>
          <a:p>
            <a:pPr lvl="1"/>
            <a:r>
              <a:rPr lang="en-US" sz="2400" dirty="0"/>
              <a:t>Typical diagnosis when seen: </a:t>
            </a:r>
          </a:p>
          <a:p>
            <a:pPr lvl="2"/>
            <a:r>
              <a:rPr lang="en-US" sz="1800" dirty="0"/>
              <a:t>Acute nephritis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48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54013" r="53407" b="19825"/>
          <a:stretch/>
        </p:blipFill>
        <p:spPr bwMode="auto">
          <a:xfrm>
            <a:off x="482394" y="2005692"/>
            <a:ext cx="4088720" cy="25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Epithelial casts</a:t>
            </a:r>
          </a:p>
          <a:p>
            <a:pPr lvl="1"/>
            <a:r>
              <a:rPr lang="en-US" dirty="0"/>
              <a:t>Consist of epithelial cells from the renal tubules embedded in the hyaline matrix</a:t>
            </a:r>
          </a:p>
          <a:p>
            <a:pPr lvl="1"/>
            <a:r>
              <a:rPr lang="en-US" dirty="0"/>
              <a:t>Two possible diagnoses when seen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Acute nephritis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Degeneration of renal tubule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49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8EB1-A326-4D72-8A62-21278083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Urine pH,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964E1-B90B-4FF2-B9F3-0979D390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845734"/>
            <a:ext cx="7985760" cy="4402666"/>
          </a:xfrm>
        </p:spPr>
        <p:txBody>
          <a:bodyPr>
            <a:normAutofit/>
          </a:bodyPr>
          <a:lstStyle/>
          <a:p>
            <a:pPr lvl="1"/>
            <a:r>
              <a:rPr lang="en-US" sz="2800" b="1" u="sng" dirty="0">
                <a:solidFill>
                  <a:srgbClr val="FF0000"/>
                </a:solidFill>
              </a:rPr>
              <a:t>Decreased pH</a:t>
            </a:r>
          </a:p>
          <a:p>
            <a:pPr lvl="2"/>
            <a:r>
              <a:rPr lang="en-US" sz="2800" dirty="0"/>
              <a:t>Fever, starvation, excessive muscular activity, or certain drugs</a:t>
            </a:r>
          </a:p>
          <a:p>
            <a:pPr lvl="1"/>
            <a:r>
              <a:rPr lang="en-US" sz="2800" b="1" u="sng" dirty="0">
                <a:solidFill>
                  <a:srgbClr val="FF0000"/>
                </a:solidFill>
              </a:rPr>
              <a:t>Increased pH</a:t>
            </a:r>
          </a:p>
          <a:p>
            <a:pPr lvl="2"/>
            <a:r>
              <a:rPr lang="en-US" sz="2800" dirty="0"/>
              <a:t>UTI with urease bacteria</a:t>
            </a:r>
          </a:p>
          <a:p>
            <a:pPr lvl="2"/>
            <a:r>
              <a:rPr lang="en-US" sz="2800" dirty="0"/>
              <a:t>Certain drugs</a:t>
            </a:r>
          </a:p>
          <a:p>
            <a:pPr lvl="2"/>
            <a:r>
              <a:rPr lang="en-US" sz="2800" dirty="0"/>
              <a:t>Urine retention </a:t>
            </a:r>
          </a:p>
          <a:p>
            <a:pPr lvl="1"/>
            <a:r>
              <a:rPr lang="en-US" sz="2800" dirty="0"/>
              <a:t>Crystal formation can occur with an increased pH</a:t>
            </a:r>
          </a:p>
          <a:p>
            <a:pPr lvl="1"/>
            <a:r>
              <a:rPr lang="en-US" sz="2800" dirty="0"/>
              <a:t>pH can be altered with diets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2F62-5A11-40BF-86A2-9CF58BFC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4A2F-ADA7-463C-B925-0B4D421585A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59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861964-D86C-4A50-8F6D-B466384A61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6E8BA98-E13C-403B-AC96-75E203799CC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CE8509-9E93-4D74-BF24-661F111C7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54A678E-8F30-4E92-A5BF-F5D03D01139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A screenshot of a social media post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5" t="15472" r="21319" b="57943"/>
          <a:stretch/>
        </p:blipFill>
        <p:spPr bwMode="auto">
          <a:xfrm>
            <a:off x="475499" y="1516429"/>
            <a:ext cx="5182351" cy="356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613" y="634946"/>
            <a:ext cx="2767693" cy="1450757"/>
          </a:xfrm>
        </p:spPr>
        <p:txBody>
          <a:bodyPr>
            <a:normAutofit/>
          </a:bodyPr>
          <a:lstStyle/>
          <a:p>
            <a:r>
              <a:rPr lang="en-US" dirty="0"/>
              <a:t>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613" y="2198914"/>
            <a:ext cx="2767693" cy="367018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Leukocyte casts</a:t>
            </a:r>
          </a:p>
          <a:p>
            <a:pPr lvl="1"/>
            <a:r>
              <a:rPr lang="en-US" dirty="0"/>
              <a:t>Contain WBCs, mostly neutrophils </a:t>
            </a:r>
          </a:p>
          <a:p>
            <a:pPr lvl="1"/>
            <a:r>
              <a:rPr lang="en-US" dirty="0"/>
              <a:t>Inflammation in renal tubules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Erythrocyte casts</a:t>
            </a:r>
          </a:p>
          <a:p>
            <a:pPr lvl="1"/>
            <a:r>
              <a:rPr lang="en-US" dirty="0"/>
              <a:t>Deep yellow to orange</a:t>
            </a:r>
          </a:p>
          <a:p>
            <a:pPr lvl="1"/>
            <a:r>
              <a:rPr lang="en-US" dirty="0"/>
              <a:t>Contain RBCs </a:t>
            </a:r>
          </a:p>
          <a:p>
            <a:pPr lvl="1"/>
            <a:r>
              <a:rPr lang="en-US" dirty="0"/>
              <a:t>Indicate renal bleeding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50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44368"/>
            <a:ext cx="6644640" cy="4197870"/>
          </a:xfrm>
        </p:spPr>
        <p:txBody>
          <a:bodyPr numCol="2">
            <a:norm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Waxy casts</a:t>
            </a:r>
          </a:p>
          <a:p>
            <a:pPr lvl="1"/>
            <a:r>
              <a:rPr lang="en-US" dirty="0"/>
              <a:t>Wider with square ends, dull, homogeneous, waxy appearance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Fatty casts</a:t>
            </a:r>
          </a:p>
          <a:p>
            <a:pPr lvl="1"/>
            <a:r>
              <a:rPr lang="en-US" sz="2000" dirty="0"/>
              <a:t>Contain small droplets of fat</a:t>
            </a:r>
          </a:p>
          <a:p>
            <a:pPr lvl="1"/>
            <a:r>
              <a:rPr lang="en-US" sz="2000" dirty="0"/>
              <a:t>Seen in cats with renal disease</a:t>
            </a:r>
          </a:p>
          <a:p>
            <a:pPr lvl="1"/>
            <a:r>
              <a:rPr lang="en-US" sz="2000" dirty="0"/>
              <a:t>Occasionally in dogs with diabetes mellitus</a:t>
            </a:r>
            <a:endParaRPr lang="en-US" sz="14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51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25600" r="48460" b="47534"/>
          <a:stretch/>
        </p:blipFill>
        <p:spPr bwMode="auto">
          <a:xfrm>
            <a:off x="5615274" y="1191772"/>
            <a:ext cx="3300126" cy="22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3A2EDF9-9C40-47FC-938D-C1EC49B9B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4" t="26491" r="23278" b="46643"/>
          <a:stretch/>
        </p:blipFill>
        <p:spPr bwMode="auto">
          <a:xfrm>
            <a:off x="5644821" y="3771881"/>
            <a:ext cx="3305748" cy="22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378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3" descr="A screenshot of a computer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4" t="17684" r="31802" b="5938"/>
          <a:stretch/>
        </p:blipFill>
        <p:spPr bwMode="auto">
          <a:xfrm>
            <a:off x="750634" y="640081"/>
            <a:ext cx="3546232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500" y="639097"/>
            <a:ext cx="360980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Types of Crystals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Struvite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AKA – </a:t>
            </a:r>
            <a:r>
              <a:rPr lang="en-US" sz="3200" dirty="0">
                <a:solidFill>
                  <a:srgbClr val="FF0000"/>
                </a:solidFill>
              </a:rPr>
              <a:t>triple phosphate crystals </a:t>
            </a:r>
            <a:r>
              <a:rPr lang="en-US" sz="3200" dirty="0"/>
              <a:t>or </a:t>
            </a:r>
            <a:r>
              <a:rPr lang="en-US" sz="3200" dirty="0">
                <a:solidFill>
                  <a:srgbClr val="FF0000"/>
                </a:solidFill>
              </a:rPr>
              <a:t>magnesium ammonium phosphate </a:t>
            </a:r>
            <a:r>
              <a:rPr lang="en-US" sz="3200" dirty="0"/>
              <a:t>crystals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Found in alkaline to slightly acidic urine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Eight-sided prisms with tapered ends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Referred to as coffin lids but may take other shapes such as a fern leaf; high concentration of ammonia in urine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53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8331D47-DE7A-4F51-9D59-FD68F3BDD2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9DEDC60-6312-4214-B219-E46479D7E1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2A1B31-DB63-435D-93E6-9712CDFB20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6B8738D-6184-4200-93C8-A38B49E39D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A95E83E-3C35-4C05-B1FC-CBF86CCB7C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1AD70F9-2AA8-40AD-81F2-0D7BC881C9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2B7B8EB-0638-43BD-9A64-62F95F50548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3" descr="A screenshot of a computer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8" t="29561" r="28871" b="48073"/>
          <a:stretch/>
        </p:blipFill>
        <p:spPr bwMode="auto">
          <a:xfrm>
            <a:off x="476592" y="956147"/>
            <a:ext cx="3848740" cy="29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A screenshot of a computer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9" t="59640" r="52264" b="17995"/>
          <a:stretch/>
        </p:blipFill>
        <p:spPr bwMode="auto">
          <a:xfrm>
            <a:off x="4818668" y="1035123"/>
            <a:ext cx="3838636" cy="28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B73017D-B127-4D47-BB33-0DA52359F5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Struvite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FC44A2F-ADA7-463C-B925-0B4D421585A3}" type="slidenum">
              <a:rPr lang="en-US" smtClean="0"/>
              <a:pPr defTabSz="457200">
                <a:spcAft>
                  <a:spcPts val="60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1530B0-6F96-46C0-8B3E-3215CB756B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3" y="0"/>
            <a:ext cx="91397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4910CF-1B56-45D3-960A-E89F7B3B91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69F804-A677-4B75-95F4-A5E4426FB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Calcium Oxalate</a:t>
            </a:r>
          </a:p>
        </p:txBody>
      </p:sp>
      <p:graphicFrame>
        <p:nvGraphicFramePr>
          <p:cNvPr id="9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363364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92291" y="6459785"/>
            <a:ext cx="8170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>
                <a:solidFill>
                  <a:schemeClr val="tx2"/>
                </a:solidFill>
                <a:latin typeface="+mj-lt"/>
              </a:rPr>
              <a:pPr>
                <a:spcAft>
                  <a:spcPts val="600"/>
                </a:spcAft>
              </a:pPr>
              <a:t>55</a:t>
            </a:fld>
            <a:endParaRPr lang="en-US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8331D47-DE7A-4F51-9D59-FD68F3BDD2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9DEDC60-6312-4214-B219-E46479D7E1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2A1B31-DB63-435D-93E6-9712CDFB20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6B8738D-6184-4200-93C8-A38B49E39D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A95E83E-3C35-4C05-B1FC-CBF86CCB7C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1AD70F9-2AA8-40AD-81F2-0D7BC881C9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2B7B8EB-0638-43BD-9A64-62F95F50548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8" t="37134" r="28000" b="40361"/>
          <a:stretch/>
        </p:blipFill>
        <p:spPr bwMode="auto">
          <a:xfrm>
            <a:off x="476592" y="1066907"/>
            <a:ext cx="3848740" cy="27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5" t="58936" r="28264" b="19402"/>
          <a:stretch/>
        </p:blipFill>
        <p:spPr bwMode="auto">
          <a:xfrm>
            <a:off x="4818668" y="1066646"/>
            <a:ext cx="3838636" cy="27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B73017D-B127-4D47-BB33-0DA52359F5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Calcium Oxalate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FC44A2F-ADA7-463C-B925-0B4D421585A3}" type="slidenum">
              <a:rPr lang="en-US" smtClean="0"/>
              <a:pPr defTabSz="457200">
                <a:spcAft>
                  <a:spcPts val="60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43604" r="51648" b="36703"/>
          <a:stretch/>
        </p:blipFill>
        <p:spPr bwMode="auto">
          <a:xfrm>
            <a:off x="482394" y="1892944"/>
            <a:ext cx="4088720" cy="27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Uric Acid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variety of shapes but usually diamond or rhomboid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Yellow or yellow brown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Not common in dogs or cats except Dalmatians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57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8CB54FC-0B2A-4107-9A70-958B90B765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4720853-E885-4BE5-BFE2-24004CEF69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587DBF8-5C50-4034-8B79-FE54A01A8E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855A9B5-1710-4B19-B0F1-CDFDD4ED5B7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9" t="51060" r="52176" b="29388"/>
          <a:stretch/>
        </p:blipFill>
        <p:spPr bwMode="auto">
          <a:xfrm>
            <a:off x="482394" y="1965453"/>
            <a:ext cx="4088720" cy="26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en-US" dirty="0"/>
              <a:t>Ammonium Biurate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Seen in slightly acidic, neutral, or alkaline urine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Brown in color with long, irregular spicules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in animals with severe liver disease – portacaval shunts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58</a:t>
            </a:fld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Crystals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37360"/>
            <a:ext cx="4191000" cy="4587239"/>
          </a:xfrm>
        </p:spPr>
        <p:txBody>
          <a:bodyPr>
            <a:noAutofit/>
          </a:bodyPr>
          <a:lstStyle/>
          <a:p>
            <a:r>
              <a:rPr lang="en-US" sz="2800" dirty="0"/>
              <a:t>Cystine</a:t>
            </a:r>
          </a:p>
          <a:p>
            <a:pPr lvl="1">
              <a:lnSpc>
                <a:spcPct val="170000"/>
              </a:lnSpc>
            </a:pPr>
            <a:r>
              <a:rPr lang="en-US" sz="2000" dirty="0"/>
              <a:t>Flat, six sided, colorless,</a:t>
            </a:r>
          </a:p>
          <a:p>
            <a:pPr marL="800100" lvl="2" indent="0">
              <a:lnSpc>
                <a:spcPct val="120000"/>
              </a:lnSpc>
              <a:buNone/>
            </a:pPr>
            <a:r>
              <a:rPr lang="en-US" sz="2000" dirty="0"/>
              <a:t> and thin</a:t>
            </a:r>
          </a:p>
          <a:p>
            <a:pPr lvl="1"/>
            <a:r>
              <a:rPr lang="en-US" sz="2000" dirty="0"/>
              <a:t>Renal tubular dysfunction</a:t>
            </a:r>
          </a:p>
          <a:p>
            <a:pPr marL="800100" lvl="2" indent="0">
              <a:lnSpc>
                <a:spcPct val="110000"/>
              </a:lnSpc>
              <a:buNone/>
            </a:pPr>
            <a:r>
              <a:rPr lang="en-US" sz="2000" dirty="0"/>
              <a:t> or cystine urolithiasis</a:t>
            </a:r>
          </a:p>
          <a:p>
            <a:r>
              <a:rPr lang="en-US" sz="2800" dirty="0"/>
              <a:t>Associated with melamine toxicity</a:t>
            </a:r>
          </a:p>
          <a:p>
            <a:pPr lvl="1"/>
            <a:r>
              <a:rPr lang="en-US" sz="2000" dirty="0"/>
              <a:t>Golden brown, round to oval with radial striations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Present in animals fed diets with melamine or </a:t>
            </a:r>
            <a:r>
              <a:rPr lang="en-US" sz="2000" dirty="0" err="1"/>
              <a:t>cyanuric</a:t>
            </a:r>
            <a:r>
              <a:rPr lang="en-US" sz="2000" dirty="0"/>
              <a:t> acid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59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7" t="28132" r="28527" b="38250"/>
          <a:stretch/>
        </p:blipFill>
        <p:spPr bwMode="auto">
          <a:xfrm>
            <a:off x="5084573" y="1676400"/>
            <a:ext cx="3341701" cy="383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in Urine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Normal urine – usually absent or in trace amounts</a:t>
            </a:r>
          </a:p>
          <a:p>
            <a:r>
              <a:rPr lang="en-US" sz="2800" dirty="0"/>
              <a:t>Trace amounts due to trauma from collection techniques</a:t>
            </a:r>
          </a:p>
          <a:p>
            <a:pPr lvl="1"/>
            <a:r>
              <a:rPr lang="en-US" sz="2400" dirty="0"/>
              <a:t>Take this into consideration when interpreting results </a:t>
            </a:r>
          </a:p>
          <a:p>
            <a:r>
              <a:rPr lang="en-US" sz="2800" dirty="0"/>
              <a:t>Measured by </a:t>
            </a:r>
          </a:p>
          <a:p>
            <a:pPr lvl="1"/>
            <a:r>
              <a:rPr lang="en-US" sz="2400" dirty="0"/>
              <a:t>Reagent strips </a:t>
            </a:r>
          </a:p>
          <a:p>
            <a:pPr lvl="1"/>
            <a:r>
              <a:rPr lang="en-US" sz="2400" dirty="0"/>
              <a:t>Sulfosalicylic acid turbidity test</a:t>
            </a:r>
          </a:p>
          <a:p>
            <a:pPr lvl="1"/>
            <a:r>
              <a:rPr lang="en-US" sz="2400" dirty="0"/>
              <a:t>Urine protein/creatinine ratio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6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3543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Miscellaneous Components of Urine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Mucus threads</a:t>
            </a:r>
          </a:p>
          <a:p>
            <a:pPr lvl="1"/>
            <a:r>
              <a:rPr lang="en-US" sz="2600" dirty="0"/>
              <a:t>Confused with casts</a:t>
            </a:r>
          </a:p>
          <a:p>
            <a:pPr lvl="1"/>
            <a:r>
              <a:rPr lang="en-US" sz="2600" dirty="0"/>
              <a:t>Resemble twisted ribbon</a:t>
            </a:r>
          </a:p>
          <a:p>
            <a:pPr lvl="1"/>
            <a:r>
              <a:rPr lang="en-US" sz="2600" dirty="0"/>
              <a:t>Large number in horses</a:t>
            </a:r>
          </a:p>
          <a:p>
            <a:pPr lvl="1"/>
            <a:r>
              <a:rPr lang="en-US" sz="2600" dirty="0"/>
              <a:t>In other animals indicates urethral irritation or contamination with genital secretions</a:t>
            </a:r>
          </a:p>
          <a:p>
            <a:r>
              <a:rPr lang="en-US" sz="3000" dirty="0"/>
              <a:t>Spermatozoa</a:t>
            </a:r>
          </a:p>
          <a:p>
            <a:pPr lvl="1"/>
            <a:r>
              <a:rPr lang="en-US" sz="2400" dirty="0"/>
              <a:t>Intact males</a:t>
            </a:r>
          </a:p>
          <a:p>
            <a:pPr lvl="1"/>
            <a:r>
              <a:rPr lang="en-US" sz="2400" dirty="0"/>
              <a:t>Large numbers can give false-positives for protein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60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Miscellaneous Components</a:t>
            </a:r>
            <a:br>
              <a:rPr lang="en-US" dirty="0"/>
            </a:br>
            <a:r>
              <a:rPr lang="en-US" dirty="0"/>
              <a:t> of Urine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Fat droplets</a:t>
            </a:r>
          </a:p>
          <a:p>
            <a:pPr lvl="1"/>
            <a:r>
              <a:rPr lang="en-US" sz="2400" dirty="0"/>
              <a:t>Lightly green-tinged, highly refractile spheres</a:t>
            </a:r>
          </a:p>
          <a:p>
            <a:pPr lvl="1"/>
            <a:r>
              <a:rPr lang="en-US" sz="2400" dirty="0"/>
              <a:t>Will rise to surface if set for few moments</a:t>
            </a:r>
          </a:p>
          <a:p>
            <a:pPr lvl="2"/>
            <a:r>
              <a:rPr lang="en-US" sz="2000" dirty="0"/>
              <a:t>Different plane of focus</a:t>
            </a:r>
          </a:p>
          <a:p>
            <a:pPr lvl="1"/>
            <a:r>
              <a:rPr lang="en-US" sz="2400" dirty="0"/>
              <a:t>Lipuria – fat in urine </a:t>
            </a:r>
          </a:p>
          <a:p>
            <a:pPr lvl="2"/>
            <a:r>
              <a:rPr lang="en-US" sz="2000" dirty="0"/>
              <a:t>Cats – obesity, diabetes mellitus, hypothyroidism, and high-fat meals</a:t>
            </a:r>
          </a:p>
          <a:p>
            <a:r>
              <a:rPr lang="en-US" sz="2800" dirty="0"/>
              <a:t>Artifacts</a:t>
            </a:r>
          </a:p>
          <a:p>
            <a:pPr lvl="1"/>
            <a:r>
              <a:rPr lang="en-US" sz="2400" dirty="0"/>
              <a:t>Enter during collection, transport, or examination</a:t>
            </a:r>
          </a:p>
          <a:p>
            <a:pPr lvl="2"/>
            <a:r>
              <a:rPr lang="en-US" sz="2000" dirty="0"/>
              <a:t>Air bubbles, oil droplets, hair, feces, pollen, dust, etc.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61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1530B0-6F96-46C0-8B3E-3215CB756B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3" y="0"/>
            <a:ext cx="91397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910CF-1B56-45D3-960A-E89F7B3B91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69F804-A677-4B75-95F4-A5E4426FB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Summary Before The Lab</a:t>
            </a:r>
          </a:p>
        </p:txBody>
      </p:sp>
      <p:graphicFrame>
        <p:nvGraphicFramePr>
          <p:cNvPr id="11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350400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92291" y="6459785"/>
            <a:ext cx="8170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>
                <a:solidFill>
                  <a:schemeClr val="tx2"/>
                </a:solidFill>
                <a:latin typeface="+mj-lt"/>
              </a:rPr>
              <a:pPr>
                <a:spcAft>
                  <a:spcPts val="600"/>
                </a:spcAft>
              </a:pPr>
              <a:t>62</a:t>
            </a:fld>
            <a:endParaRPr lang="en-US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– Reagent Strips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Semiquantitative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Rapid, convenient, and reasonably accurate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Detect albumin, less sensitive to globulins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False-positive may occur in alkaline urine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Excessive levels should be confirmed by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Sulfosalicylic acid turbidity test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Specific biochemical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Detects protein concentrations greater then 30mg/</a:t>
            </a:r>
            <a:r>
              <a:rPr lang="en-US" sz="2800" dirty="0" err="1"/>
              <a:t>dL</a:t>
            </a:r>
            <a:endParaRPr lang="en-US" sz="28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7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323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/>
              <a:t>Protein/Creatinine Ratio</a:t>
            </a:r>
            <a:endParaRPr lang="en-US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201782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C44A2F-ADA7-463C-B925-0B4D421585A3}" type="slidenum">
              <a:rPr lang="en-US" smtClean="0">
                <a:latin typeface="+mj-lt"/>
              </a:rPr>
              <a:pPr>
                <a:spcAft>
                  <a:spcPts val="600"/>
                </a:spcAft>
              </a:pPr>
              <a:t>8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95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Protein in Urine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Very dilute urine may lead to a false- negative result</a:t>
            </a:r>
          </a:p>
          <a:p>
            <a:pPr lvl="1"/>
            <a:r>
              <a:rPr lang="en-US" sz="2800" dirty="0"/>
              <a:t>Protein level may be below sensitivity </a:t>
            </a:r>
          </a:p>
          <a:p>
            <a:pPr lvl="1"/>
            <a:r>
              <a:rPr lang="en-US" sz="2800" dirty="0"/>
              <a:t>A trace amount of protein in a dilute sample may be clinically significant</a:t>
            </a:r>
          </a:p>
          <a:p>
            <a:pPr lvl="2"/>
            <a:r>
              <a:rPr lang="en-US" sz="2800" dirty="0"/>
              <a:t>Could be indicative of CRF</a:t>
            </a:r>
          </a:p>
          <a:p>
            <a:pPr lvl="1"/>
            <a:r>
              <a:rPr lang="en-US" sz="2800" dirty="0"/>
              <a:t>Usually indicative of a disease of the urinary tract, especially kidneys</a:t>
            </a:r>
          </a:p>
          <a:p>
            <a:pPr lvl="2"/>
            <a:r>
              <a:rPr lang="en-US" sz="2800" dirty="0"/>
              <a:t>Acute and chronic </a:t>
            </a:r>
          </a:p>
          <a:p>
            <a:pPr lvl="2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340475"/>
            <a:ext cx="457200" cy="365125"/>
          </a:xfrm>
        </p:spPr>
        <p:txBody>
          <a:bodyPr/>
          <a:lstStyle/>
          <a:p>
            <a:fld id="{4FC44A2F-ADA7-463C-B925-0B4D421585A3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9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90659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6157</TotalTime>
  <Words>2196</Words>
  <Application>Microsoft Office PowerPoint</Application>
  <PresentationFormat>On-screen Show (4:3)</PresentationFormat>
  <Paragraphs>525</Paragraphs>
  <Slides>62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1_Office Theme</vt:lpstr>
      <vt:lpstr>Retrospect</vt:lpstr>
      <vt:lpstr>Urinalysis – Part 2</vt:lpstr>
      <vt:lpstr>Chemical Evaluation of Urine &amp; Urine Sediment Analysis</vt:lpstr>
      <vt:lpstr>Urine pH</vt:lpstr>
      <vt:lpstr>Urine pH, continued…</vt:lpstr>
      <vt:lpstr>Urine pH, continued…</vt:lpstr>
      <vt:lpstr>Protein in Urine</vt:lpstr>
      <vt:lpstr>Protein – Reagent Strips</vt:lpstr>
      <vt:lpstr>Protein/Creatinine Ratio</vt:lpstr>
      <vt:lpstr>Interpretation of Protein in Urine</vt:lpstr>
      <vt:lpstr>Glucose</vt:lpstr>
      <vt:lpstr>Glucose, continued…</vt:lpstr>
      <vt:lpstr>Ketones</vt:lpstr>
      <vt:lpstr>Chemical Evaluation</vt:lpstr>
      <vt:lpstr>PowerPoint Presentation</vt:lpstr>
      <vt:lpstr>Bile Pigments</vt:lpstr>
      <vt:lpstr>Bilirubinuria</vt:lpstr>
      <vt:lpstr>Bile Pigments, continued…</vt:lpstr>
      <vt:lpstr>Hemoglobinuria</vt:lpstr>
      <vt:lpstr>Myoglobinuria</vt:lpstr>
      <vt:lpstr>Leukocytes</vt:lpstr>
      <vt:lpstr>Urinalysis Analyzers</vt:lpstr>
      <vt:lpstr>Summary</vt:lpstr>
      <vt:lpstr>Urine Sediment Analysis</vt:lpstr>
      <vt:lpstr>Microscopic Examination</vt:lpstr>
      <vt:lpstr>Sediment</vt:lpstr>
      <vt:lpstr>Sediment, continued…</vt:lpstr>
      <vt:lpstr>Sediment, continued…</vt:lpstr>
      <vt:lpstr>Kova Urine Sediment System</vt:lpstr>
      <vt:lpstr>Kova Urine Sediment System</vt:lpstr>
      <vt:lpstr>Sediment Staining Procedure</vt:lpstr>
      <vt:lpstr>Sediment Staining Procedure </vt:lpstr>
      <vt:lpstr>Sediment Staining Procedure</vt:lpstr>
      <vt:lpstr>Constituents of Urine Sediment</vt:lpstr>
      <vt:lpstr>Cell Types in Urine</vt:lpstr>
      <vt:lpstr>Erythrocytes</vt:lpstr>
      <vt:lpstr>Erythrocytes In Urine</vt:lpstr>
      <vt:lpstr>Leukocytes In Urine</vt:lpstr>
      <vt:lpstr>Epithelial Cells In Urine</vt:lpstr>
      <vt:lpstr>Squamous Epithelial Cells</vt:lpstr>
      <vt:lpstr>Transitional Epithelial Cells</vt:lpstr>
      <vt:lpstr>What are we?</vt:lpstr>
      <vt:lpstr>Renal Epithelial Cells</vt:lpstr>
      <vt:lpstr>Urinary Casts</vt:lpstr>
      <vt:lpstr>Urinary Casts</vt:lpstr>
      <vt:lpstr>Casts</vt:lpstr>
      <vt:lpstr>Casts (cont.)</vt:lpstr>
      <vt:lpstr>Casts</vt:lpstr>
      <vt:lpstr>Casts</vt:lpstr>
      <vt:lpstr>Casts</vt:lpstr>
      <vt:lpstr>Casts</vt:lpstr>
      <vt:lpstr>Casts</vt:lpstr>
      <vt:lpstr>Types of Crystals</vt:lpstr>
      <vt:lpstr>Struvite</vt:lpstr>
      <vt:lpstr>Struvite </vt:lpstr>
      <vt:lpstr>Calcium Oxalate</vt:lpstr>
      <vt:lpstr>Calcium Oxalate </vt:lpstr>
      <vt:lpstr>Uric Acid</vt:lpstr>
      <vt:lpstr>Ammonium Biurate</vt:lpstr>
      <vt:lpstr>Other Crystals</vt:lpstr>
      <vt:lpstr>Miscellaneous Components of Urine</vt:lpstr>
      <vt:lpstr>Miscellaneous Components  of Urine (cont.)</vt:lpstr>
      <vt:lpstr>Summary Before The Lab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Practice Laboratory Unit 1</dc:title>
  <dc:creator>Catherine Huff</dc:creator>
  <cp:lastModifiedBy>Cathy Huff</cp:lastModifiedBy>
  <cp:revision>363</cp:revision>
  <dcterms:created xsi:type="dcterms:W3CDTF">2014-01-03T15:22:17Z</dcterms:created>
  <dcterms:modified xsi:type="dcterms:W3CDTF">2021-09-24T12:46:21Z</dcterms:modified>
</cp:coreProperties>
</file>