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97"/>
    <p:restoredTop sz="92526"/>
  </p:normalViewPr>
  <p:slideViewPr>
    <p:cSldViewPr snapToGrid="0" snapToObjects="1">
      <p:cViewPr>
        <p:scale>
          <a:sx n="28" d="100"/>
          <a:sy n="28" d="100"/>
        </p:scale>
        <p:origin x="-96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5BDCF-2EB9-5747-8E51-4DF66714C432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AF60F-DE56-F440-A8A4-AFAFEF43BB0C}">
      <dgm:prSet phldrT="[Text]"/>
      <dgm:spPr/>
      <dgm:t>
        <a:bodyPr/>
        <a:lstStyle/>
        <a:p>
          <a:r>
            <a:rPr lang="en-US" dirty="0" smtClean="0"/>
            <a:t>Causes</a:t>
          </a:r>
          <a:endParaRPr lang="en-US" dirty="0"/>
        </a:p>
      </dgm:t>
    </dgm:pt>
    <dgm:pt modelId="{84912C7A-7770-1D4F-A36B-8033139ABD49}" type="parTrans" cxnId="{75D8CDFA-C844-C747-A547-468197454516}">
      <dgm:prSet/>
      <dgm:spPr/>
      <dgm:t>
        <a:bodyPr/>
        <a:lstStyle/>
        <a:p>
          <a:endParaRPr lang="en-US"/>
        </a:p>
      </dgm:t>
    </dgm:pt>
    <dgm:pt modelId="{58CE7C9D-8C1D-974B-85C4-D888A194938F}" type="sibTrans" cxnId="{75D8CDFA-C844-C747-A547-468197454516}">
      <dgm:prSet/>
      <dgm:spPr/>
      <dgm:t>
        <a:bodyPr/>
        <a:lstStyle/>
        <a:p>
          <a:endParaRPr lang="en-US"/>
        </a:p>
      </dgm:t>
    </dgm:pt>
    <dgm:pt modelId="{85668F86-C429-7647-8CE2-DED409534FE2}">
      <dgm:prSet phldrT="[Text]"/>
      <dgm:spPr/>
      <dgm:t>
        <a:bodyPr/>
        <a:lstStyle/>
        <a:p>
          <a:r>
            <a:rPr lang="en-US" dirty="0" smtClean="0"/>
            <a:t>Nutrition, high</a:t>
          </a:r>
          <a:r>
            <a:rPr lang="en-US" baseline="0" dirty="0" smtClean="0"/>
            <a:t> protein diet</a:t>
          </a:r>
          <a:r>
            <a:rPr lang="en-US" dirty="0" smtClean="0"/>
            <a:t>. </a:t>
          </a:r>
          <a:endParaRPr lang="en-US" dirty="0"/>
        </a:p>
      </dgm:t>
    </dgm:pt>
    <dgm:pt modelId="{05A74989-8FA2-474A-B490-73788314F69D}" type="parTrans" cxnId="{99AC416F-0E34-254E-B52F-3EDA5143D33E}">
      <dgm:prSet/>
      <dgm:spPr/>
      <dgm:t>
        <a:bodyPr/>
        <a:lstStyle/>
        <a:p>
          <a:endParaRPr lang="en-US"/>
        </a:p>
      </dgm:t>
    </dgm:pt>
    <dgm:pt modelId="{63EDAB4E-1DEF-814F-AAB0-47C13F90D0D6}" type="sibTrans" cxnId="{99AC416F-0E34-254E-B52F-3EDA5143D33E}">
      <dgm:prSet/>
      <dgm:spPr/>
      <dgm:t>
        <a:bodyPr/>
        <a:lstStyle/>
        <a:p>
          <a:endParaRPr lang="en-US"/>
        </a:p>
      </dgm:t>
    </dgm:pt>
    <dgm:pt modelId="{AF21CF54-A436-4A48-BB32-59D0DAFFF7BC}">
      <dgm:prSet phldrT="[Text]"/>
      <dgm:spPr/>
      <dgm:t>
        <a:bodyPr/>
        <a:lstStyle/>
        <a:p>
          <a:r>
            <a:rPr lang="en-US" dirty="0" smtClean="0"/>
            <a:t>Rapid growth in large dog breeds. Borzoi, Great Danes, Dobermans, and Basset Hounds.</a:t>
          </a:r>
          <a:endParaRPr lang="en-US" dirty="0"/>
        </a:p>
      </dgm:t>
    </dgm:pt>
    <dgm:pt modelId="{67AABBF3-91E1-4046-979E-0A16BB89718B}" type="parTrans" cxnId="{FE4AF653-C1A5-4E4B-9C4F-4A9527D8A90A}">
      <dgm:prSet/>
      <dgm:spPr/>
      <dgm:t>
        <a:bodyPr/>
        <a:lstStyle/>
        <a:p>
          <a:endParaRPr lang="en-US"/>
        </a:p>
      </dgm:t>
    </dgm:pt>
    <dgm:pt modelId="{9A15D120-5DB9-6447-8344-A8473F88304F}" type="sibTrans" cxnId="{FE4AF653-C1A5-4E4B-9C4F-4A9527D8A90A}">
      <dgm:prSet/>
      <dgm:spPr/>
      <dgm:t>
        <a:bodyPr/>
        <a:lstStyle/>
        <a:p>
          <a:endParaRPr lang="en-US"/>
        </a:p>
      </dgm:t>
    </dgm:pt>
    <dgm:pt modelId="{F95B99CA-8FFB-7541-8F02-AF6FA2AFA9DA}">
      <dgm:prSet phldrT="[Text]"/>
      <dgm:spPr/>
      <dgm:t>
        <a:bodyPr/>
        <a:lstStyle/>
        <a:p>
          <a:r>
            <a:rPr lang="en-US" dirty="0" smtClean="0"/>
            <a:t>Clinical Signs</a:t>
          </a:r>
          <a:endParaRPr lang="en-US" dirty="0"/>
        </a:p>
      </dgm:t>
    </dgm:pt>
    <dgm:pt modelId="{A33697C4-86BA-9744-B946-A6B85BFDF5C1}" type="parTrans" cxnId="{B7500135-7A65-724B-8E31-38D749B26CC9}">
      <dgm:prSet/>
      <dgm:spPr/>
      <dgm:t>
        <a:bodyPr/>
        <a:lstStyle/>
        <a:p>
          <a:endParaRPr lang="en-US"/>
        </a:p>
      </dgm:t>
    </dgm:pt>
    <dgm:pt modelId="{834CF828-4ECD-0541-B5C2-31092DBDE4EE}" type="sibTrans" cxnId="{B7500135-7A65-724B-8E31-38D749B26CC9}">
      <dgm:prSet/>
      <dgm:spPr/>
      <dgm:t>
        <a:bodyPr/>
        <a:lstStyle/>
        <a:p>
          <a:endParaRPr lang="en-US"/>
        </a:p>
      </dgm:t>
    </dgm:pt>
    <dgm:pt modelId="{5431AFB9-0551-CB47-99A8-01854C44FFB0}">
      <dgm:prSet phldrT="[Text]"/>
      <dgm:spPr/>
      <dgm:t>
        <a:bodyPr/>
        <a:lstStyle/>
        <a:p>
          <a:r>
            <a:rPr lang="en-US" dirty="0" smtClean="0"/>
            <a:t>Neck</a:t>
          </a:r>
          <a:r>
            <a:rPr lang="en-US" baseline="0" dirty="0" smtClean="0"/>
            <a:t> pain, stiffness.</a:t>
          </a:r>
        </a:p>
      </dgm:t>
    </dgm:pt>
    <dgm:pt modelId="{C607206B-1F80-5B42-9509-456801F50ECB}" type="parTrans" cxnId="{3381A3A0-5712-124D-AC09-4950AECAE142}">
      <dgm:prSet/>
      <dgm:spPr/>
      <dgm:t>
        <a:bodyPr/>
        <a:lstStyle/>
        <a:p>
          <a:endParaRPr lang="en-US"/>
        </a:p>
      </dgm:t>
    </dgm:pt>
    <dgm:pt modelId="{32462F0E-A55B-6A49-AE77-9B47D86017F8}" type="sibTrans" cxnId="{3381A3A0-5712-124D-AC09-4950AECAE142}">
      <dgm:prSet/>
      <dgm:spPr/>
      <dgm:t>
        <a:bodyPr/>
        <a:lstStyle/>
        <a:p>
          <a:endParaRPr lang="en-US"/>
        </a:p>
      </dgm:t>
    </dgm:pt>
    <dgm:pt modelId="{1AE1F40E-A6EC-1F46-99F3-BD35065A7D20}">
      <dgm:prSet phldrT="[Text]"/>
      <dgm:spPr/>
      <dgm:t>
        <a:bodyPr/>
        <a:lstStyle/>
        <a:p>
          <a:r>
            <a:rPr lang="en-US" dirty="0" smtClean="0"/>
            <a:t>Strange</a:t>
          </a:r>
          <a:r>
            <a:rPr lang="en-US" baseline="0" dirty="0" smtClean="0"/>
            <a:t>, wobbly gait in the back end.</a:t>
          </a:r>
          <a:endParaRPr lang="en-US" dirty="0"/>
        </a:p>
      </dgm:t>
    </dgm:pt>
    <dgm:pt modelId="{C898EE84-D05F-BD4B-9745-817E875DCFA1}" type="parTrans" cxnId="{A546707A-1E9B-7845-AA6C-176ADE6F1577}">
      <dgm:prSet/>
      <dgm:spPr/>
      <dgm:t>
        <a:bodyPr/>
        <a:lstStyle/>
        <a:p>
          <a:endParaRPr lang="en-US"/>
        </a:p>
      </dgm:t>
    </dgm:pt>
    <dgm:pt modelId="{1AE877D4-B6BC-C040-B70A-C64AAA4742A4}" type="sibTrans" cxnId="{A546707A-1E9B-7845-AA6C-176ADE6F1577}">
      <dgm:prSet/>
      <dgm:spPr/>
      <dgm:t>
        <a:bodyPr/>
        <a:lstStyle/>
        <a:p>
          <a:endParaRPr lang="en-US"/>
        </a:p>
      </dgm:t>
    </dgm:pt>
    <dgm:pt modelId="{3FB21246-42AD-9145-997C-6F91C65D6D35}">
      <dgm:prSet phldrT="[Text]"/>
      <dgm:spPr/>
      <dgm:t>
        <a:bodyPr/>
        <a:lstStyle/>
        <a:p>
          <a:r>
            <a:rPr lang="en-US" dirty="0" smtClean="0"/>
            <a:t>Weakness.</a:t>
          </a:r>
          <a:endParaRPr lang="en-US" dirty="0"/>
        </a:p>
      </dgm:t>
    </dgm:pt>
    <dgm:pt modelId="{4B4C0EF8-A71C-8040-B386-1BC9DA450F19}" type="parTrans" cxnId="{7607763D-CCC8-C647-A6F5-4330D5146070}">
      <dgm:prSet/>
      <dgm:spPr/>
    </dgm:pt>
    <dgm:pt modelId="{56C5AEE5-9263-E945-A760-CAE933D67004}" type="sibTrans" cxnId="{7607763D-CCC8-C647-A6F5-4330D5146070}">
      <dgm:prSet/>
      <dgm:spPr/>
    </dgm:pt>
    <dgm:pt modelId="{68AFAEE4-2737-804A-981B-63A38EC4A68A}">
      <dgm:prSet phldrT="[Text]"/>
      <dgm:spPr/>
      <dgm:t>
        <a:bodyPr/>
        <a:lstStyle/>
        <a:p>
          <a:r>
            <a:rPr lang="en-US" dirty="0" smtClean="0"/>
            <a:t>Possible muscle loss near shoulders.</a:t>
          </a:r>
          <a:endParaRPr lang="en-US" dirty="0"/>
        </a:p>
      </dgm:t>
    </dgm:pt>
    <dgm:pt modelId="{125E43A2-5736-034C-B731-828DCB31E068}" type="parTrans" cxnId="{FDB2E598-1AF7-E54A-BA07-AA84157DF92C}">
      <dgm:prSet/>
      <dgm:spPr/>
    </dgm:pt>
    <dgm:pt modelId="{1C588C76-6EAC-A24C-AF54-ED8080D24EAD}" type="sibTrans" cxnId="{FDB2E598-1AF7-E54A-BA07-AA84157DF92C}">
      <dgm:prSet/>
      <dgm:spPr/>
    </dgm:pt>
    <dgm:pt modelId="{BA7EFE85-5AF7-F348-AABF-3001F5DA61B4}">
      <dgm:prSet phldrT="[Text]"/>
      <dgm:spPr/>
      <dgm:t>
        <a:bodyPr/>
        <a:lstStyle/>
        <a:p>
          <a:r>
            <a:rPr lang="en-US" dirty="0" smtClean="0"/>
            <a:t>Difficulty getting up from laying position.</a:t>
          </a:r>
          <a:endParaRPr lang="en-US" dirty="0"/>
        </a:p>
      </dgm:t>
    </dgm:pt>
    <dgm:pt modelId="{3B357BF9-5812-8C49-BC00-2F712A70E180}" type="parTrans" cxnId="{3ED9DAA9-9FCB-0345-A99F-CCA37D92BD34}">
      <dgm:prSet/>
      <dgm:spPr/>
    </dgm:pt>
    <dgm:pt modelId="{39FDF181-BCE6-0F49-B2F7-655D2611EDD9}" type="sibTrans" cxnId="{3ED9DAA9-9FCB-0345-A99F-CCA37D92BD34}">
      <dgm:prSet/>
      <dgm:spPr/>
    </dgm:pt>
    <dgm:pt modelId="{1472E3C0-DD79-1542-AF1D-5A044641DD48}">
      <dgm:prSet phldrT="[Text]"/>
      <dgm:spPr/>
      <dgm:t>
        <a:bodyPr/>
        <a:lstStyle/>
        <a:p>
          <a:r>
            <a:rPr lang="en-US" dirty="0" smtClean="0"/>
            <a:t>Trauma to the back.</a:t>
          </a:r>
          <a:endParaRPr lang="en-US" dirty="0"/>
        </a:p>
      </dgm:t>
    </dgm:pt>
    <dgm:pt modelId="{E4327275-8128-7541-9D2E-9D1CF8BEAA49}" type="parTrans" cxnId="{B0C145BC-D568-E94A-8443-BC1FCFFFA070}">
      <dgm:prSet/>
      <dgm:spPr/>
    </dgm:pt>
    <dgm:pt modelId="{98D0DC36-63E3-534B-AD65-97AC091B8613}" type="sibTrans" cxnId="{B0C145BC-D568-E94A-8443-BC1FCFFFA070}">
      <dgm:prSet/>
      <dgm:spPr/>
    </dgm:pt>
    <dgm:pt modelId="{3F5F4516-9510-AA4F-90AD-878741B61348}" type="pres">
      <dgm:prSet presAssocID="{D875BDCF-2EB9-5747-8E51-4DF66714C4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3E691-3D75-AE4D-B1C0-114B77F6C27C}" type="pres">
      <dgm:prSet presAssocID="{A85AF60F-DE56-F440-A8A4-AFAFEF43BB0C}" presName="composite" presStyleCnt="0"/>
      <dgm:spPr/>
    </dgm:pt>
    <dgm:pt modelId="{92810CEC-06FA-B04C-A537-C88FFE58DD94}" type="pres">
      <dgm:prSet presAssocID="{A85AF60F-DE56-F440-A8A4-AFAFEF43BB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25857-E4FE-F54B-8527-B3CB2F6EF304}" type="pres">
      <dgm:prSet presAssocID="{A85AF60F-DE56-F440-A8A4-AFAFEF43BB0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5E61F-4DC5-F446-AA66-3761A8CFAD1A}" type="pres">
      <dgm:prSet presAssocID="{58CE7C9D-8C1D-974B-85C4-D888A194938F}" presName="space" presStyleCnt="0"/>
      <dgm:spPr/>
    </dgm:pt>
    <dgm:pt modelId="{521F4269-722C-3A4C-814C-A4B94E20E796}" type="pres">
      <dgm:prSet presAssocID="{F95B99CA-8FFB-7541-8F02-AF6FA2AFA9DA}" presName="composite" presStyleCnt="0"/>
      <dgm:spPr/>
    </dgm:pt>
    <dgm:pt modelId="{6C4AF271-1ACC-C849-86D3-1B8D1BDD250F}" type="pres">
      <dgm:prSet presAssocID="{F95B99CA-8FFB-7541-8F02-AF6FA2AFA9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DFD83-CAB1-5340-8525-0494ED1B1024}" type="pres">
      <dgm:prSet presAssocID="{F95B99CA-8FFB-7541-8F02-AF6FA2AFA9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C416F-0E34-254E-B52F-3EDA5143D33E}" srcId="{A85AF60F-DE56-F440-A8A4-AFAFEF43BB0C}" destId="{85668F86-C429-7647-8CE2-DED409534FE2}" srcOrd="0" destOrd="0" parTransId="{05A74989-8FA2-474A-B490-73788314F69D}" sibTransId="{63EDAB4E-1DEF-814F-AAB0-47C13F90D0D6}"/>
    <dgm:cxn modelId="{FE4AF653-C1A5-4E4B-9C4F-4A9527D8A90A}" srcId="{A85AF60F-DE56-F440-A8A4-AFAFEF43BB0C}" destId="{AF21CF54-A436-4A48-BB32-59D0DAFFF7BC}" srcOrd="1" destOrd="0" parTransId="{67AABBF3-91E1-4046-979E-0A16BB89718B}" sibTransId="{9A15D120-5DB9-6447-8344-A8473F88304F}"/>
    <dgm:cxn modelId="{4C4FF5BA-CA67-F843-AC2D-C9854B224D9C}" type="presOf" srcId="{AF21CF54-A436-4A48-BB32-59D0DAFFF7BC}" destId="{D7425857-E4FE-F54B-8527-B3CB2F6EF304}" srcOrd="0" destOrd="1" presId="urn:microsoft.com/office/officeart/2005/8/layout/hList1"/>
    <dgm:cxn modelId="{878536EC-5FE4-F349-8B92-7B6F9971641C}" type="presOf" srcId="{85668F86-C429-7647-8CE2-DED409534FE2}" destId="{D7425857-E4FE-F54B-8527-B3CB2F6EF304}" srcOrd="0" destOrd="0" presId="urn:microsoft.com/office/officeart/2005/8/layout/hList1"/>
    <dgm:cxn modelId="{411306FC-229C-EF4A-9F5F-A6D8006188F9}" type="presOf" srcId="{3FB21246-42AD-9145-997C-6F91C65D6D35}" destId="{CD3DFD83-CAB1-5340-8525-0494ED1B1024}" srcOrd="0" destOrd="2" presId="urn:microsoft.com/office/officeart/2005/8/layout/hList1"/>
    <dgm:cxn modelId="{B0C145BC-D568-E94A-8443-BC1FCFFFA070}" srcId="{A85AF60F-DE56-F440-A8A4-AFAFEF43BB0C}" destId="{1472E3C0-DD79-1542-AF1D-5A044641DD48}" srcOrd="2" destOrd="0" parTransId="{E4327275-8128-7541-9D2E-9D1CF8BEAA49}" sibTransId="{98D0DC36-63E3-534B-AD65-97AC091B8613}"/>
    <dgm:cxn modelId="{FDB2E598-1AF7-E54A-BA07-AA84157DF92C}" srcId="{F95B99CA-8FFB-7541-8F02-AF6FA2AFA9DA}" destId="{68AFAEE4-2737-804A-981B-63A38EC4A68A}" srcOrd="3" destOrd="0" parTransId="{125E43A2-5736-034C-B731-828DCB31E068}" sibTransId="{1C588C76-6EAC-A24C-AF54-ED8080D24EAD}"/>
    <dgm:cxn modelId="{A546707A-1E9B-7845-AA6C-176ADE6F1577}" srcId="{F95B99CA-8FFB-7541-8F02-AF6FA2AFA9DA}" destId="{1AE1F40E-A6EC-1F46-99F3-BD35065A7D20}" srcOrd="1" destOrd="0" parTransId="{C898EE84-D05F-BD4B-9745-817E875DCFA1}" sibTransId="{1AE877D4-B6BC-C040-B70A-C64AAA4742A4}"/>
    <dgm:cxn modelId="{3ED9DAA9-9FCB-0345-A99F-CCA37D92BD34}" srcId="{F95B99CA-8FFB-7541-8F02-AF6FA2AFA9DA}" destId="{BA7EFE85-5AF7-F348-AABF-3001F5DA61B4}" srcOrd="4" destOrd="0" parTransId="{3B357BF9-5812-8C49-BC00-2F712A70E180}" sibTransId="{39FDF181-BCE6-0F49-B2F7-655D2611EDD9}"/>
    <dgm:cxn modelId="{0EBD06A2-E589-204F-8F44-C6693796B04C}" type="presOf" srcId="{1472E3C0-DD79-1542-AF1D-5A044641DD48}" destId="{D7425857-E4FE-F54B-8527-B3CB2F6EF304}" srcOrd="0" destOrd="2" presId="urn:microsoft.com/office/officeart/2005/8/layout/hList1"/>
    <dgm:cxn modelId="{E8D04B77-426A-234B-AA09-FA56CC3033DD}" type="presOf" srcId="{68AFAEE4-2737-804A-981B-63A38EC4A68A}" destId="{CD3DFD83-CAB1-5340-8525-0494ED1B1024}" srcOrd="0" destOrd="3" presId="urn:microsoft.com/office/officeart/2005/8/layout/hList1"/>
    <dgm:cxn modelId="{16D34D42-4457-764F-BA48-3061730BE7C6}" type="presOf" srcId="{A85AF60F-DE56-F440-A8A4-AFAFEF43BB0C}" destId="{92810CEC-06FA-B04C-A537-C88FFE58DD94}" srcOrd="0" destOrd="0" presId="urn:microsoft.com/office/officeart/2005/8/layout/hList1"/>
    <dgm:cxn modelId="{CDB7AB1B-5897-B84D-B936-0DE9BDFFD3EE}" type="presOf" srcId="{BA7EFE85-5AF7-F348-AABF-3001F5DA61B4}" destId="{CD3DFD83-CAB1-5340-8525-0494ED1B1024}" srcOrd="0" destOrd="4" presId="urn:microsoft.com/office/officeart/2005/8/layout/hList1"/>
    <dgm:cxn modelId="{B7500135-7A65-724B-8E31-38D749B26CC9}" srcId="{D875BDCF-2EB9-5747-8E51-4DF66714C432}" destId="{F95B99CA-8FFB-7541-8F02-AF6FA2AFA9DA}" srcOrd="1" destOrd="0" parTransId="{A33697C4-86BA-9744-B946-A6B85BFDF5C1}" sibTransId="{834CF828-4ECD-0541-B5C2-31092DBDE4EE}"/>
    <dgm:cxn modelId="{75D8CDFA-C844-C747-A547-468197454516}" srcId="{D875BDCF-2EB9-5747-8E51-4DF66714C432}" destId="{A85AF60F-DE56-F440-A8A4-AFAFEF43BB0C}" srcOrd="0" destOrd="0" parTransId="{84912C7A-7770-1D4F-A36B-8033139ABD49}" sibTransId="{58CE7C9D-8C1D-974B-85C4-D888A194938F}"/>
    <dgm:cxn modelId="{7607763D-CCC8-C647-A6F5-4330D5146070}" srcId="{F95B99CA-8FFB-7541-8F02-AF6FA2AFA9DA}" destId="{3FB21246-42AD-9145-997C-6F91C65D6D35}" srcOrd="2" destOrd="0" parTransId="{4B4C0EF8-A71C-8040-B386-1BC9DA450F19}" sibTransId="{56C5AEE5-9263-E945-A760-CAE933D67004}"/>
    <dgm:cxn modelId="{3381A3A0-5712-124D-AC09-4950AECAE142}" srcId="{F95B99CA-8FFB-7541-8F02-AF6FA2AFA9DA}" destId="{5431AFB9-0551-CB47-99A8-01854C44FFB0}" srcOrd="0" destOrd="0" parTransId="{C607206B-1F80-5B42-9509-456801F50ECB}" sibTransId="{32462F0E-A55B-6A49-AE77-9B47D86017F8}"/>
    <dgm:cxn modelId="{21206E81-9CCF-AB41-A5A5-D29778E30352}" type="presOf" srcId="{1AE1F40E-A6EC-1F46-99F3-BD35065A7D20}" destId="{CD3DFD83-CAB1-5340-8525-0494ED1B1024}" srcOrd="0" destOrd="1" presId="urn:microsoft.com/office/officeart/2005/8/layout/hList1"/>
    <dgm:cxn modelId="{B5DD2822-1AE9-A840-8E58-C1581AE3CB5C}" type="presOf" srcId="{D875BDCF-2EB9-5747-8E51-4DF66714C432}" destId="{3F5F4516-9510-AA4F-90AD-878741B61348}" srcOrd="0" destOrd="0" presId="urn:microsoft.com/office/officeart/2005/8/layout/hList1"/>
    <dgm:cxn modelId="{976DFA69-1214-5544-B61B-BBE289D1E72A}" type="presOf" srcId="{5431AFB9-0551-CB47-99A8-01854C44FFB0}" destId="{CD3DFD83-CAB1-5340-8525-0494ED1B1024}" srcOrd="0" destOrd="0" presId="urn:microsoft.com/office/officeart/2005/8/layout/hList1"/>
    <dgm:cxn modelId="{A8572173-7519-6E4B-8276-D6E58DECF38A}" type="presOf" srcId="{F95B99CA-8FFB-7541-8F02-AF6FA2AFA9DA}" destId="{6C4AF271-1ACC-C849-86D3-1B8D1BDD250F}" srcOrd="0" destOrd="0" presId="urn:microsoft.com/office/officeart/2005/8/layout/hList1"/>
    <dgm:cxn modelId="{DC868989-6352-FF4B-80DA-4F2C24E0CE2E}" type="presParOf" srcId="{3F5F4516-9510-AA4F-90AD-878741B61348}" destId="{2A93E691-3D75-AE4D-B1C0-114B77F6C27C}" srcOrd="0" destOrd="0" presId="urn:microsoft.com/office/officeart/2005/8/layout/hList1"/>
    <dgm:cxn modelId="{0F0D698F-C009-6144-A51C-1E179BF4C71D}" type="presParOf" srcId="{2A93E691-3D75-AE4D-B1C0-114B77F6C27C}" destId="{92810CEC-06FA-B04C-A537-C88FFE58DD94}" srcOrd="0" destOrd="0" presId="urn:microsoft.com/office/officeart/2005/8/layout/hList1"/>
    <dgm:cxn modelId="{CA4FC4E3-C6D8-524D-A0D1-495383507B3D}" type="presParOf" srcId="{2A93E691-3D75-AE4D-B1C0-114B77F6C27C}" destId="{D7425857-E4FE-F54B-8527-B3CB2F6EF304}" srcOrd="1" destOrd="0" presId="urn:microsoft.com/office/officeart/2005/8/layout/hList1"/>
    <dgm:cxn modelId="{0D93178D-F19E-284E-B790-01ABD2207549}" type="presParOf" srcId="{3F5F4516-9510-AA4F-90AD-878741B61348}" destId="{BE85E61F-4DC5-F446-AA66-3761A8CFAD1A}" srcOrd="1" destOrd="0" presId="urn:microsoft.com/office/officeart/2005/8/layout/hList1"/>
    <dgm:cxn modelId="{2F24AE80-270F-7845-9F61-D84E14B5F95F}" type="presParOf" srcId="{3F5F4516-9510-AA4F-90AD-878741B61348}" destId="{521F4269-722C-3A4C-814C-A4B94E20E796}" srcOrd="2" destOrd="0" presId="urn:microsoft.com/office/officeart/2005/8/layout/hList1"/>
    <dgm:cxn modelId="{87492BA4-A562-1A48-998E-6457BC85CA5D}" type="presParOf" srcId="{521F4269-722C-3A4C-814C-A4B94E20E796}" destId="{6C4AF271-1ACC-C849-86D3-1B8D1BDD250F}" srcOrd="0" destOrd="0" presId="urn:microsoft.com/office/officeart/2005/8/layout/hList1"/>
    <dgm:cxn modelId="{B89183DB-D23D-044C-B26C-030373FE1692}" type="presParOf" srcId="{521F4269-722C-3A4C-814C-A4B94E20E796}" destId="{CD3DFD83-CAB1-5340-8525-0494ED1B10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0CEC-06FA-B04C-A537-C88FFE58DD94}">
      <dsp:nvSpPr>
        <dsp:cNvPr id="0" name=""/>
        <dsp:cNvSpPr/>
      </dsp:nvSpPr>
      <dsp:spPr>
        <a:xfrm>
          <a:off x="48" y="188301"/>
          <a:ext cx="4628926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Causes</a:t>
          </a:r>
          <a:endParaRPr lang="en-US" sz="2300" kern="1200" dirty="0"/>
        </a:p>
      </dsp:txBody>
      <dsp:txXfrm>
        <a:off x="48" y="188301"/>
        <a:ext cx="4628926" cy="662400"/>
      </dsp:txXfrm>
    </dsp:sp>
    <dsp:sp modelId="{D7425857-E4FE-F54B-8527-B3CB2F6EF304}">
      <dsp:nvSpPr>
        <dsp:cNvPr id="0" name=""/>
        <dsp:cNvSpPr/>
      </dsp:nvSpPr>
      <dsp:spPr>
        <a:xfrm>
          <a:off x="48" y="850701"/>
          <a:ext cx="4628926" cy="2502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Nutrition, high</a:t>
          </a:r>
          <a:r>
            <a:rPr lang="en-US" sz="2300" kern="1200" baseline="0" dirty="0" smtClean="0"/>
            <a:t> protein diet</a:t>
          </a:r>
          <a:r>
            <a:rPr lang="en-US" sz="2300" kern="1200" dirty="0" smtClean="0"/>
            <a:t>.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Rapid growth in large dog breeds. Borzoi, Great Danes, Dobermans, and Basset Hounds.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Trauma to the back.</a:t>
          </a:r>
          <a:endParaRPr lang="en-US" sz="2300" kern="1200" dirty="0"/>
        </a:p>
      </dsp:txBody>
      <dsp:txXfrm>
        <a:off x="48" y="850701"/>
        <a:ext cx="4628926" cy="2502710"/>
      </dsp:txXfrm>
    </dsp:sp>
    <dsp:sp modelId="{6C4AF271-1ACC-C849-86D3-1B8D1BDD250F}">
      <dsp:nvSpPr>
        <dsp:cNvPr id="0" name=""/>
        <dsp:cNvSpPr/>
      </dsp:nvSpPr>
      <dsp:spPr>
        <a:xfrm>
          <a:off x="5277024" y="188301"/>
          <a:ext cx="4628926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Clinical Signs</a:t>
          </a:r>
          <a:endParaRPr lang="en-US" sz="2300" kern="1200" dirty="0"/>
        </a:p>
      </dsp:txBody>
      <dsp:txXfrm>
        <a:off x="5277024" y="188301"/>
        <a:ext cx="4628926" cy="662400"/>
      </dsp:txXfrm>
    </dsp:sp>
    <dsp:sp modelId="{CD3DFD83-CAB1-5340-8525-0494ED1B1024}">
      <dsp:nvSpPr>
        <dsp:cNvPr id="0" name=""/>
        <dsp:cNvSpPr/>
      </dsp:nvSpPr>
      <dsp:spPr>
        <a:xfrm>
          <a:off x="5277024" y="850701"/>
          <a:ext cx="4628926" cy="2502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Neck</a:t>
          </a:r>
          <a:r>
            <a:rPr lang="en-US" sz="2300" kern="1200" baseline="0" dirty="0" smtClean="0"/>
            <a:t> pain, stiffness.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Strange</a:t>
          </a:r>
          <a:r>
            <a:rPr lang="en-US" sz="2300" kern="1200" baseline="0" dirty="0" smtClean="0"/>
            <a:t>, wobbly gait in the back end.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Weakness.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Possible muscle loss near shoulders.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Difficulty getting up from laying position.</a:t>
          </a:r>
          <a:endParaRPr lang="en-US" sz="2300" kern="1200" dirty="0"/>
        </a:p>
      </dsp:txBody>
      <dsp:txXfrm>
        <a:off x="5277024" y="850701"/>
        <a:ext cx="4628926" cy="2502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E631-1410-FB41-BA78-845106D77C80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BC4C-46E7-5D4D-8542-28BF12F8A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r>
              <a:rPr lang="en-US" baseline="0" dirty="0" smtClean="0"/>
              <a:t> = excess protein, calcium, and calories.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C4C-46E7-5D4D-8542-28BF12F8A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Myelographs</a:t>
            </a:r>
            <a:r>
              <a:rPr lang="en-US" baseline="0" dirty="0" smtClean="0"/>
              <a:t> are rarely used these days, MRI is the most common test used now.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C4C-46E7-5D4D-8542-28BF12F8A6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“WOBBLER’S DISEASE”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169320"/>
            <a:ext cx="8791575" cy="1655762"/>
          </a:xfrm>
        </p:spPr>
        <p:txBody>
          <a:bodyPr anchor="t"/>
          <a:lstStyle/>
          <a:p>
            <a:pPr algn="ctr"/>
            <a:r>
              <a:rPr lang="en-US" dirty="0" smtClean="0"/>
              <a:t>CERVICAL SPONDYLOMYELOPATHY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09" y="3282241"/>
            <a:ext cx="4066673" cy="25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Wobbler’s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Wobbler’s syndrome is a disease of the cervical spine, primarily at the neck.</a:t>
            </a:r>
          </a:p>
          <a:p>
            <a:r>
              <a:rPr lang="en-US" dirty="0" smtClean="0"/>
              <a:t>This disease is commonly seen in large, giant-breed dogs, and horses.</a:t>
            </a:r>
          </a:p>
          <a:p>
            <a:r>
              <a:rPr lang="en-US" dirty="0" smtClean="0"/>
              <a:t>Wobbler’s syndrome is commonly characterized by constriction of the spinal cord and/or nerve roots, which leads to neurological signs and/or neck pain.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568" y="276727"/>
            <a:ext cx="1984390" cy="18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and clinical signs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12398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9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X-Rays to rule out bone disorders.</a:t>
            </a:r>
          </a:p>
          <a:p>
            <a:r>
              <a:rPr lang="en-US" dirty="0" err="1" smtClean="0"/>
              <a:t>Myelographs</a:t>
            </a:r>
            <a:r>
              <a:rPr lang="en-US" dirty="0" smtClean="0"/>
              <a:t>, CT, and MRI to visualize the compression of the spinal cord.</a:t>
            </a:r>
          </a:p>
          <a:p>
            <a:r>
              <a:rPr lang="en-US" dirty="0" smtClean="0"/>
              <a:t>Your veterinarian will also take a thorough history of your dog’s health, onset symptoms, and possible incidents that might have caused this.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 will depend on the severity and location of the spinal compression.</a:t>
            </a:r>
          </a:p>
          <a:p>
            <a:r>
              <a:rPr lang="en-US" dirty="0" smtClean="0"/>
              <a:t>Medical management usually consists of the use of anti-inflammatory drugs with minimal activity.</a:t>
            </a:r>
          </a:p>
          <a:p>
            <a:r>
              <a:rPr lang="en-US" dirty="0" smtClean="0"/>
              <a:t>Patients who opt for surgical treatment, must have the animal’s activity restricted for 2-3 months.</a:t>
            </a:r>
          </a:p>
          <a:p>
            <a:r>
              <a:rPr lang="en-US" dirty="0" smtClean="0"/>
              <a:t>Physical therapy sessions for post-operative dogs will help with muscle loss, atrophy, fusion of bones, and to hasten recovery.</a:t>
            </a:r>
          </a:p>
          <a:p>
            <a:r>
              <a:rPr lang="en-US" dirty="0" smtClean="0"/>
              <a:t>Electro-</a:t>
            </a:r>
            <a:r>
              <a:rPr lang="en-US" dirty="0" err="1" smtClean="0"/>
              <a:t>accupuncture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Cervical Disc replacement is the best treatment option.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24" y="281378"/>
            <a:ext cx="1772987" cy="18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harnesses should be used in place of neck collars. </a:t>
            </a:r>
          </a:p>
          <a:p>
            <a:r>
              <a:rPr lang="en-US" dirty="0" smtClean="0"/>
              <a:t>Lower protein, calcium, and excessive calorie intake.</a:t>
            </a:r>
          </a:p>
          <a:p>
            <a:r>
              <a:rPr lang="en-US" dirty="0" smtClean="0"/>
              <a:t>Follow up with a Neurologist as needed for your pet.</a:t>
            </a:r>
          </a:p>
          <a:p>
            <a:r>
              <a:rPr lang="en-US" dirty="0" smtClean="0"/>
              <a:t>Dobermans and Great Danes are commonly affected by this disease. Small breed dogs occasionally get this disease, but it is uncommon.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38" y="256256"/>
            <a:ext cx="3212431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Ronaldo C. da Costa, DMV, MSc, PhD, Dipl. ACVIM – Neurology</a:t>
            </a:r>
          </a:p>
          <a:p>
            <a:r>
              <a:rPr lang="en-US" dirty="0" smtClean="0"/>
              <a:t>Department of Veterinary Clinical Sciences </a:t>
            </a:r>
          </a:p>
          <a:p>
            <a:r>
              <a:rPr lang="en-US" dirty="0" smtClean="0"/>
              <a:t>The Ohio State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81" y="2899610"/>
            <a:ext cx="4070730" cy="38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372</TotalTime>
  <Words>370</Words>
  <Application>Microsoft Office PowerPoint</Application>
  <PresentationFormat>Custom</PresentationFormat>
  <Paragraphs>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“WOBBLER’S DISEASE” </vt:lpstr>
      <vt:lpstr>What is Wobbler’s syndrome?</vt:lpstr>
      <vt:lpstr>Causes and clinical signs</vt:lpstr>
      <vt:lpstr>Diagnosis</vt:lpstr>
      <vt:lpstr>Treatment options </vt:lpstr>
      <vt:lpstr>Client information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“WOBBLER’S DISEASE”</dc:title>
  <dc:creator>Anna Holbrooks</dc:creator>
  <cp:lastModifiedBy>Catherine Huff</cp:lastModifiedBy>
  <cp:revision>21</cp:revision>
  <dcterms:created xsi:type="dcterms:W3CDTF">2016-10-11T15:27:23Z</dcterms:created>
  <dcterms:modified xsi:type="dcterms:W3CDTF">2016-10-14T19:11:38Z</dcterms:modified>
</cp:coreProperties>
</file>