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6" r:id="rId3"/>
    <p:sldId id="258" r:id="rId4"/>
    <p:sldId id="265" r:id="rId5"/>
    <p:sldId id="259" r:id="rId6"/>
    <p:sldId id="260" r:id="rId7"/>
    <p:sldId id="278" r:id="rId8"/>
    <p:sldId id="261" r:id="rId9"/>
    <p:sldId id="262" r:id="rId10"/>
    <p:sldId id="266" r:id="rId11"/>
    <p:sldId id="267" r:id="rId12"/>
    <p:sldId id="268" r:id="rId13"/>
    <p:sldId id="269" r:id="rId14"/>
    <p:sldId id="270" r:id="rId15"/>
    <p:sldId id="271" r:id="rId16"/>
    <p:sldId id="272" r:id="rId17"/>
    <p:sldId id="273" r:id="rId18"/>
    <p:sldId id="274" r:id="rId19"/>
    <p:sldId id="275" r:id="rId20"/>
    <p:sldId id="276" r:id="rId21"/>
    <p:sldId id="264" r:id="rId22"/>
    <p:sldId id="298" r:id="rId23"/>
    <p:sldId id="299" r:id="rId24"/>
    <p:sldId id="300" r:id="rId25"/>
    <p:sldId id="301" r:id="rId26"/>
    <p:sldId id="302" r:id="rId27"/>
    <p:sldId id="303" r:id="rId28"/>
    <p:sldId id="304" r:id="rId29"/>
    <p:sldId id="279" r:id="rId30"/>
    <p:sldId id="280" r:id="rId31"/>
    <p:sldId id="281" r:id="rId32"/>
    <p:sldId id="288" r:id="rId33"/>
    <p:sldId id="289" r:id="rId34"/>
    <p:sldId id="290" r:id="rId35"/>
    <p:sldId id="291" r:id="rId36"/>
    <p:sldId id="292" r:id="rId37"/>
    <p:sldId id="293" r:id="rId38"/>
    <p:sldId id="294" r:id="rId39"/>
    <p:sldId id="295" r:id="rId40"/>
    <p:sldId id="296" r:id="rId41"/>
    <p:sldId id="29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6" autoAdjust="0"/>
    <p:restoredTop sz="94660"/>
  </p:normalViewPr>
  <p:slideViewPr>
    <p:cSldViewPr snapToGrid="0">
      <p:cViewPr varScale="1">
        <p:scale>
          <a:sx n="46" d="100"/>
          <a:sy n="46" d="100"/>
        </p:scale>
        <p:origin x="60" y="10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7D00-8175-40D4-B82C-8D10A9F45A09}" type="datetimeFigureOut">
              <a:rPr lang="en-US" smtClean="0"/>
              <a:t>10/3/2019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B891B-0472-467A-B38E-1EE4944CC06A}" type="slidenum">
              <a:rPr lang="en-US" smtClean="0"/>
              <a:t>‹#›</a:t>
            </a:fld>
            <a:endParaRPr lang="en-US"/>
          </a:p>
        </p:txBody>
      </p:sp>
    </p:spTree>
    <p:extLst>
      <p:ext uri="{BB962C8B-B14F-4D97-AF65-F5344CB8AC3E}">
        <p14:creationId xmlns:p14="http://schemas.microsoft.com/office/powerpoint/2010/main" val="316614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1D0F91-783D-4911-ADAD-DF504C92F6D1}" type="slidenum">
              <a:rPr lang="en-US" altLang="en-US"/>
              <a:pPr>
                <a:spcBef>
                  <a:spcPct val="0"/>
                </a:spcBef>
              </a:pPr>
              <a:t>1</a:t>
            </a:fld>
            <a:endParaRPr lang="en-US" altLang="en-US"/>
          </a:p>
        </p:txBody>
      </p:sp>
    </p:spTree>
    <p:extLst>
      <p:ext uri="{BB962C8B-B14F-4D97-AF65-F5344CB8AC3E}">
        <p14:creationId xmlns:p14="http://schemas.microsoft.com/office/powerpoint/2010/main" val="2051568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79265D-6C65-45EF-9D5B-FAABD0D9ACFC}" type="slidenum">
              <a:rPr lang="en-US" altLang="en-US"/>
              <a:pPr>
                <a:spcBef>
                  <a:spcPct val="0"/>
                </a:spcBef>
              </a:pPr>
              <a:t>17</a:t>
            </a:fld>
            <a:endParaRPr lang="en-US" altLang="en-US"/>
          </a:p>
        </p:txBody>
      </p:sp>
    </p:spTree>
    <p:extLst>
      <p:ext uri="{BB962C8B-B14F-4D97-AF65-F5344CB8AC3E}">
        <p14:creationId xmlns:p14="http://schemas.microsoft.com/office/powerpoint/2010/main" val="2591051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14908E-BAAC-46EB-B855-F7217DF3767F}" type="slidenum">
              <a:rPr lang="en-US" altLang="en-US"/>
              <a:pPr>
                <a:spcBef>
                  <a:spcPct val="0"/>
                </a:spcBef>
              </a:pPr>
              <a:t>18</a:t>
            </a:fld>
            <a:endParaRPr lang="en-US" altLang="en-US"/>
          </a:p>
        </p:txBody>
      </p:sp>
    </p:spTree>
    <p:extLst>
      <p:ext uri="{BB962C8B-B14F-4D97-AF65-F5344CB8AC3E}">
        <p14:creationId xmlns:p14="http://schemas.microsoft.com/office/powerpoint/2010/main" val="963286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66E01D-1B42-4FBF-AE68-BE83768F5385}" type="slidenum">
              <a:rPr lang="en-US" altLang="en-US"/>
              <a:pPr>
                <a:spcBef>
                  <a:spcPct val="0"/>
                </a:spcBef>
              </a:pPr>
              <a:t>19</a:t>
            </a:fld>
            <a:endParaRPr lang="en-US" altLang="en-US"/>
          </a:p>
        </p:txBody>
      </p:sp>
    </p:spTree>
    <p:extLst>
      <p:ext uri="{BB962C8B-B14F-4D97-AF65-F5344CB8AC3E}">
        <p14:creationId xmlns:p14="http://schemas.microsoft.com/office/powerpoint/2010/main" val="603016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3820DF-4C06-44A5-88AA-25980774FD96}" type="slidenum">
              <a:rPr lang="en-US" altLang="en-US"/>
              <a:pPr>
                <a:spcBef>
                  <a:spcPct val="0"/>
                </a:spcBef>
              </a:pPr>
              <a:t>20</a:t>
            </a:fld>
            <a:endParaRPr lang="en-US" altLang="en-US"/>
          </a:p>
        </p:txBody>
      </p:sp>
    </p:spTree>
    <p:extLst>
      <p:ext uri="{BB962C8B-B14F-4D97-AF65-F5344CB8AC3E}">
        <p14:creationId xmlns:p14="http://schemas.microsoft.com/office/powerpoint/2010/main" val="3353345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BC5086-5703-41EC-BD57-E52AD54E1235}" type="slidenum">
              <a:rPr lang="en-US" altLang="en-US"/>
              <a:pPr>
                <a:spcBef>
                  <a:spcPct val="0"/>
                </a:spcBef>
              </a:pPr>
              <a:t>7</a:t>
            </a:fld>
            <a:endParaRPr lang="en-US" altLang="en-US"/>
          </a:p>
        </p:txBody>
      </p:sp>
    </p:spTree>
    <p:extLst>
      <p:ext uri="{BB962C8B-B14F-4D97-AF65-F5344CB8AC3E}">
        <p14:creationId xmlns:p14="http://schemas.microsoft.com/office/powerpoint/2010/main" val="82892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655A7F-5FEB-4692-A63F-9D589389C502}" type="slidenum">
              <a:rPr lang="en-US" altLang="en-US"/>
              <a:pPr>
                <a:spcBef>
                  <a:spcPct val="0"/>
                </a:spcBef>
              </a:pPr>
              <a:t>10</a:t>
            </a:fld>
            <a:endParaRPr lang="en-US" altLang="en-US"/>
          </a:p>
        </p:txBody>
      </p:sp>
    </p:spTree>
    <p:extLst>
      <p:ext uri="{BB962C8B-B14F-4D97-AF65-F5344CB8AC3E}">
        <p14:creationId xmlns:p14="http://schemas.microsoft.com/office/powerpoint/2010/main" val="369293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413F55-2F0D-4F29-8236-4CAE93764C34}" type="slidenum">
              <a:rPr lang="en-US" altLang="en-US"/>
              <a:pPr>
                <a:spcBef>
                  <a:spcPct val="0"/>
                </a:spcBef>
              </a:pPr>
              <a:t>11</a:t>
            </a:fld>
            <a:endParaRPr lang="en-US" altLang="en-US"/>
          </a:p>
        </p:txBody>
      </p:sp>
    </p:spTree>
    <p:extLst>
      <p:ext uri="{BB962C8B-B14F-4D97-AF65-F5344CB8AC3E}">
        <p14:creationId xmlns:p14="http://schemas.microsoft.com/office/powerpoint/2010/main" val="1833775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D9567D-0C8F-4058-A306-F2869BE91217}" type="slidenum">
              <a:rPr lang="en-US" altLang="en-US"/>
              <a:pPr>
                <a:spcBef>
                  <a:spcPct val="0"/>
                </a:spcBef>
              </a:pPr>
              <a:t>12</a:t>
            </a:fld>
            <a:endParaRPr lang="en-US" altLang="en-US"/>
          </a:p>
        </p:txBody>
      </p:sp>
    </p:spTree>
    <p:extLst>
      <p:ext uri="{BB962C8B-B14F-4D97-AF65-F5344CB8AC3E}">
        <p14:creationId xmlns:p14="http://schemas.microsoft.com/office/powerpoint/2010/main" val="333929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7F9E48-E7D7-4BCD-B3C2-C63E4E713253}" type="slidenum">
              <a:rPr lang="en-US" altLang="en-US"/>
              <a:pPr>
                <a:spcBef>
                  <a:spcPct val="0"/>
                </a:spcBef>
              </a:pPr>
              <a:t>13</a:t>
            </a:fld>
            <a:endParaRPr lang="en-US" altLang="en-US"/>
          </a:p>
        </p:txBody>
      </p:sp>
    </p:spTree>
    <p:extLst>
      <p:ext uri="{BB962C8B-B14F-4D97-AF65-F5344CB8AC3E}">
        <p14:creationId xmlns:p14="http://schemas.microsoft.com/office/powerpoint/2010/main" val="3094198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19E370-29B2-4713-8F0A-3D6B348A904E}" type="slidenum">
              <a:rPr lang="en-US" altLang="en-US"/>
              <a:pPr>
                <a:spcBef>
                  <a:spcPct val="0"/>
                </a:spcBef>
              </a:pPr>
              <a:t>14</a:t>
            </a:fld>
            <a:endParaRPr lang="en-US" altLang="en-US"/>
          </a:p>
        </p:txBody>
      </p:sp>
    </p:spTree>
    <p:extLst>
      <p:ext uri="{BB962C8B-B14F-4D97-AF65-F5344CB8AC3E}">
        <p14:creationId xmlns:p14="http://schemas.microsoft.com/office/powerpoint/2010/main" val="1123207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3C344C-D908-41AA-B440-3EE241F49855}" type="slidenum">
              <a:rPr lang="en-US" altLang="en-US"/>
              <a:pPr>
                <a:spcBef>
                  <a:spcPct val="0"/>
                </a:spcBef>
              </a:pPr>
              <a:t>15</a:t>
            </a:fld>
            <a:endParaRPr lang="en-US" altLang="en-US"/>
          </a:p>
        </p:txBody>
      </p:sp>
    </p:spTree>
    <p:extLst>
      <p:ext uri="{BB962C8B-B14F-4D97-AF65-F5344CB8AC3E}">
        <p14:creationId xmlns:p14="http://schemas.microsoft.com/office/powerpoint/2010/main" val="2706274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751184-D133-4789-8049-6D8530CEED51}" type="slidenum">
              <a:rPr lang="en-US" altLang="en-US"/>
              <a:pPr>
                <a:spcBef>
                  <a:spcPct val="0"/>
                </a:spcBef>
              </a:pPr>
              <a:t>16</a:t>
            </a:fld>
            <a:endParaRPr lang="en-US" altLang="en-US"/>
          </a:p>
        </p:txBody>
      </p:sp>
    </p:spTree>
    <p:extLst>
      <p:ext uri="{BB962C8B-B14F-4D97-AF65-F5344CB8AC3E}">
        <p14:creationId xmlns:p14="http://schemas.microsoft.com/office/powerpoint/2010/main" val="946631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330A92-5C1E-4143-AB47-50D905C14EE9}"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BA50A-5B86-4223-A96C-523DFC3F90AB}" type="slidenum">
              <a:rPr lang="en-US" smtClean="0"/>
              <a:t>‹#›</a:t>
            </a:fld>
            <a:endParaRPr lang="en-US"/>
          </a:p>
        </p:txBody>
      </p:sp>
    </p:spTree>
    <p:extLst>
      <p:ext uri="{BB962C8B-B14F-4D97-AF65-F5344CB8AC3E}">
        <p14:creationId xmlns:p14="http://schemas.microsoft.com/office/powerpoint/2010/main" val="2376191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330A92-5C1E-4143-AB47-50D905C14EE9}"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BA50A-5B86-4223-A96C-523DFC3F90AB}" type="slidenum">
              <a:rPr lang="en-US" smtClean="0"/>
              <a:t>‹#›</a:t>
            </a:fld>
            <a:endParaRPr lang="en-US"/>
          </a:p>
        </p:txBody>
      </p:sp>
    </p:spTree>
    <p:extLst>
      <p:ext uri="{BB962C8B-B14F-4D97-AF65-F5344CB8AC3E}">
        <p14:creationId xmlns:p14="http://schemas.microsoft.com/office/powerpoint/2010/main" val="425547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330A92-5C1E-4143-AB47-50D905C14EE9}"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BA50A-5B86-4223-A96C-523DFC3F90AB}" type="slidenum">
              <a:rPr lang="en-US" smtClean="0"/>
              <a:t>‹#›</a:t>
            </a:fld>
            <a:endParaRPr lang="en-US"/>
          </a:p>
        </p:txBody>
      </p:sp>
    </p:spTree>
    <p:extLst>
      <p:ext uri="{BB962C8B-B14F-4D97-AF65-F5344CB8AC3E}">
        <p14:creationId xmlns:p14="http://schemas.microsoft.com/office/powerpoint/2010/main" val="2408076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330A92-5C1E-4143-AB47-50D905C14EE9}"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BA50A-5B86-4223-A96C-523DFC3F90AB}" type="slidenum">
              <a:rPr lang="en-US" smtClean="0"/>
              <a:t>‹#›</a:t>
            </a:fld>
            <a:endParaRPr lang="en-US"/>
          </a:p>
        </p:txBody>
      </p:sp>
    </p:spTree>
    <p:extLst>
      <p:ext uri="{BB962C8B-B14F-4D97-AF65-F5344CB8AC3E}">
        <p14:creationId xmlns:p14="http://schemas.microsoft.com/office/powerpoint/2010/main" val="402451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7330A92-5C1E-4143-AB47-50D905C14EE9}" type="datetimeFigureOut">
              <a:rPr lang="en-US" smtClean="0"/>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BA50A-5B86-4223-A96C-523DFC3F90AB}" type="slidenum">
              <a:rPr lang="en-US" smtClean="0"/>
              <a:t>‹#›</a:t>
            </a:fld>
            <a:endParaRPr lang="en-US"/>
          </a:p>
        </p:txBody>
      </p:sp>
    </p:spTree>
    <p:extLst>
      <p:ext uri="{BB962C8B-B14F-4D97-AF65-F5344CB8AC3E}">
        <p14:creationId xmlns:p14="http://schemas.microsoft.com/office/powerpoint/2010/main" val="63077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330A92-5C1E-4143-AB47-50D905C14EE9}" type="datetimeFigureOut">
              <a:rPr lang="en-US" smtClean="0"/>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BA50A-5B86-4223-A96C-523DFC3F90AB}" type="slidenum">
              <a:rPr lang="en-US" smtClean="0"/>
              <a:t>‹#›</a:t>
            </a:fld>
            <a:endParaRPr lang="en-US"/>
          </a:p>
        </p:txBody>
      </p:sp>
    </p:spTree>
    <p:extLst>
      <p:ext uri="{BB962C8B-B14F-4D97-AF65-F5344CB8AC3E}">
        <p14:creationId xmlns:p14="http://schemas.microsoft.com/office/powerpoint/2010/main" val="1821940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330A92-5C1E-4143-AB47-50D905C14EE9}" type="datetimeFigureOut">
              <a:rPr lang="en-US" smtClean="0"/>
              <a:t>10/3/2019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BA50A-5B86-4223-A96C-523DFC3F90AB}" type="slidenum">
              <a:rPr lang="en-US" smtClean="0"/>
              <a:t>‹#›</a:t>
            </a:fld>
            <a:endParaRPr lang="en-US"/>
          </a:p>
        </p:txBody>
      </p:sp>
    </p:spTree>
    <p:extLst>
      <p:ext uri="{BB962C8B-B14F-4D97-AF65-F5344CB8AC3E}">
        <p14:creationId xmlns:p14="http://schemas.microsoft.com/office/powerpoint/2010/main" val="319471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330A92-5C1E-4143-AB47-50D905C14EE9}" type="datetimeFigureOut">
              <a:rPr lang="en-US" smtClean="0"/>
              <a:t>10/3/2019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BA50A-5B86-4223-A96C-523DFC3F90AB}" type="slidenum">
              <a:rPr lang="en-US" smtClean="0"/>
              <a:t>‹#›</a:t>
            </a:fld>
            <a:endParaRPr lang="en-US"/>
          </a:p>
        </p:txBody>
      </p:sp>
    </p:spTree>
    <p:extLst>
      <p:ext uri="{BB962C8B-B14F-4D97-AF65-F5344CB8AC3E}">
        <p14:creationId xmlns:p14="http://schemas.microsoft.com/office/powerpoint/2010/main" val="82568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330A92-5C1E-4143-AB47-50D905C14EE9}" type="datetimeFigureOut">
              <a:rPr lang="en-US" smtClean="0"/>
              <a:t>10/3/2019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BA50A-5B86-4223-A96C-523DFC3F90AB}" type="slidenum">
              <a:rPr lang="en-US" smtClean="0"/>
              <a:t>‹#›</a:t>
            </a:fld>
            <a:endParaRPr lang="en-US"/>
          </a:p>
        </p:txBody>
      </p:sp>
    </p:spTree>
    <p:extLst>
      <p:ext uri="{BB962C8B-B14F-4D97-AF65-F5344CB8AC3E}">
        <p14:creationId xmlns:p14="http://schemas.microsoft.com/office/powerpoint/2010/main" val="933557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330A92-5C1E-4143-AB47-50D905C14EE9}" type="datetimeFigureOut">
              <a:rPr lang="en-US" smtClean="0"/>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BA50A-5B86-4223-A96C-523DFC3F90AB}" type="slidenum">
              <a:rPr lang="en-US" smtClean="0"/>
              <a:t>‹#›</a:t>
            </a:fld>
            <a:endParaRPr lang="en-US"/>
          </a:p>
        </p:txBody>
      </p:sp>
    </p:spTree>
    <p:extLst>
      <p:ext uri="{BB962C8B-B14F-4D97-AF65-F5344CB8AC3E}">
        <p14:creationId xmlns:p14="http://schemas.microsoft.com/office/powerpoint/2010/main" val="1156889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7330A92-5C1E-4143-AB47-50D905C14EE9}" type="datetimeFigureOut">
              <a:rPr lang="en-US" smtClean="0"/>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BA50A-5B86-4223-A96C-523DFC3F90AB}" type="slidenum">
              <a:rPr lang="en-US" smtClean="0"/>
              <a:t>‹#›</a:t>
            </a:fld>
            <a:endParaRPr lang="en-US"/>
          </a:p>
        </p:txBody>
      </p:sp>
    </p:spTree>
    <p:extLst>
      <p:ext uri="{BB962C8B-B14F-4D97-AF65-F5344CB8AC3E}">
        <p14:creationId xmlns:p14="http://schemas.microsoft.com/office/powerpoint/2010/main" val="1536209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30A92-5C1E-4143-AB47-50D905C14EE9}" type="datetimeFigureOut">
              <a:rPr lang="en-US" smtClean="0"/>
              <a:t>10/3/2019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BA50A-5B86-4223-A96C-523DFC3F90AB}" type="slidenum">
              <a:rPr lang="en-US" smtClean="0"/>
              <a:t>‹#›</a:t>
            </a:fld>
            <a:endParaRPr lang="en-US"/>
          </a:p>
        </p:txBody>
      </p:sp>
    </p:spTree>
    <p:extLst>
      <p:ext uri="{BB962C8B-B14F-4D97-AF65-F5344CB8AC3E}">
        <p14:creationId xmlns:p14="http://schemas.microsoft.com/office/powerpoint/2010/main" val="2248071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3"/>
          <p:cNvSpPr txBox="1">
            <a:spLocks noChangeArrowheads="1"/>
          </p:cNvSpPr>
          <p:nvPr/>
        </p:nvSpPr>
        <p:spPr bwMode="auto">
          <a:xfrm>
            <a:off x="2590800" y="685801"/>
            <a:ext cx="670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a:latin typeface="Arial" panose="020B0604020202020204" pitchFamily="34" charset="0"/>
              </a:rPr>
              <a:t>Lifestage feeding for canines</a:t>
            </a:r>
          </a:p>
        </p:txBody>
      </p:sp>
      <p:pic>
        <p:nvPicPr>
          <p:cNvPr id="17411" name="Picture 2" descr="http://www.studentsoftheworld.info/sites/animals/img/28051_puppy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514601"/>
            <a:ext cx="263683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https://sphotos-a.xx.fbcdn.net/hphotos-ash4/205129_10151205459442569_114335038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2438401"/>
            <a:ext cx="20859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https://sphotos-a.xx.fbcdn.net/hphotos-snc6/216227_17325282568_1303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2286001"/>
            <a:ext cx="34163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2321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ChangeArrowheads="1"/>
          </p:cNvSpPr>
          <p:nvPr/>
        </p:nvSpPr>
        <p:spPr bwMode="auto">
          <a:xfrm>
            <a:off x="1905000" y="457200"/>
            <a:ext cx="792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Daily energy requirements are the number of calories needed to maintain an animal’s weight. An increase in exercise, lactation and growth will increase the number of calories needed.  Increased energy demands over and above the needs for maintenance are called production energy requirements.</a:t>
            </a:r>
          </a:p>
        </p:txBody>
      </p:sp>
      <p:pic>
        <p:nvPicPr>
          <p:cNvPr id="50179" name="Picture 2" descr="http://www.mccauleyanimalclinic.com/images/frisbee_d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2743200"/>
            <a:ext cx="25495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4" descr="https://sphotos-b.xx.fbcdn.net/hphotos-prn1/33574_448866542568_3837871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752600"/>
            <a:ext cx="33147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762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ChangeArrowheads="1"/>
          </p:cNvSpPr>
          <p:nvPr/>
        </p:nvSpPr>
        <p:spPr bwMode="auto">
          <a:xfrm>
            <a:off x="2362200" y="914400"/>
            <a:ext cx="7848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Judging an animal’s body condition is important in determining the caloric needs of the animal.  Body condition can be assessed by feeling the ribs with the palm of your hands, the ribs should be felt but not seen. A thorough nutritional assessment should be taken on every patient by the technician.  This includes a patient’s history, body weight, body condition score and hydration status.</a:t>
            </a:r>
          </a:p>
        </p:txBody>
      </p:sp>
    </p:spTree>
    <p:extLst>
      <p:ext uri="{BB962C8B-B14F-4D97-AF65-F5344CB8AC3E}">
        <p14:creationId xmlns:p14="http://schemas.microsoft.com/office/powerpoint/2010/main" val="3082297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coursewareobjects.elsevier.com/objects/elr/Bassert/McCurnin7e/IC/images/01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37" y="187037"/>
            <a:ext cx="5562600" cy="63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resources1.news.com.au/images/2010/03/01/1225835/657013-dumped-d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439" y="299952"/>
            <a:ext cx="2064328" cy="141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mfr.live.mediaspanonline.com/assets/221385/Gabby-before_w60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1169" y="1288472"/>
            <a:ext cx="2279068" cy="170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top-10-list.org/wp-content/uploads/2009/04/labrador-retriev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0560" y="2677032"/>
            <a:ext cx="2118207" cy="140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www.darwinspet.com/wp-content/uploads/2009/10/JackHonda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44981" y="3557658"/>
            <a:ext cx="1665712" cy="221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topnews.ae/images/obese-animal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7574" y="4666420"/>
            <a:ext cx="2571869" cy="170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19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602672" y="464128"/>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Dogs are omnivores and opportunistic eaters, predators and scavengers.</a:t>
            </a:r>
          </a:p>
          <a:p>
            <a:pPr eaLnBrk="1" hangingPunct="1">
              <a:spcBef>
                <a:spcPct val="0"/>
              </a:spcBef>
              <a:buFontTx/>
              <a:buNone/>
            </a:pPr>
            <a:r>
              <a:rPr lang="en-US" altLang="en-US" sz="1800" dirty="0">
                <a:latin typeface="Arial" panose="020B0604020202020204" pitchFamily="34" charset="0"/>
              </a:rPr>
              <a:t>Because dogs range in size, age and activity level, nutritional energy requirements are calculated based on the animal’s metabolic body weight, or the weight of actively metabolizing tissue. </a:t>
            </a:r>
          </a:p>
        </p:txBody>
      </p:sp>
      <p:pic>
        <p:nvPicPr>
          <p:cNvPr id="66563" name="Picture 2" descr="http://miniaturepaws.com/wp-content/uploads/2012/07/shutterstock_2783537-3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72" y="2218316"/>
            <a:ext cx="42291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http://thehealthydogstore.com/images/bad_dog_food_labe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0672" y="1925782"/>
            <a:ext cx="28575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2485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ChangeArrowheads="1"/>
          </p:cNvSpPr>
          <p:nvPr/>
        </p:nvSpPr>
        <p:spPr bwMode="auto">
          <a:xfrm>
            <a:off x="2133600" y="381001"/>
            <a:ext cx="754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Large meals should be avoided in large breed dogs prior to exercise to minimize the risk of bloat.  </a:t>
            </a:r>
          </a:p>
        </p:txBody>
      </p:sp>
      <p:pic>
        <p:nvPicPr>
          <p:cNvPr id="70659" name="Picture 2" descr="http://www.aecrockford.com/wp-content/uploads/2010/02/canine-bloat-GDV-a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09800"/>
            <a:ext cx="47625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http://www.dog-health-today.com/images/Dog-Blo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971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771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2133600" y="457200"/>
            <a:ext cx="7467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 complete food means that the food contains all of the required nutrients for a particular life stage in a bioavailable form.  A balanced food contains all of the required nutrients in correct proportions relative to the food’s total energy density</a:t>
            </a:r>
          </a:p>
        </p:txBody>
      </p:sp>
      <p:pic>
        <p:nvPicPr>
          <p:cNvPr id="72707" name="Picture 2" descr="http://www.halopets.com/images/prod-ingred-li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09801"/>
            <a:ext cx="5461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69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1524000" y="0"/>
            <a:ext cx="8763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latin typeface="Arial" panose="020B0604020202020204" pitchFamily="34" charset="0"/>
                <a:cs typeface="Times New Roman" panose="02020603050405020304" pitchFamily="18" charset="0"/>
              </a:rPr>
              <a:t>Three basic physical forms or food are dry semi moist, wet (or canned or moist)  These three forms vary primarily in water content</a:t>
            </a:r>
            <a:r>
              <a:rPr lang="en-US" altLang="en-US" sz="1200">
                <a:latin typeface="Arial" panose="020B0604020202020204" pitchFamily="34" charset="0"/>
                <a:cs typeface="Times New Roman" panose="02020603050405020304" pitchFamily="18" charset="0"/>
              </a:rPr>
              <a:t>.</a:t>
            </a:r>
            <a:endParaRPr lang="en-US" altLang="en-US" sz="1100">
              <a:latin typeface="Arial" panose="020B0604020202020204" pitchFamily="34" charset="0"/>
            </a:endParaRPr>
          </a:p>
          <a:p>
            <a:pPr>
              <a:spcBef>
                <a:spcPct val="0"/>
              </a:spcBef>
              <a:buFontTx/>
              <a:buNone/>
            </a:pPr>
            <a:endParaRPr lang="en-US" altLang="en-US" sz="1800">
              <a:latin typeface="Arial" panose="020B0604020202020204" pitchFamily="34" charset="0"/>
            </a:endParaRPr>
          </a:p>
        </p:txBody>
      </p:sp>
      <p:sp>
        <p:nvSpPr>
          <p:cNvPr id="78851" name="Rectangle 4"/>
          <p:cNvSpPr>
            <a:spLocks noChangeArrowheads="1"/>
          </p:cNvSpPr>
          <p:nvPr/>
        </p:nvSpPr>
        <p:spPr bwMode="auto">
          <a:xfrm>
            <a:off x="1981200" y="1447801"/>
            <a:ext cx="8229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Dry contains less than 12% water and is the only form of food suitable for ad lib feeding.  Dry, crunchy foods can be helpful in keeping teeth clean and reducing plaque buildup, but should not replace a dental health regiment.  A disadvantage of dry food is a lower palatability compared to semi-moist or wet.  Dry foods typically provide 1,300 to 2,000 kcal of ME per pound of food DM.</a:t>
            </a:r>
          </a:p>
        </p:txBody>
      </p:sp>
      <p:pic>
        <p:nvPicPr>
          <p:cNvPr id="78852" name="Picture 3" descr="http://www.foodpoisonjournal.com/uploads/image/dog_food_d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429001"/>
            <a:ext cx="2971800"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458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1981200" y="762001"/>
            <a:ext cx="84582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Semi-moist typically contains 25 – 35 % water.  Advantages includes higher palatability serving convenience and easy storage.  Disadvantage is the greater cost per serving and some semi-moist foods contain simple carbohydrates that are not recommended for diabetic cats or dogs. Contain approximately 1,200 – 1,350 kcal of ME per pound of food DM</a:t>
            </a:r>
          </a:p>
        </p:txBody>
      </p:sp>
      <p:pic>
        <p:nvPicPr>
          <p:cNvPr id="80899" name="Picture 5" descr="http://www.pfma.org.uk/_assets/images/general/image/Wet%20Food%20in%20Bowl%20w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124200"/>
            <a:ext cx="47625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4109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8"/>
          <p:cNvSpPr>
            <a:spLocks noChangeArrowheads="1"/>
          </p:cNvSpPr>
          <p:nvPr/>
        </p:nvSpPr>
        <p:spPr bwMode="auto">
          <a:xfrm>
            <a:off x="1524000" y="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cs typeface="Times New Roman" panose="02020603050405020304" pitchFamily="18" charset="0"/>
              </a:rPr>
              <a:t>Canned or wet foods contain about 75% moisture.  These foods have the highest palatability but typically cost more per serving.  These foods are less convenient to store.</a:t>
            </a:r>
            <a:endParaRPr lang="en-US" altLang="en-US" sz="1800">
              <a:latin typeface="Arial" panose="020B0604020202020204" pitchFamily="34" charset="0"/>
            </a:endParaRPr>
          </a:p>
          <a:p>
            <a:pPr>
              <a:spcBef>
                <a:spcPct val="0"/>
              </a:spcBef>
              <a:buFontTx/>
              <a:buNone/>
            </a:pPr>
            <a:endParaRPr lang="en-US" altLang="en-US" sz="1800">
              <a:latin typeface="Arial" panose="020B0604020202020204" pitchFamily="34" charset="0"/>
            </a:endParaRPr>
          </a:p>
        </p:txBody>
      </p:sp>
      <p:sp>
        <p:nvSpPr>
          <p:cNvPr id="82947" name="Rectangle 9"/>
          <p:cNvSpPr>
            <a:spLocks noChangeArrowheads="1"/>
          </p:cNvSpPr>
          <p:nvPr/>
        </p:nvSpPr>
        <p:spPr bwMode="auto">
          <a:xfrm>
            <a:off x="1524000" y="1066801"/>
            <a:ext cx="6172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cs typeface="Times New Roman" panose="02020603050405020304" pitchFamily="18" charset="0"/>
              </a:rPr>
              <a:t/>
            </a:r>
            <a:br>
              <a:rPr lang="en-US" altLang="en-US" sz="1200">
                <a:latin typeface="Arial" panose="020B0604020202020204" pitchFamily="34" charset="0"/>
                <a:cs typeface="Times New Roman" panose="02020603050405020304" pitchFamily="18" charset="0"/>
              </a:rPr>
            </a:br>
            <a:r>
              <a:rPr lang="en-US" altLang="en-US" sz="1800">
                <a:latin typeface="Arial" panose="020B0604020202020204" pitchFamily="34" charset="0"/>
                <a:cs typeface="Times New Roman" panose="02020603050405020304" pitchFamily="18" charset="0"/>
              </a:rPr>
              <a:t>Wet food contains higher levels of protein, phosphorus, sodium and fat on a DM basis.  Contain approximately 1,600 – 2,300 kcal of ME per pound of food DM</a:t>
            </a:r>
            <a:endParaRPr lang="en-US" altLang="en-US" sz="1800">
              <a:latin typeface="Arial" panose="020B0604020202020204" pitchFamily="34" charset="0"/>
            </a:endParaRPr>
          </a:p>
        </p:txBody>
      </p:sp>
      <p:pic>
        <p:nvPicPr>
          <p:cNvPr id="82948" name="Picture 11" descr="http://www.1800petmeds.com/images/products/use/61717_individu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71800"/>
            <a:ext cx="2476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577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can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09601"/>
            <a:ext cx="8294688"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441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1436" y="893618"/>
            <a:ext cx="10224655"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Newborns can double weight in the first 7 – 10 days</a:t>
            </a:r>
          </a:p>
          <a:p>
            <a:pPr marL="285750" indent="-285750">
              <a:buFont typeface="Arial" panose="020B0604020202020204" pitchFamily="34" charset="0"/>
              <a:buChar char="•"/>
            </a:pPr>
            <a:r>
              <a:rPr lang="en-US" dirty="0" smtClean="0"/>
              <a:t>Colostrum is the milk produced in the first 24 – 48 hours.  Contains the antibodies needed for immunity</a:t>
            </a:r>
          </a:p>
          <a:p>
            <a:pPr marL="285750" indent="-285750">
              <a:buFont typeface="Arial" panose="020B0604020202020204" pitchFamily="34" charset="0"/>
              <a:buChar char="•"/>
            </a:pPr>
            <a:r>
              <a:rPr lang="en-US" dirty="0" smtClean="0"/>
              <a:t>3 – 4 weeks/ teeth begin to erupt.  Weaning completed by 6 – 8 weeks</a:t>
            </a:r>
          </a:p>
          <a:p>
            <a:pPr marL="285750" indent="-285750">
              <a:buFont typeface="Arial" panose="020B0604020202020204" pitchFamily="34" charset="0"/>
              <a:buChar char="•"/>
            </a:pPr>
            <a:r>
              <a:rPr lang="en-US" dirty="0" smtClean="0"/>
              <a:t>Half of energy intake dedicated to growth</a:t>
            </a:r>
          </a:p>
          <a:p>
            <a:pPr marL="285750" indent="-285750">
              <a:buFont typeface="Arial" panose="020B0604020202020204" pitchFamily="34" charset="0"/>
              <a:buChar char="•"/>
            </a:pPr>
            <a:r>
              <a:rPr lang="en-US" dirty="0" smtClean="0"/>
              <a:t>Puppies are able to utilize nutrients far more efficiently than adults or seniors.</a:t>
            </a:r>
          </a:p>
          <a:p>
            <a:pPr marL="285750" indent="-285750">
              <a:buFont typeface="Arial" panose="020B0604020202020204" pitchFamily="34" charset="0"/>
              <a:buChar char="•"/>
            </a:pPr>
            <a:endParaRPr lang="en-US" dirty="0"/>
          </a:p>
        </p:txBody>
      </p:sp>
      <p:pic>
        <p:nvPicPr>
          <p:cNvPr id="5" name="Picture 2" descr="http://www.all-about-goldens.com/images/weaning-pupp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3527" y="2975263"/>
            <a:ext cx="4364182" cy="32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6245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ChangeArrowheads="1"/>
          </p:cNvSpPr>
          <p:nvPr/>
        </p:nvSpPr>
        <p:spPr bwMode="auto">
          <a:xfrm>
            <a:off x="1524000" y="1"/>
            <a:ext cx="8763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latin typeface="Arial" panose="020B0604020202020204" pitchFamily="34" charset="0"/>
                <a:cs typeface="Times New Roman" panose="02020603050405020304" pitchFamily="18" charset="0"/>
              </a:rPr>
              <a:t>Super premium foods are formulated to provide optimal nutrition during different life stages.  Highly digestible, high quality ingredients are used.  These foods typically contain more calories and nutrients per pound of food and because these pet foods are highly digestible the pet uses more of the food’s nutrients and produces less stool.</a:t>
            </a:r>
            <a:endParaRPr lang="en-US" altLang="en-US" sz="2000">
              <a:latin typeface="Arial" panose="020B0604020202020204" pitchFamily="34" charset="0"/>
            </a:endParaRPr>
          </a:p>
          <a:p>
            <a:pPr>
              <a:spcBef>
                <a:spcPct val="0"/>
              </a:spcBef>
              <a:buFontTx/>
              <a:buNone/>
            </a:pPr>
            <a:r>
              <a:rPr lang="en-US" altLang="en-US" sz="2000">
                <a:latin typeface="Arial" panose="020B0604020202020204" pitchFamily="34" charset="0"/>
                <a:cs typeface="Times New Roman" panose="02020603050405020304" pitchFamily="18" charset="0"/>
              </a:rPr>
              <a:t>Premium foods offer a nutrient density lower than super premium but higher than standard.  These are quite digestible and use good sources of protein.</a:t>
            </a:r>
          </a:p>
          <a:p>
            <a:pPr>
              <a:spcBef>
                <a:spcPct val="0"/>
              </a:spcBef>
              <a:buFontTx/>
              <a:buNone/>
            </a:pPr>
            <a:endParaRPr lang="en-US" altLang="en-US" sz="2000">
              <a:latin typeface="Arial" panose="020B0604020202020204" pitchFamily="34" charset="0"/>
            </a:endParaRPr>
          </a:p>
          <a:p>
            <a:pPr>
              <a:spcBef>
                <a:spcPct val="0"/>
              </a:spcBef>
              <a:buFontTx/>
              <a:buNone/>
            </a:pPr>
            <a:r>
              <a:rPr lang="en-US" altLang="en-US" sz="2000">
                <a:latin typeface="Arial" panose="020B0604020202020204" pitchFamily="34" charset="0"/>
              </a:rPr>
              <a:t>However, it is important to note that there is nothing requiring pet food companies to change anything in the food in order to call it premium or super premium!</a:t>
            </a:r>
          </a:p>
        </p:txBody>
      </p:sp>
      <p:pic>
        <p:nvPicPr>
          <p:cNvPr id="89091" name="Picture 3" descr="http://ww1.prweb.com/prfiles/2012/03/21/9314367/dog%20f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352800"/>
            <a:ext cx="22939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6493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6127" y="477982"/>
            <a:ext cx="10016837" cy="2862322"/>
          </a:xfrm>
          <a:prstGeom prst="rect">
            <a:avLst/>
          </a:prstGeom>
          <a:noFill/>
        </p:spPr>
        <p:txBody>
          <a:bodyPr wrap="square" rtlCol="0">
            <a:spAutoFit/>
          </a:bodyPr>
          <a:lstStyle/>
          <a:p>
            <a:r>
              <a:rPr lang="en-US" dirty="0" smtClean="0"/>
              <a:t>Senior pets: have a decline in the function of organs so it may be more difficult for the animal to utilize the nutrients provided.  The goal is to maintain optimal body condition. </a:t>
            </a:r>
          </a:p>
          <a:p>
            <a:pPr marL="285750" indent="-285750">
              <a:buFont typeface="Arial" panose="020B0604020202020204" pitchFamily="34" charset="0"/>
              <a:buChar char="•"/>
            </a:pPr>
            <a:r>
              <a:rPr lang="en-US" dirty="0" smtClean="0"/>
              <a:t>Most senior pets require less calories to maintain a good body condition.  The metabolic resting rate slows with age.</a:t>
            </a:r>
          </a:p>
          <a:p>
            <a:pPr marL="285750" indent="-285750">
              <a:buFont typeface="Arial" panose="020B0604020202020204" pitchFamily="34" charset="0"/>
              <a:buChar char="•"/>
            </a:pPr>
            <a:r>
              <a:rPr lang="en-US" dirty="0" smtClean="0"/>
              <a:t>Water should be closely monitored.  Disease or medications can cause changes in water intake. (kidney dx, diabetes, diuretics)</a:t>
            </a:r>
          </a:p>
          <a:p>
            <a:pPr marL="285750" indent="-285750">
              <a:buFont typeface="Arial" panose="020B0604020202020204" pitchFamily="34" charset="0"/>
              <a:buChar char="•"/>
            </a:pPr>
            <a:r>
              <a:rPr lang="en-US" dirty="0" smtClean="0"/>
              <a:t>A slight decrease in fats as long as it is still rich in fatty acids. Fat has more than twice the calories and additional steps digestively to use.</a:t>
            </a:r>
          </a:p>
          <a:p>
            <a:pPr marL="285750" indent="-285750">
              <a:buFont typeface="Arial" panose="020B0604020202020204" pitchFamily="34" charset="0"/>
              <a:buChar char="•"/>
            </a:pPr>
            <a:r>
              <a:rPr lang="en-US" dirty="0" smtClean="0"/>
              <a:t>Protein: older dogs will be less efficient in metabolizing proteins.  The goal is to minimize protein losses and support tissue repair and immune function.</a:t>
            </a:r>
            <a:endParaRPr lang="en-US" dirty="0"/>
          </a:p>
        </p:txBody>
      </p:sp>
      <p:pic>
        <p:nvPicPr>
          <p:cNvPr id="5" name="Picture 2" descr="http://www.dogster.com/files/20130131-old-dog-healt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254" y="3493654"/>
            <a:ext cx="4558146" cy="303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037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2055" y="748145"/>
            <a:ext cx="10099963" cy="2862322"/>
          </a:xfrm>
          <a:prstGeom prst="rect">
            <a:avLst/>
          </a:prstGeom>
          <a:noFill/>
        </p:spPr>
        <p:txBody>
          <a:bodyPr wrap="square" rtlCol="0">
            <a:spAutoFit/>
          </a:bodyPr>
          <a:lstStyle/>
          <a:p>
            <a:r>
              <a:rPr lang="en-US" dirty="0"/>
              <a:t>Physical activity is one of the most important factors to consider</a:t>
            </a:r>
          </a:p>
          <a:p>
            <a:endParaRPr lang="en-US" dirty="0"/>
          </a:p>
          <a:p>
            <a:r>
              <a:rPr lang="en-US" dirty="0"/>
              <a:t>A dog’s activity level can be placed into one of four </a:t>
            </a:r>
            <a:r>
              <a:rPr lang="en-US" dirty="0" smtClean="0"/>
              <a:t>categories</a:t>
            </a:r>
          </a:p>
          <a:p>
            <a:endParaRPr lang="en-US" dirty="0"/>
          </a:p>
          <a:p>
            <a:r>
              <a:rPr lang="en-US" dirty="0" smtClean="0"/>
              <a:t>* Low</a:t>
            </a:r>
            <a:r>
              <a:rPr lang="en-US" dirty="0"/>
              <a:t>: Little to no exercise – these animals are at risk for obesity</a:t>
            </a:r>
          </a:p>
          <a:p>
            <a:r>
              <a:rPr lang="en-US" dirty="0" smtClean="0"/>
              <a:t>* Moderate</a:t>
            </a:r>
            <a:r>
              <a:rPr lang="en-US" dirty="0"/>
              <a:t>: Daily walks and play.  A maintenance diet would be a good choice.</a:t>
            </a:r>
          </a:p>
          <a:p>
            <a:r>
              <a:rPr lang="en-US" dirty="0" smtClean="0"/>
              <a:t>* Hardworking</a:t>
            </a:r>
            <a:r>
              <a:rPr lang="en-US" dirty="0"/>
              <a:t>: Herding, search and rescue, agility trials, hunting and guarding.  This will boost a dog’s energy requirements and a performance diet would be a good choice.</a:t>
            </a:r>
          </a:p>
          <a:p>
            <a:r>
              <a:rPr lang="en-US" dirty="0" smtClean="0"/>
              <a:t>* Extreme</a:t>
            </a:r>
            <a:r>
              <a:rPr lang="en-US" dirty="0"/>
              <a:t>: sprint racing and endurance.  These animals may require customized feeding plans.</a:t>
            </a:r>
          </a:p>
          <a:p>
            <a:endParaRPr lang="en-US" dirty="0"/>
          </a:p>
        </p:txBody>
      </p:sp>
      <p:pic>
        <p:nvPicPr>
          <p:cNvPr id="5" name="Picture 2" descr="http://cl.jroo.me/z3/f/4/5/d/a.baa-This-is-one-lazy-d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73" y="4028208"/>
            <a:ext cx="3041073" cy="2280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2.bp.blogspot.com/-BdGGzUBns2o/T__b3e-g5rI/AAAAAAAAB6Y/HioZUUyUEEc/s1600/two-dogs-playing-with-a-yellow-ball-hd-animal-wallpaper-dog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4945" y="3615819"/>
            <a:ext cx="4787900" cy="269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336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073" y="412462"/>
            <a:ext cx="10515600" cy="4351338"/>
          </a:xfrm>
        </p:spPr>
        <p:txBody>
          <a:bodyPr/>
          <a:lstStyle/>
          <a:p>
            <a:r>
              <a:rPr lang="en-US" dirty="0"/>
              <a:t>Sprinting dogs require up to 50% of their caloric intake as carbohydrates.  Endurance diets require less carbohydrates due to a more efficient use of fat as an energy source.  Diets higher in carbohydrates are counter productive in working dogs and may reduce athletic performance.   </a:t>
            </a:r>
          </a:p>
          <a:p>
            <a:endParaRPr lang="en-US" dirty="0"/>
          </a:p>
        </p:txBody>
      </p:sp>
      <p:pic>
        <p:nvPicPr>
          <p:cNvPr id="4" name="Picture 4" descr="http://www.sheppardsoftware.com/content/animals/images/mammals/dogracing_d_gr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301" y="2892666"/>
            <a:ext cx="5032953" cy="3355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13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163" y="412461"/>
            <a:ext cx="10515600" cy="4351338"/>
          </a:xfrm>
        </p:spPr>
        <p:txBody>
          <a:bodyPr/>
          <a:lstStyle/>
          <a:p>
            <a:r>
              <a:rPr lang="en-US" dirty="0"/>
              <a:t>In the endurance dog high carbohydrate levels may lead to a build up of lactic acid causing muscle fatigue.  A diet higher in amino acids is beneficial to repair damage to muscle and connective </a:t>
            </a:r>
            <a:r>
              <a:rPr lang="en-US" dirty="0" smtClean="0"/>
              <a:t>tissue</a:t>
            </a:r>
          </a:p>
          <a:p>
            <a:r>
              <a:rPr lang="en-US" dirty="0"/>
              <a:t>The longer an athlete exercises, the more fat it requires.  Essential fatty acids should make up a minimum of 2% of the diet DM.</a:t>
            </a:r>
          </a:p>
          <a:p>
            <a:endParaRPr lang="en-US" dirty="0"/>
          </a:p>
          <a:p>
            <a:endParaRPr lang="en-US" dirty="0"/>
          </a:p>
        </p:txBody>
      </p:sp>
      <p:pic>
        <p:nvPicPr>
          <p:cNvPr id="4" name="Picture 2" descr="http://upload.wikimedia.org/wikipedia/commons/2/2a/Wa_husky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052" y="3126618"/>
            <a:ext cx="5245745" cy="3274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245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Other factors that can affect a dogs energy requirements.</a:t>
            </a:r>
          </a:p>
          <a:p>
            <a:endParaRPr lang="en-US" dirty="0"/>
          </a:p>
          <a:p>
            <a:pPr marL="342900" indent="-342900">
              <a:buFont typeface="Arial" charset="0"/>
              <a:buChar char="•"/>
            </a:pPr>
            <a:r>
              <a:rPr lang="en-US" dirty="0"/>
              <a:t>Climate</a:t>
            </a:r>
          </a:p>
          <a:p>
            <a:pPr marL="342900" indent="-342900">
              <a:buFont typeface="Arial" charset="0"/>
              <a:buChar char="•"/>
            </a:pPr>
            <a:endParaRPr lang="en-US" dirty="0"/>
          </a:p>
          <a:p>
            <a:pPr marL="342900" indent="-342900">
              <a:buFont typeface="Arial" charset="0"/>
              <a:buChar char="•"/>
            </a:pPr>
            <a:r>
              <a:rPr lang="en-US" dirty="0"/>
              <a:t>Environment</a:t>
            </a:r>
          </a:p>
          <a:p>
            <a:pPr marL="342900" indent="-342900">
              <a:buFont typeface="Arial" charset="0"/>
              <a:buChar char="•"/>
            </a:pPr>
            <a:endParaRPr lang="en-US" dirty="0"/>
          </a:p>
          <a:p>
            <a:pPr marL="342900" indent="-342900">
              <a:buFont typeface="Arial" charset="0"/>
              <a:buChar char="•"/>
            </a:pPr>
            <a:r>
              <a:rPr lang="en-US" dirty="0"/>
              <a:t>Stress</a:t>
            </a:r>
          </a:p>
          <a:p>
            <a:endParaRPr lang="en-US" dirty="0"/>
          </a:p>
        </p:txBody>
      </p:sp>
    </p:spTree>
    <p:extLst>
      <p:ext uri="{BB962C8B-B14F-4D97-AF65-F5344CB8AC3E}">
        <p14:creationId xmlns:p14="http://schemas.microsoft.com/office/powerpoint/2010/main" val="2465591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381000"/>
            <a:ext cx="7162800" cy="2308324"/>
          </a:xfrm>
          <a:prstGeom prst="rect">
            <a:avLst/>
          </a:prstGeom>
          <a:noFill/>
        </p:spPr>
        <p:txBody>
          <a:bodyPr wrap="square" rtlCol="0">
            <a:spAutoFit/>
          </a:bodyPr>
          <a:lstStyle/>
          <a:p>
            <a:r>
              <a:rPr lang="en-US" sz="2400" dirty="0"/>
              <a:t>Climate:  Extreme temperatures and humidity can increase energy requirements.  A dog living in the arctic need a 70 – 80% boost in energy to maintain a normal body temperature.  Dogs can increase their metabolic rate to produce additional heat through a process called cold induced thermogenesis.</a:t>
            </a:r>
            <a:endParaRPr lang="en-US" sz="2400" dirty="0"/>
          </a:p>
        </p:txBody>
      </p:sp>
      <p:pic>
        <p:nvPicPr>
          <p:cNvPr id="8194" name="Picture 2" descr="http://img843.imageshack.us/img843/4672/fkr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723961"/>
            <a:ext cx="6096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827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2200" y="609601"/>
            <a:ext cx="7696200" cy="830997"/>
          </a:xfrm>
          <a:prstGeom prst="rect">
            <a:avLst/>
          </a:prstGeom>
          <a:noFill/>
        </p:spPr>
        <p:txBody>
          <a:bodyPr wrap="square" rtlCol="0">
            <a:spAutoFit/>
          </a:bodyPr>
          <a:lstStyle/>
          <a:p>
            <a:r>
              <a:rPr lang="en-US" sz="2400" dirty="0"/>
              <a:t>The type of terrain can effect how hard dogs must work and how many calories they need.</a:t>
            </a:r>
            <a:endParaRPr lang="en-US" sz="2400" dirty="0"/>
          </a:p>
        </p:txBody>
      </p:sp>
      <p:pic>
        <p:nvPicPr>
          <p:cNvPr id="9218" name="Picture 2" descr="http://i942.photobucket.com/albums/ad269/VonGehrCG/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1" y="1752601"/>
            <a:ext cx="3157301" cy="235794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vivapets.com/upload/Image/rescue%20d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752600"/>
            <a:ext cx="3238500" cy="231815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blog.pawshpal.com/wp-content/uploads/2011/03/japan-earthquake-search-rescue-dog-at-wo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564" y="4110546"/>
            <a:ext cx="3810000" cy="253365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encrypted-tbn1.gstatic.com/images?q=tbn:ANd9GcRB6jWliWiHZQhtPg-3eyPouLNjzypC_8oHTrwowAhQLj4ie1-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164796"/>
            <a:ext cx="3657600" cy="242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511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381001"/>
            <a:ext cx="7924800" cy="1200329"/>
          </a:xfrm>
          <a:prstGeom prst="rect">
            <a:avLst/>
          </a:prstGeom>
          <a:noFill/>
        </p:spPr>
        <p:txBody>
          <a:bodyPr wrap="square" rtlCol="0">
            <a:spAutoFit/>
          </a:bodyPr>
          <a:lstStyle/>
          <a:p>
            <a:r>
              <a:rPr lang="en-US" sz="2400" dirty="0"/>
              <a:t>Stress: Psychological stress such as the show circuit, training, crowding boarding and hospitalization can effect the way in which dogs metabolize nutrients.</a:t>
            </a:r>
            <a:endParaRPr lang="en-US" sz="2400" dirty="0"/>
          </a:p>
        </p:txBody>
      </p:sp>
      <p:pic>
        <p:nvPicPr>
          <p:cNvPr id="10242" name="Picture 2" descr="http://www.showdays.info/logo/aDo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1" y="1828801"/>
            <a:ext cx="3911023" cy="258601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cdn2-b.examiner.com/sites/default/files/styles/image_content_width/hash/66/b8/66b80c6f3e812e0c392fa04a675b95cc.jpg?itok=kEJHTlQ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783" y="1833537"/>
            <a:ext cx="3891369" cy="25812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0" y="4876801"/>
            <a:ext cx="7543800" cy="830997"/>
          </a:xfrm>
          <a:prstGeom prst="rect">
            <a:avLst/>
          </a:prstGeom>
          <a:noFill/>
        </p:spPr>
        <p:txBody>
          <a:bodyPr wrap="square" rtlCol="0">
            <a:spAutoFit/>
          </a:bodyPr>
          <a:lstStyle/>
          <a:p>
            <a:r>
              <a:rPr lang="en-US" sz="2400" dirty="0"/>
              <a:t>Adequate nutrition can aid in how efficiently the dog copes with these stressors.</a:t>
            </a:r>
            <a:endParaRPr lang="en-US" sz="2400" dirty="0"/>
          </a:p>
        </p:txBody>
      </p:sp>
    </p:spTree>
    <p:extLst>
      <p:ext uri="{BB962C8B-B14F-4D97-AF65-F5344CB8AC3E}">
        <p14:creationId xmlns:p14="http://schemas.microsoft.com/office/powerpoint/2010/main" val="62943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533401"/>
            <a:ext cx="6934200" cy="646331"/>
          </a:xfrm>
          <a:prstGeom prst="rect">
            <a:avLst/>
          </a:prstGeom>
          <a:noFill/>
        </p:spPr>
        <p:txBody>
          <a:bodyPr wrap="square" rtlCol="0">
            <a:spAutoFit/>
          </a:bodyPr>
          <a:lstStyle/>
          <a:p>
            <a:r>
              <a:rPr lang="en-US" sz="3600" dirty="0"/>
              <a:t>Feline Feeding Requirements</a:t>
            </a:r>
          </a:p>
        </p:txBody>
      </p:sp>
      <p:sp>
        <p:nvSpPr>
          <p:cNvPr id="5" name="AutoShape 2" descr="Image result for cat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cats"/>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Image result for cats"/>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Image result for cats"/>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057400"/>
            <a:ext cx="5786732" cy="297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494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8927" y="852055"/>
            <a:ext cx="9601200" cy="1477328"/>
          </a:xfrm>
          <a:prstGeom prst="rect">
            <a:avLst/>
          </a:prstGeom>
          <a:noFill/>
        </p:spPr>
        <p:txBody>
          <a:bodyPr wrap="square" rtlCol="0">
            <a:spAutoFit/>
          </a:bodyPr>
          <a:lstStyle/>
          <a:p>
            <a:r>
              <a:rPr lang="en-US" dirty="0" smtClean="0"/>
              <a:t>Increased fat content: to help with energy demands.  Min 8% fat to help with cell membrane formation, eye and brain development.</a:t>
            </a:r>
          </a:p>
          <a:p>
            <a:r>
              <a:rPr lang="en-US" dirty="0" smtClean="0"/>
              <a:t>Increased digestible protein.  Min 22% protein to help with muscle and bone formation.</a:t>
            </a:r>
          </a:p>
          <a:p>
            <a:r>
              <a:rPr lang="en-US" dirty="0" smtClean="0"/>
              <a:t>Increased digestibility reduces the amount needed.  This decreases the overall work done by SI and decreases the amount of waste.</a:t>
            </a:r>
            <a:endParaRPr lang="en-US" dirty="0"/>
          </a:p>
        </p:txBody>
      </p:sp>
      <p:pic>
        <p:nvPicPr>
          <p:cNvPr id="5" name="Picture 2" descr="http://cl.jroo.me/z3/X/_/P/d/a.aaa-Nom-Nom-Nom-Puppies-Ea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6209" y="2581102"/>
            <a:ext cx="4606636" cy="350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566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457200"/>
            <a:ext cx="10515600" cy="2308324"/>
          </a:xfrm>
          <a:prstGeom prst="rect">
            <a:avLst/>
          </a:prstGeom>
          <a:noFill/>
        </p:spPr>
        <p:txBody>
          <a:bodyPr wrap="square" rtlCol="0">
            <a:spAutoFit/>
          </a:bodyPr>
          <a:lstStyle/>
          <a:p>
            <a:r>
              <a:rPr lang="en-US" dirty="0"/>
              <a:t>Domestic cats will eat 12 – 20 meals every 24 hours.</a:t>
            </a:r>
          </a:p>
          <a:p>
            <a:r>
              <a:rPr lang="en-US" dirty="0"/>
              <a:t>Cats are more sensitive to taste and texture and will only eat what they can </a:t>
            </a:r>
            <a:r>
              <a:rPr lang="en-US" dirty="0" smtClean="0"/>
              <a:t>smell</a:t>
            </a:r>
          </a:p>
          <a:p>
            <a:r>
              <a:rPr lang="en-US" dirty="0"/>
              <a:t>Three main factors determine the nutritional needs.</a:t>
            </a:r>
          </a:p>
          <a:p>
            <a:endParaRPr lang="en-US" dirty="0"/>
          </a:p>
          <a:p>
            <a:pPr marL="285750" indent="-285750">
              <a:buFont typeface="Arial" charset="0"/>
              <a:buChar char="•"/>
            </a:pPr>
            <a:r>
              <a:rPr lang="en-US" dirty="0"/>
              <a:t>Stage of life</a:t>
            </a:r>
          </a:p>
          <a:p>
            <a:pPr marL="285750" indent="-285750">
              <a:buFont typeface="Arial" charset="0"/>
              <a:buChar char="•"/>
            </a:pPr>
            <a:r>
              <a:rPr lang="en-US" dirty="0"/>
              <a:t>How active is the cat</a:t>
            </a:r>
          </a:p>
          <a:p>
            <a:pPr marL="285750" indent="-285750">
              <a:buFont typeface="Arial" charset="0"/>
              <a:buChar char="•"/>
            </a:pPr>
            <a:r>
              <a:rPr lang="en-US" dirty="0"/>
              <a:t>Is the cat maintaining an ideal body condition.</a:t>
            </a:r>
          </a:p>
          <a:p>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2691" y="2990901"/>
            <a:ext cx="4537364" cy="3398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4284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3782" y="644236"/>
            <a:ext cx="10515600" cy="3416320"/>
          </a:xfrm>
          <a:prstGeom prst="rect">
            <a:avLst/>
          </a:prstGeom>
          <a:noFill/>
        </p:spPr>
        <p:txBody>
          <a:bodyPr wrap="square" rtlCol="0">
            <a:spAutoFit/>
          </a:bodyPr>
          <a:lstStyle/>
          <a:p>
            <a:r>
              <a:rPr lang="en-US"/>
              <a:t>Cats have unique nutritional requirements:</a:t>
            </a:r>
          </a:p>
          <a:p>
            <a:endParaRPr lang="en-US"/>
          </a:p>
          <a:p>
            <a:pPr marL="342900" indent="-342900">
              <a:buFont typeface="Arial" charset="0"/>
              <a:buChar char="•"/>
            </a:pPr>
            <a:r>
              <a:rPr lang="en-US"/>
              <a:t>Amino Acids: Taurine: needed for normal CV, visual and repro function.</a:t>
            </a:r>
          </a:p>
          <a:p>
            <a:pPr marL="342900" indent="-342900">
              <a:buFont typeface="Arial" charset="0"/>
              <a:buChar char="•"/>
            </a:pPr>
            <a:r>
              <a:rPr lang="en-US"/>
              <a:t>Arginine: cats require more than other species.</a:t>
            </a:r>
          </a:p>
          <a:p>
            <a:pPr marL="342900" indent="-342900">
              <a:buFont typeface="Arial" charset="0"/>
              <a:buChar char="•"/>
            </a:pPr>
            <a:endParaRPr lang="en-US"/>
          </a:p>
          <a:p>
            <a:pPr marL="342900" indent="-342900">
              <a:buFont typeface="Arial" charset="0"/>
              <a:buChar char="•"/>
            </a:pPr>
            <a:r>
              <a:rPr lang="en-US"/>
              <a:t>Vitamins: Vitamin A found in animal tissue.  Cats can not synthesize from plant precursor.</a:t>
            </a:r>
          </a:p>
          <a:p>
            <a:pPr marL="342900" indent="-342900">
              <a:buFont typeface="Arial" charset="0"/>
              <a:buChar char="•"/>
            </a:pPr>
            <a:r>
              <a:rPr lang="en-US"/>
              <a:t>Vitamin B:  cats need more thiamin and niacin.</a:t>
            </a:r>
          </a:p>
          <a:p>
            <a:pPr marL="342900" indent="-342900">
              <a:buFont typeface="Arial" charset="0"/>
              <a:buChar char="•"/>
            </a:pPr>
            <a:endParaRPr lang="en-US"/>
          </a:p>
          <a:p>
            <a:pPr marL="342900" indent="-342900">
              <a:buFont typeface="Arial" charset="0"/>
              <a:buChar char="•"/>
            </a:pPr>
            <a:r>
              <a:rPr lang="en-US"/>
              <a:t>Arachidonic acid:  only found in animal tissue.</a:t>
            </a:r>
          </a:p>
          <a:p>
            <a:pPr marL="342900" indent="-342900">
              <a:buFont typeface="Arial" charset="0"/>
              <a:buChar char="•"/>
            </a:pPr>
            <a:endParaRPr lang="en-US"/>
          </a:p>
          <a:p>
            <a:pPr marL="342900" indent="-342900">
              <a:buFont typeface="Arial" charset="0"/>
              <a:buChar char="•"/>
            </a:pPr>
            <a:r>
              <a:rPr lang="en-US"/>
              <a:t>Protein:  Cats require more protein than dogs and amino acids are used to synthesize tissue protein and manufacture enzymes.</a:t>
            </a:r>
            <a:endParaRPr lang="en-US" dirty="0"/>
          </a:p>
        </p:txBody>
      </p:sp>
    </p:spTree>
    <p:extLst>
      <p:ext uri="{BB962C8B-B14F-4D97-AF65-F5344CB8AC3E}">
        <p14:creationId xmlns:p14="http://schemas.microsoft.com/office/powerpoint/2010/main" val="1933503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381000"/>
            <a:ext cx="8153400" cy="2585323"/>
          </a:xfrm>
          <a:prstGeom prst="rect">
            <a:avLst/>
          </a:prstGeom>
          <a:noFill/>
        </p:spPr>
        <p:txBody>
          <a:bodyPr wrap="square" rtlCol="0">
            <a:spAutoFit/>
          </a:bodyPr>
          <a:lstStyle/>
          <a:p>
            <a:r>
              <a:rPr lang="en-US" dirty="0"/>
              <a:t>Kittens are less than one year of age</a:t>
            </a:r>
          </a:p>
          <a:p>
            <a:r>
              <a:rPr lang="en-US" dirty="0"/>
              <a:t>Young adult – 1 – 7 years</a:t>
            </a:r>
          </a:p>
          <a:p>
            <a:r>
              <a:rPr lang="en-US" dirty="0"/>
              <a:t>Mature adult 7 – 11 years</a:t>
            </a:r>
          </a:p>
          <a:p>
            <a:r>
              <a:rPr lang="en-US" dirty="0"/>
              <a:t>Senior over 11 years.</a:t>
            </a:r>
          </a:p>
          <a:p>
            <a:endParaRPr lang="en-US" dirty="0"/>
          </a:p>
          <a:p>
            <a:r>
              <a:rPr lang="en-US" dirty="0"/>
              <a:t>Kittens will increase size 2000% in the first 5 months of age</a:t>
            </a:r>
            <a:r>
              <a:rPr lang="en-US" dirty="0" smtClean="0"/>
              <a:t>.</a:t>
            </a:r>
          </a:p>
          <a:p>
            <a:r>
              <a:rPr lang="en-US" dirty="0"/>
              <a:t>Kittens require 2 times more energy than adults.  At 7 – 9 weeks they should be on solid food and should be free fed (ad lib)</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74" y="3844637"/>
            <a:ext cx="3978521" cy="2470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959" y="3898973"/>
            <a:ext cx="4315241" cy="2416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705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304800"/>
            <a:ext cx="7391400" cy="1477328"/>
          </a:xfrm>
          <a:prstGeom prst="rect">
            <a:avLst/>
          </a:prstGeom>
          <a:noFill/>
        </p:spPr>
        <p:txBody>
          <a:bodyPr wrap="square" rtlCol="0">
            <a:spAutoFit/>
          </a:bodyPr>
          <a:lstStyle/>
          <a:p>
            <a:r>
              <a:rPr lang="en-US" dirty="0"/>
              <a:t>Good nutrition is heightened during gestation and lactation.  Gestation averages 63 days.  At parturition, the queen only loses 40% of the weight gained.  The remaining 60% is stored to be used as an energy source during lactation.  At the time the kittens are born, the queen should be taking in 25 – 50% more calories than </a:t>
            </a:r>
            <a:r>
              <a:rPr lang="en-US" dirty="0" err="1"/>
              <a:t>maint</a:t>
            </a:r>
            <a:r>
              <a:rPr lang="en-US" dirty="0"/>
              <a:t>.</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1937699"/>
            <a:ext cx="5714999" cy="380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5388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609600"/>
            <a:ext cx="7543800" cy="2862322"/>
          </a:xfrm>
          <a:prstGeom prst="rect">
            <a:avLst/>
          </a:prstGeom>
          <a:noFill/>
        </p:spPr>
        <p:txBody>
          <a:bodyPr wrap="square" rtlCol="0">
            <a:spAutoFit/>
          </a:bodyPr>
          <a:lstStyle/>
          <a:p>
            <a:r>
              <a:rPr lang="en-US" dirty="0"/>
              <a:t>On average, cats live 14 years.  It is difficult to determine when a cat is considered a senior.  At the age of 7 cats may become less active.</a:t>
            </a:r>
          </a:p>
          <a:p>
            <a:r>
              <a:rPr lang="en-US" dirty="0"/>
              <a:t>At age 11 the sense of smell and taste diminishes.</a:t>
            </a:r>
          </a:p>
          <a:p>
            <a:r>
              <a:rPr lang="en-US" dirty="0"/>
              <a:t>Signs of aging include:</a:t>
            </a:r>
          </a:p>
          <a:p>
            <a:pPr marL="285750" indent="-285750">
              <a:buFont typeface="Arial" charset="0"/>
              <a:buChar char="•"/>
            </a:pPr>
            <a:r>
              <a:rPr lang="en-US" dirty="0"/>
              <a:t>Decline in coat condition</a:t>
            </a:r>
          </a:p>
          <a:p>
            <a:pPr marL="285750" indent="-285750">
              <a:buFont typeface="Arial" charset="0"/>
              <a:buChar char="•"/>
            </a:pPr>
            <a:r>
              <a:rPr lang="en-US" dirty="0"/>
              <a:t>Decreased activity level</a:t>
            </a:r>
          </a:p>
          <a:p>
            <a:pPr marL="285750" indent="-285750">
              <a:buFont typeface="Arial" charset="0"/>
              <a:buChar char="•"/>
            </a:pPr>
            <a:r>
              <a:rPr lang="en-US" dirty="0"/>
              <a:t>Decreased hearing and eyesight</a:t>
            </a:r>
          </a:p>
          <a:p>
            <a:pPr marL="285750" indent="-285750">
              <a:buFont typeface="Arial" charset="0"/>
              <a:buChar char="•"/>
            </a:pPr>
            <a:r>
              <a:rPr lang="en-US" dirty="0"/>
              <a:t>Onset of arthritis</a:t>
            </a:r>
          </a:p>
          <a:p>
            <a:pPr marL="285750" indent="-285750">
              <a:buFont typeface="Arial" charset="0"/>
              <a:buChar char="•"/>
            </a:pPr>
            <a:r>
              <a:rPr lang="en-US" dirty="0"/>
              <a:t>Weight loss</a:t>
            </a:r>
          </a:p>
          <a:p>
            <a:pPr marL="285750" indent="-285750">
              <a:buFont typeface="Arial" charset="0"/>
              <a:buChar char="•"/>
            </a:pP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527" y="2971800"/>
            <a:ext cx="5029200" cy="3334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052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457201"/>
            <a:ext cx="7315200" cy="1200329"/>
          </a:xfrm>
          <a:prstGeom prst="rect">
            <a:avLst/>
          </a:prstGeom>
          <a:noFill/>
        </p:spPr>
        <p:txBody>
          <a:bodyPr wrap="square" rtlCol="0">
            <a:spAutoFit/>
          </a:bodyPr>
          <a:lstStyle/>
          <a:p>
            <a:r>
              <a:rPr lang="en-US" dirty="0"/>
              <a:t>Older cats are at risk for dehydration.  Aging can impair thirst sensitivity.  Dehydration can impair kidney function and increase water loss.  Providing multiple bowls of water, or feeding canned food can encourage older cats to take in the water needed.</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1" y="2514600"/>
            <a:ext cx="4891087" cy="3254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519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457201"/>
            <a:ext cx="8077200" cy="2954655"/>
          </a:xfrm>
          <a:prstGeom prst="rect">
            <a:avLst/>
          </a:prstGeom>
          <a:noFill/>
        </p:spPr>
        <p:txBody>
          <a:bodyPr wrap="square" rtlCol="0">
            <a:spAutoFit/>
          </a:bodyPr>
          <a:lstStyle/>
          <a:p>
            <a:r>
              <a:rPr lang="en-US" sz="2800" dirty="0"/>
              <a:t>Lifestyle factors that effect the nutritional needs of cats:</a:t>
            </a:r>
          </a:p>
          <a:p>
            <a:pPr marL="285750" indent="-285750">
              <a:buFont typeface="Arial" charset="0"/>
              <a:buChar char="•"/>
            </a:pPr>
            <a:r>
              <a:rPr lang="en-US" sz="2800" dirty="0"/>
              <a:t>Activity level</a:t>
            </a:r>
          </a:p>
          <a:p>
            <a:pPr marL="285750" indent="-285750">
              <a:buFont typeface="Arial" charset="0"/>
              <a:buChar char="•"/>
            </a:pPr>
            <a:r>
              <a:rPr lang="en-US" sz="2800" dirty="0"/>
              <a:t>Environment</a:t>
            </a:r>
          </a:p>
          <a:p>
            <a:pPr marL="285750" indent="-285750">
              <a:buFont typeface="Arial" charset="0"/>
              <a:buChar char="•"/>
            </a:pPr>
            <a:r>
              <a:rPr lang="en-US" sz="2800" dirty="0"/>
              <a:t>Stress</a:t>
            </a:r>
          </a:p>
          <a:p>
            <a:pPr marL="285750" indent="-285750">
              <a:buFont typeface="Arial" charset="0"/>
              <a:buChar char="•"/>
            </a:pPr>
            <a:r>
              <a:rPr lang="en-US" sz="2800" dirty="0"/>
              <a:t>Breed</a:t>
            </a:r>
          </a:p>
          <a:p>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764" y="1224395"/>
            <a:ext cx="3138054" cy="224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382" y="3682138"/>
            <a:ext cx="2968035" cy="252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2627" y="3990514"/>
            <a:ext cx="2937164" cy="221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0097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7400" y="381001"/>
            <a:ext cx="7848600" cy="2862322"/>
          </a:xfrm>
          <a:prstGeom prst="rect">
            <a:avLst/>
          </a:prstGeom>
          <a:noFill/>
        </p:spPr>
        <p:txBody>
          <a:bodyPr wrap="square" rtlCol="0">
            <a:spAutoFit/>
          </a:bodyPr>
          <a:lstStyle/>
          <a:p>
            <a:r>
              <a:rPr lang="en-US" dirty="0"/>
              <a:t>Special Feeding:  Hairballs</a:t>
            </a:r>
          </a:p>
          <a:p>
            <a:endParaRPr lang="en-US" dirty="0"/>
          </a:p>
          <a:p>
            <a:r>
              <a:rPr lang="en-US" dirty="0"/>
              <a:t>Most cats will experience hairballs.  Cats swallow small  amounts of hair every time they groom.  It cam accumulate in the stomach and that triggers a vomit reflex</a:t>
            </a:r>
            <a:r>
              <a:rPr lang="en-US" dirty="0" smtClean="0"/>
              <a:t>. </a:t>
            </a:r>
            <a:r>
              <a:rPr lang="en-US" dirty="0"/>
              <a:t>A diet higher in fiber will help to move the hair through the intestinal tract.  Soy emulsifier will help to minimize the combining of fats with the undigested hair.</a:t>
            </a:r>
          </a:p>
          <a:p>
            <a:endParaRPr lang="en-US" dirty="0"/>
          </a:p>
          <a:p>
            <a:r>
              <a:rPr lang="en-US" dirty="0"/>
              <a:t>Review signs of a hairball:</a:t>
            </a:r>
          </a:p>
          <a:p>
            <a:endParaRPr lang="en-US" dirty="0"/>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2966324"/>
            <a:ext cx="3577357" cy="3158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9073" y="2966324"/>
            <a:ext cx="409467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588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381001"/>
            <a:ext cx="7848600" cy="1200329"/>
          </a:xfrm>
          <a:prstGeom prst="rect">
            <a:avLst/>
          </a:prstGeom>
          <a:noFill/>
        </p:spPr>
        <p:txBody>
          <a:bodyPr wrap="square" rtlCol="0">
            <a:spAutoFit/>
          </a:bodyPr>
          <a:lstStyle/>
          <a:p>
            <a:r>
              <a:rPr lang="en-US" dirty="0"/>
              <a:t>Obesity:  Cats can develop weight problems due to hormonal disorders, or simply because they are inactive and eat too much.  The only way to reduce weight is to reduce the caloric intake and increase exercise.  Cats are at risk for hepatic </a:t>
            </a:r>
            <a:r>
              <a:rPr lang="en-US" dirty="0" err="1"/>
              <a:t>lipidosis</a:t>
            </a:r>
            <a:r>
              <a:rPr lang="en-US" dirty="0"/>
              <a:t> when losing weight.</a:t>
            </a:r>
          </a:p>
        </p:txBody>
      </p:sp>
      <p:pic>
        <p:nvPicPr>
          <p:cNvPr id="18434" name="Picture 2" descr="Image result for fat c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091" y="1752600"/>
            <a:ext cx="3810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686" y="2798619"/>
            <a:ext cx="4511915"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05000" y="4327380"/>
            <a:ext cx="3352800" cy="923330"/>
          </a:xfrm>
          <a:prstGeom prst="rect">
            <a:avLst/>
          </a:prstGeom>
          <a:noFill/>
        </p:spPr>
        <p:txBody>
          <a:bodyPr wrap="square" rtlCol="0">
            <a:spAutoFit/>
          </a:bodyPr>
          <a:lstStyle/>
          <a:p>
            <a:r>
              <a:rPr lang="en-US" dirty="0"/>
              <a:t>Increasing fiber and moderating fat and carbohydrate content will be beneficial.</a:t>
            </a:r>
          </a:p>
        </p:txBody>
      </p:sp>
    </p:spTree>
    <p:extLst>
      <p:ext uri="{BB962C8B-B14F-4D97-AF65-F5344CB8AC3E}">
        <p14:creationId xmlns:p14="http://schemas.microsoft.com/office/powerpoint/2010/main" val="13821880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381000"/>
            <a:ext cx="7772400" cy="1477328"/>
          </a:xfrm>
          <a:prstGeom prst="rect">
            <a:avLst/>
          </a:prstGeom>
          <a:noFill/>
        </p:spPr>
        <p:txBody>
          <a:bodyPr wrap="square" rtlCol="0">
            <a:spAutoFit/>
          </a:bodyPr>
          <a:lstStyle/>
          <a:p>
            <a:r>
              <a:rPr lang="en-US" dirty="0"/>
              <a:t>Urinary tract health:  FLUTD.</a:t>
            </a:r>
          </a:p>
          <a:p>
            <a:endParaRPr lang="en-US" dirty="0"/>
          </a:p>
          <a:p>
            <a:r>
              <a:rPr lang="en-US" dirty="0"/>
              <a:t>A disease that affects the ureters, bladder and/or urethra.  The most common diagnoses is idiopathic cystitis.  Typically affects cats 2 – 7 </a:t>
            </a:r>
            <a:r>
              <a:rPr lang="en-US" dirty="0" err="1"/>
              <a:t>yo</a:t>
            </a:r>
            <a:r>
              <a:rPr lang="en-US" dirty="0"/>
              <a:t>.  Stress can cause it to worsen clinical signs.  Restriction of ash is beneficial.</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057401"/>
            <a:ext cx="6400800" cy="449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4851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3455" y="748145"/>
            <a:ext cx="10536381"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Increased calcium/phosphorus/magnesium to help with bone and muscle development</a:t>
            </a:r>
          </a:p>
          <a:p>
            <a:pPr marL="285750" indent="-285750">
              <a:buFont typeface="Arial" panose="020B0604020202020204" pitchFamily="34" charset="0"/>
              <a:buChar char="•"/>
            </a:pPr>
            <a:r>
              <a:rPr lang="en-US" dirty="0" smtClean="0"/>
              <a:t>Increased fat soluble vitamins for proper development</a:t>
            </a:r>
          </a:p>
          <a:p>
            <a:pPr marL="285750" indent="-285750">
              <a:buFont typeface="Arial" panose="020B0604020202020204" pitchFamily="34" charset="0"/>
              <a:buChar char="•"/>
            </a:pPr>
            <a:r>
              <a:rPr lang="en-US" dirty="0" smtClean="0"/>
              <a:t>Increased fatty acids to compensate for growth needs</a:t>
            </a:r>
          </a:p>
          <a:p>
            <a:pPr marL="285750" indent="-285750">
              <a:buFont typeface="Arial" panose="020B0604020202020204" pitchFamily="34" charset="0"/>
              <a:buChar char="•"/>
            </a:pPr>
            <a:r>
              <a:rPr lang="en-US" dirty="0" smtClean="0"/>
              <a:t>Increased zinc for immunity health</a:t>
            </a:r>
          </a:p>
          <a:p>
            <a:pPr marL="285750" indent="-285750">
              <a:buFont typeface="Arial" panose="020B0604020202020204" pitchFamily="34" charset="0"/>
              <a:buChar char="•"/>
            </a:pPr>
            <a:r>
              <a:rPr lang="en-US" dirty="0" smtClean="0"/>
              <a:t>Simple carbohydrates to decrease strain on GI</a:t>
            </a:r>
          </a:p>
          <a:p>
            <a:pPr marL="285750" indent="-285750">
              <a:buFont typeface="Arial" panose="020B0604020202020204" pitchFamily="34" charset="0"/>
              <a:buChar char="•"/>
            </a:pPr>
            <a:r>
              <a:rPr lang="en-US" dirty="0" smtClean="0"/>
              <a:t>Highly digestible/bioavailable proteins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Assess body condition.  Take breed and activity levels into consideration.</a:t>
            </a:r>
          </a:p>
          <a:p>
            <a:endParaRPr lang="en-US" dirty="0"/>
          </a:p>
        </p:txBody>
      </p:sp>
      <p:pic>
        <p:nvPicPr>
          <p:cNvPr id="6" name="Picture 2" descr="http://dirtydogsandmeow.com/blog/wp-content/uploads/2012/12/puppy-lar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838" y="3525982"/>
            <a:ext cx="426561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719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381000"/>
            <a:ext cx="8229600" cy="923330"/>
          </a:xfrm>
          <a:prstGeom prst="rect">
            <a:avLst/>
          </a:prstGeom>
          <a:noFill/>
        </p:spPr>
        <p:txBody>
          <a:bodyPr wrap="square" rtlCol="0">
            <a:spAutoFit/>
          </a:bodyPr>
          <a:lstStyle/>
          <a:p>
            <a:r>
              <a:rPr lang="en-US" dirty="0"/>
              <a:t>Urethral obstruction:</a:t>
            </a:r>
          </a:p>
          <a:p>
            <a:endParaRPr lang="en-US" dirty="0"/>
          </a:p>
          <a:p>
            <a:r>
              <a:rPr lang="en-US" dirty="0" err="1"/>
              <a:t>Uroliths</a:t>
            </a:r>
            <a:r>
              <a:rPr lang="en-US" dirty="0"/>
              <a:t> and plugs are not the same.  Urethral pugs are unorganized masses of mucus.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1600201"/>
            <a:ext cx="3705225"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426" y="2286000"/>
            <a:ext cx="4732467" cy="2105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84441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381000"/>
            <a:ext cx="7848600" cy="2862322"/>
          </a:xfrm>
          <a:prstGeom prst="rect">
            <a:avLst/>
          </a:prstGeom>
          <a:noFill/>
        </p:spPr>
        <p:txBody>
          <a:bodyPr wrap="square" rtlCol="0">
            <a:spAutoFit/>
          </a:bodyPr>
          <a:lstStyle/>
          <a:p>
            <a:r>
              <a:rPr lang="en-US" dirty="0"/>
              <a:t>Indoor cats have a higher risk for FLUTD</a:t>
            </a:r>
          </a:p>
          <a:p>
            <a:r>
              <a:rPr lang="en-US" dirty="0"/>
              <a:t>2 – 7 </a:t>
            </a:r>
            <a:r>
              <a:rPr lang="en-US" dirty="0" err="1"/>
              <a:t>yo</a:t>
            </a:r>
            <a:r>
              <a:rPr lang="en-US" dirty="0"/>
              <a:t> have increased risk for urethral plugs</a:t>
            </a:r>
          </a:p>
          <a:p>
            <a:r>
              <a:rPr lang="en-US" dirty="0"/>
              <a:t>&gt;4 </a:t>
            </a:r>
            <a:r>
              <a:rPr lang="en-US" dirty="0" err="1"/>
              <a:t>yo</a:t>
            </a:r>
            <a:r>
              <a:rPr lang="en-US" dirty="0"/>
              <a:t> at risk for urolithiasis and idiopathic cystitis</a:t>
            </a:r>
          </a:p>
          <a:p>
            <a:r>
              <a:rPr lang="en-US" dirty="0"/>
              <a:t>4 – 7 </a:t>
            </a:r>
            <a:r>
              <a:rPr lang="en-US" dirty="0" err="1"/>
              <a:t>yo</a:t>
            </a:r>
            <a:r>
              <a:rPr lang="en-US" dirty="0"/>
              <a:t> highest risk for struvite formation</a:t>
            </a:r>
          </a:p>
          <a:p>
            <a:r>
              <a:rPr lang="en-US" dirty="0"/>
              <a:t>7 – 10 </a:t>
            </a:r>
            <a:r>
              <a:rPr lang="en-US" dirty="0" err="1"/>
              <a:t>yo</a:t>
            </a:r>
            <a:r>
              <a:rPr lang="en-US" dirty="0"/>
              <a:t> highest risk for calcium </a:t>
            </a:r>
            <a:r>
              <a:rPr lang="en-US" dirty="0" err="1"/>
              <a:t>oxilate</a:t>
            </a:r>
            <a:r>
              <a:rPr lang="en-US" dirty="0"/>
              <a:t> formation.</a:t>
            </a:r>
          </a:p>
          <a:p>
            <a:endParaRPr lang="en-US" dirty="0"/>
          </a:p>
          <a:p>
            <a:r>
              <a:rPr lang="en-US" dirty="0"/>
              <a:t>Stones must be removed surgically.</a:t>
            </a:r>
          </a:p>
          <a:p>
            <a:endParaRPr lang="en-US" dirty="0"/>
          </a:p>
          <a:p>
            <a:r>
              <a:rPr lang="en-US" dirty="0"/>
              <a:t>Increase water intake.</a:t>
            </a:r>
          </a:p>
          <a:p>
            <a:r>
              <a:rPr lang="en-US" dirty="0"/>
              <a:t>Feed a diet that promotes appropriate </a:t>
            </a:r>
            <a:r>
              <a:rPr lang="en-US" dirty="0" err="1"/>
              <a:t>pH.</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581401"/>
            <a:ext cx="3790950" cy="2805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34356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8473" y="789709"/>
            <a:ext cx="9102436" cy="646331"/>
          </a:xfrm>
          <a:prstGeom prst="rect">
            <a:avLst/>
          </a:prstGeom>
          <a:noFill/>
        </p:spPr>
        <p:txBody>
          <a:bodyPr wrap="square" rtlCol="0">
            <a:spAutoFit/>
          </a:bodyPr>
          <a:lstStyle/>
          <a:p>
            <a:r>
              <a:rPr lang="en-US" dirty="0" smtClean="0"/>
              <a:t>Puppies should be fed as least 3x per day to combat hypoglycemia. This low blood sugar can cause lethargy, convulsions and death.</a:t>
            </a:r>
            <a:endParaRPr lang="en-US" dirty="0"/>
          </a:p>
        </p:txBody>
      </p:sp>
      <p:pic>
        <p:nvPicPr>
          <p:cNvPr id="5" name="Picture 2" descr="http://farm9.staticflickr.com/8487/8165038463_0fb1588d3b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618" y="1946563"/>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360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50396115"/>
              </p:ext>
            </p:extLst>
          </p:nvPr>
        </p:nvGraphicFramePr>
        <p:xfrm>
          <a:off x="2791689" y="1700934"/>
          <a:ext cx="7516092" cy="3785464"/>
        </p:xfrm>
        <a:graphic>
          <a:graphicData uri="http://schemas.openxmlformats.org/drawingml/2006/table">
            <a:tbl>
              <a:tblPr/>
              <a:tblGrid>
                <a:gridCol w="2505364">
                  <a:extLst>
                    <a:ext uri="{9D8B030D-6E8A-4147-A177-3AD203B41FA5}">
                      <a16:colId xmlns:a16="http://schemas.microsoft.com/office/drawing/2014/main" val="1829923828"/>
                    </a:ext>
                  </a:extLst>
                </a:gridCol>
                <a:gridCol w="2505364">
                  <a:extLst>
                    <a:ext uri="{9D8B030D-6E8A-4147-A177-3AD203B41FA5}">
                      <a16:colId xmlns:a16="http://schemas.microsoft.com/office/drawing/2014/main" val="1042509971"/>
                    </a:ext>
                  </a:extLst>
                </a:gridCol>
                <a:gridCol w="2505364">
                  <a:extLst>
                    <a:ext uri="{9D8B030D-6E8A-4147-A177-3AD203B41FA5}">
                      <a16:colId xmlns:a16="http://schemas.microsoft.com/office/drawing/2014/main" val="2334706227"/>
                    </a:ext>
                  </a:extLst>
                </a:gridCol>
              </a:tblGrid>
              <a:tr h="978044">
                <a:tc>
                  <a:txBody>
                    <a:bodyPr/>
                    <a:lstStyle/>
                    <a:p>
                      <a:r>
                        <a:rPr lang="en-US" sz="1800" b="1" dirty="0">
                          <a:latin typeface="Arial"/>
                        </a:rPr>
                        <a:t>Species and Growth Stage</a:t>
                      </a:r>
                      <a:endParaRPr lang="en-US" sz="1800" dirty="0"/>
                    </a:p>
                  </a:txBody>
                  <a:tcPr marL="47625" marR="47625" marT="47637" marB="47637" anchor="ctr">
                    <a:lnL>
                      <a:noFill/>
                    </a:lnL>
                    <a:lnR>
                      <a:noFill/>
                    </a:lnR>
                    <a:lnT>
                      <a:noFill/>
                    </a:lnT>
                    <a:lnB>
                      <a:noFill/>
                    </a:lnB>
                    <a:solidFill>
                      <a:srgbClr val="6699CC"/>
                    </a:solidFill>
                  </a:tcPr>
                </a:tc>
                <a:tc>
                  <a:txBody>
                    <a:bodyPr/>
                    <a:lstStyle/>
                    <a:p>
                      <a:r>
                        <a:rPr lang="en-US" sz="1800" b="1" dirty="0">
                          <a:latin typeface="Arial"/>
                        </a:rPr>
                        <a:t>Recommended Protein %</a:t>
                      </a:r>
                      <a:endParaRPr lang="en-US" sz="1800" dirty="0"/>
                    </a:p>
                  </a:txBody>
                  <a:tcPr marL="47625" marR="47625" marT="47637" marB="47637" anchor="ctr">
                    <a:lnL>
                      <a:noFill/>
                    </a:lnL>
                    <a:lnR>
                      <a:noFill/>
                    </a:lnR>
                    <a:lnT>
                      <a:noFill/>
                    </a:lnT>
                    <a:lnB>
                      <a:noFill/>
                    </a:lnB>
                    <a:solidFill>
                      <a:srgbClr val="6699CC"/>
                    </a:solidFill>
                  </a:tcPr>
                </a:tc>
                <a:tc>
                  <a:txBody>
                    <a:bodyPr/>
                    <a:lstStyle/>
                    <a:p>
                      <a:r>
                        <a:rPr lang="en-US" sz="1800" b="1">
                          <a:latin typeface="Arial"/>
                        </a:rPr>
                        <a:t>Recommended Fat %</a:t>
                      </a:r>
                      <a:endParaRPr lang="en-US" sz="1800"/>
                    </a:p>
                  </a:txBody>
                  <a:tcPr marL="47625" marR="47625" marT="47637" marB="47637" anchor="ctr">
                    <a:lnL>
                      <a:noFill/>
                    </a:lnL>
                    <a:lnR>
                      <a:noFill/>
                    </a:lnR>
                    <a:lnT>
                      <a:noFill/>
                    </a:lnT>
                    <a:lnB>
                      <a:noFill/>
                    </a:lnB>
                    <a:solidFill>
                      <a:srgbClr val="6699CC"/>
                    </a:solidFill>
                  </a:tcPr>
                </a:tc>
                <a:extLst>
                  <a:ext uri="{0D108BD9-81ED-4DB2-BD59-A6C34878D82A}">
                    <a16:rowId xmlns:a16="http://schemas.microsoft.com/office/drawing/2014/main" val="4066066624"/>
                  </a:ext>
                </a:extLst>
              </a:tr>
              <a:tr h="561484">
                <a:tc>
                  <a:txBody>
                    <a:bodyPr/>
                    <a:lstStyle/>
                    <a:p>
                      <a:r>
                        <a:rPr lang="en-US" sz="1800" dirty="0">
                          <a:latin typeface="Arial"/>
                        </a:rPr>
                        <a:t>Puppy</a:t>
                      </a:r>
                      <a:endParaRPr lang="en-US" sz="1800" dirty="0"/>
                    </a:p>
                  </a:txBody>
                  <a:tcPr marL="47625" marR="47625" marT="47637" marB="47637" anchor="ctr">
                    <a:lnL>
                      <a:noFill/>
                    </a:lnL>
                    <a:lnR>
                      <a:noFill/>
                    </a:lnR>
                    <a:lnT>
                      <a:noFill/>
                    </a:lnT>
                    <a:lnB>
                      <a:noFill/>
                    </a:lnB>
                    <a:solidFill>
                      <a:srgbClr val="FFFFFF"/>
                    </a:solidFill>
                  </a:tcPr>
                </a:tc>
                <a:tc>
                  <a:txBody>
                    <a:bodyPr/>
                    <a:lstStyle/>
                    <a:p>
                      <a:pPr algn="ctr"/>
                      <a:r>
                        <a:rPr lang="en-US" sz="1800" dirty="0">
                          <a:latin typeface="Arial"/>
                        </a:rPr>
                        <a:t>28%</a:t>
                      </a:r>
                      <a:endParaRPr lang="en-US" sz="1800" dirty="0"/>
                    </a:p>
                  </a:txBody>
                  <a:tcPr marL="47625" marR="47625" marT="47637" marB="47637" anchor="ctr">
                    <a:lnL>
                      <a:noFill/>
                    </a:lnL>
                    <a:lnR>
                      <a:noFill/>
                    </a:lnR>
                    <a:lnT>
                      <a:noFill/>
                    </a:lnT>
                    <a:lnB>
                      <a:noFill/>
                    </a:lnB>
                    <a:solidFill>
                      <a:srgbClr val="FFFFFF"/>
                    </a:solidFill>
                  </a:tcPr>
                </a:tc>
                <a:tc>
                  <a:txBody>
                    <a:bodyPr/>
                    <a:lstStyle/>
                    <a:p>
                      <a:pPr algn="ctr"/>
                      <a:r>
                        <a:rPr lang="en-US" sz="1800" dirty="0">
                          <a:latin typeface="Arial"/>
                        </a:rPr>
                        <a:t>17%</a:t>
                      </a:r>
                      <a:endParaRPr lang="en-US" sz="1800" dirty="0"/>
                    </a:p>
                  </a:txBody>
                  <a:tcPr marL="47625" marR="47625" marT="47637" marB="47637" anchor="ctr">
                    <a:lnL>
                      <a:noFill/>
                    </a:lnL>
                    <a:lnR>
                      <a:noFill/>
                    </a:lnR>
                    <a:lnT>
                      <a:noFill/>
                    </a:lnT>
                    <a:lnB>
                      <a:noFill/>
                    </a:lnB>
                    <a:solidFill>
                      <a:srgbClr val="FFFFFF"/>
                    </a:solidFill>
                  </a:tcPr>
                </a:tc>
                <a:extLst>
                  <a:ext uri="{0D108BD9-81ED-4DB2-BD59-A6C34878D82A}">
                    <a16:rowId xmlns:a16="http://schemas.microsoft.com/office/drawing/2014/main" val="4124936760"/>
                  </a:ext>
                </a:extLst>
              </a:tr>
              <a:tr h="561484">
                <a:tc>
                  <a:txBody>
                    <a:bodyPr/>
                    <a:lstStyle/>
                    <a:p>
                      <a:r>
                        <a:rPr lang="en-US" sz="1800" dirty="0">
                          <a:latin typeface="Arial"/>
                        </a:rPr>
                        <a:t>Adult Dog</a:t>
                      </a:r>
                      <a:endParaRPr lang="en-US" sz="1800" dirty="0"/>
                    </a:p>
                  </a:txBody>
                  <a:tcPr marL="47625" marR="47625" marT="47637" marB="47637" anchor="ctr">
                    <a:lnL>
                      <a:noFill/>
                    </a:lnL>
                    <a:lnR>
                      <a:noFill/>
                    </a:lnR>
                    <a:lnT>
                      <a:noFill/>
                    </a:lnT>
                    <a:lnB>
                      <a:noFill/>
                    </a:lnB>
                    <a:solidFill>
                      <a:srgbClr val="FFFFFF"/>
                    </a:solidFill>
                  </a:tcPr>
                </a:tc>
                <a:tc>
                  <a:txBody>
                    <a:bodyPr/>
                    <a:lstStyle/>
                    <a:p>
                      <a:pPr algn="ctr"/>
                      <a:r>
                        <a:rPr lang="en-US" sz="1800" dirty="0">
                          <a:latin typeface="Arial"/>
                        </a:rPr>
                        <a:t>18%</a:t>
                      </a:r>
                      <a:endParaRPr lang="en-US" sz="1800" dirty="0"/>
                    </a:p>
                  </a:txBody>
                  <a:tcPr marL="47625" marR="47625" marT="47637" marB="47637" anchor="ctr">
                    <a:lnL>
                      <a:noFill/>
                    </a:lnL>
                    <a:lnR>
                      <a:noFill/>
                    </a:lnR>
                    <a:lnT>
                      <a:noFill/>
                    </a:lnT>
                    <a:lnB>
                      <a:noFill/>
                    </a:lnB>
                    <a:solidFill>
                      <a:srgbClr val="FFFFFF"/>
                    </a:solidFill>
                  </a:tcPr>
                </a:tc>
                <a:tc>
                  <a:txBody>
                    <a:bodyPr/>
                    <a:lstStyle/>
                    <a:p>
                      <a:pPr algn="ctr"/>
                      <a:r>
                        <a:rPr lang="en-US" sz="1800" dirty="0">
                          <a:latin typeface="Arial"/>
                        </a:rPr>
                        <a:t>9-15%</a:t>
                      </a:r>
                      <a:endParaRPr lang="en-US" sz="1800" dirty="0"/>
                    </a:p>
                  </a:txBody>
                  <a:tcPr marL="47625" marR="47625" marT="47637" marB="47637" anchor="ctr">
                    <a:lnL>
                      <a:noFill/>
                    </a:lnL>
                    <a:lnR>
                      <a:noFill/>
                    </a:lnR>
                    <a:lnT>
                      <a:noFill/>
                    </a:lnT>
                    <a:lnB>
                      <a:noFill/>
                    </a:lnB>
                    <a:solidFill>
                      <a:srgbClr val="FFFFFF"/>
                    </a:solidFill>
                  </a:tcPr>
                </a:tc>
                <a:extLst>
                  <a:ext uri="{0D108BD9-81ED-4DB2-BD59-A6C34878D82A}">
                    <a16:rowId xmlns:a16="http://schemas.microsoft.com/office/drawing/2014/main" val="1549890249"/>
                  </a:ext>
                </a:extLst>
              </a:tr>
              <a:tr h="561484">
                <a:tc>
                  <a:txBody>
                    <a:bodyPr/>
                    <a:lstStyle/>
                    <a:p>
                      <a:r>
                        <a:rPr lang="en-US" sz="1800">
                          <a:latin typeface="Arial"/>
                        </a:rPr>
                        <a:t>Performance Dog</a:t>
                      </a:r>
                      <a:endParaRPr lang="en-US" sz="1800"/>
                    </a:p>
                  </a:txBody>
                  <a:tcPr marL="47625" marR="47625" marT="47637" marB="47637" anchor="ctr">
                    <a:lnL>
                      <a:noFill/>
                    </a:lnL>
                    <a:lnR>
                      <a:noFill/>
                    </a:lnR>
                    <a:lnT>
                      <a:noFill/>
                    </a:lnT>
                    <a:lnB>
                      <a:noFill/>
                    </a:lnB>
                    <a:solidFill>
                      <a:srgbClr val="FFFFFF"/>
                    </a:solidFill>
                  </a:tcPr>
                </a:tc>
                <a:tc>
                  <a:txBody>
                    <a:bodyPr/>
                    <a:lstStyle/>
                    <a:p>
                      <a:pPr algn="ctr"/>
                      <a:r>
                        <a:rPr lang="en-US" sz="1800" dirty="0">
                          <a:latin typeface="Arial"/>
                        </a:rPr>
                        <a:t>25%</a:t>
                      </a:r>
                      <a:endParaRPr lang="en-US" sz="1800" dirty="0"/>
                    </a:p>
                  </a:txBody>
                  <a:tcPr marL="47625" marR="47625" marT="47637" marB="47637" anchor="ctr">
                    <a:lnL>
                      <a:noFill/>
                    </a:lnL>
                    <a:lnR>
                      <a:noFill/>
                    </a:lnR>
                    <a:lnT>
                      <a:noFill/>
                    </a:lnT>
                    <a:lnB>
                      <a:noFill/>
                    </a:lnB>
                    <a:solidFill>
                      <a:srgbClr val="FFFFFF"/>
                    </a:solidFill>
                  </a:tcPr>
                </a:tc>
                <a:tc>
                  <a:txBody>
                    <a:bodyPr/>
                    <a:lstStyle/>
                    <a:p>
                      <a:pPr algn="ctr"/>
                      <a:r>
                        <a:rPr lang="en-US" sz="1800" dirty="0">
                          <a:latin typeface="Arial"/>
                        </a:rPr>
                        <a:t>20%</a:t>
                      </a:r>
                      <a:endParaRPr lang="en-US" sz="1800" dirty="0"/>
                    </a:p>
                  </a:txBody>
                  <a:tcPr marL="47625" marR="47625" marT="47637" marB="47637" anchor="ctr">
                    <a:lnL>
                      <a:noFill/>
                    </a:lnL>
                    <a:lnR>
                      <a:noFill/>
                    </a:lnR>
                    <a:lnT>
                      <a:noFill/>
                    </a:lnT>
                    <a:lnB>
                      <a:noFill/>
                    </a:lnB>
                    <a:solidFill>
                      <a:srgbClr val="FFFFFF"/>
                    </a:solidFill>
                  </a:tcPr>
                </a:tc>
                <a:extLst>
                  <a:ext uri="{0D108BD9-81ED-4DB2-BD59-A6C34878D82A}">
                    <a16:rowId xmlns:a16="http://schemas.microsoft.com/office/drawing/2014/main" val="2742817674"/>
                  </a:ext>
                </a:extLst>
              </a:tr>
              <a:tr h="561484">
                <a:tc>
                  <a:txBody>
                    <a:bodyPr/>
                    <a:lstStyle/>
                    <a:p>
                      <a:r>
                        <a:rPr lang="en-US" sz="1800">
                          <a:latin typeface="Arial"/>
                        </a:rPr>
                        <a:t>Racing Sled Dog</a:t>
                      </a:r>
                      <a:endParaRPr lang="en-US" sz="1800"/>
                    </a:p>
                  </a:txBody>
                  <a:tcPr marL="47625" marR="47625" marT="47637" marB="47637" anchor="ctr">
                    <a:lnL>
                      <a:noFill/>
                    </a:lnL>
                    <a:lnR>
                      <a:noFill/>
                    </a:lnR>
                    <a:lnT>
                      <a:noFill/>
                    </a:lnT>
                    <a:lnB>
                      <a:noFill/>
                    </a:lnB>
                    <a:solidFill>
                      <a:srgbClr val="FFFFFF"/>
                    </a:solidFill>
                  </a:tcPr>
                </a:tc>
                <a:tc>
                  <a:txBody>
                    <a:bodyPr/>
                    <a:lstStyle/>
                    <a:p>
                      <a:pPr algn="ctr"/>
                      <a:r>
                        <a:rPr lang="en-US" sz="1800">
                          <a:latin typeface="Arial"/>
                        </a:rPr>
                        <a:t>35%</a:t>
                      </a:r>
                      <a:endParaRPr lang="en-US" sz="1800"/>
                    </a:p>
                  </a:txBody>
                  <a:tcPr marL="47625" marR="47625" marT="47637" marB="47637" anchor="ctr">
                    <a:lnL>
                      <a:noFill/>
                    </a:lnL>
                    <a:lnR>
                      <a:noFill/>
                    </a:lnR>
                    <a:lnT>
                      <a:noFill/>
                    </a:lnT>
                    <a:lnB>
                      <a:noFill/>
                    </a:lnB>
                    <a:solidFill>
                      <a:srgbClr val="FFFFFF"/>
                    </a:solidFill>
                  </a:tcPr>
                </a:tc>
                <a:tc>
                  <a:txBody>
                    <a:bodyPr/>
                    <a:lstStyle/>
                    <a:p>
                      <a:pPr algn="ctr"/>
                      <a:r>
                        <a:rPr lang="en-US" sz="1800" dirty="0">
                          <a:latin typeface="Arial"/>
                        </a:rPr>
                        <a:t>50%</a:t>
                      </a:r>
                      <a:endParaRPr lang="en-US" sz="1800" dirty="0"/>
                    </a:p>
                  </a:txBody>
                  <a:tcPr marL="47625" marR="47625" marT="47637" marB="47637" anchor="ctr">
                    <a:lnL>
                      <a:noFill/>
                    </a:lnL>
                    <a:lnR>
                      <a:noFill/>
                    </a:lnR>
                    <a:lnT>
                      <a:noFill/>
                    </a:lnT>
                    <a:lnB>
                      <a:noFill/>
                    </a:lnB>
                    <a:solidFill>
                      <a:srgbClr val="FFFFFF"/>
                    </a:solidFill>
                  </a:tcPr>
                </a:tc>
                <a:extLst>
                  <a:ext uri="{0D108BD9-81ED-4DB2-BD59-A6C34878D82A}">
                    <a16:rowId xmlns:a16="http://schemas.microsoft.com/office/drawing/2014/main" val="3494386116"/>
                  </a:ext>
                </a:extLst>
              </a:tr>
              <a:tr h="561484">
                <a:tc>
                  <a:txBody>
                    <a:bodyPr/>
                    <a:lstStyle/>
                    <a:p>
                      <a:r>
                        <a:rPr lang="en-US" sz="1800" dirty="0">
                          <a:latin typeface="Arial"/>
                        </a:rPr>
                        <a:t>Lactating Dog</a:t>
                      </a:r>
                      <a:endParaRPr lang="en-US" sz="1800" dirty="0"/>
                    </a:p>
                  </a:txBody>
                  <a:tcPr marL="47625" marR="47625" marT="47637" marB="47637" anchor="ctr">
                    <a:lnL>
                      <a:noFill/>
                    </a:lnL>
                    <a:lnR>
                      <a:noFill/>
                    </a:lnR>
                    <a:lnT>
                      <a:noFill/>
                    </a:lnT>
                    <a:lnB>
                      <a:noFill/>
                    </a:lnB>
                    <a:solidFill>
                      <a:srgbClr val="FFFFFF"/>
                    </a:solidFill>
                  </a:tcPr>
                </a:tc>
                <a:tc>
                  <a:txBody>
                    <a:bodyPr/>
                    <a:lstStyle/>
                    <a:p>
                      <a:pPr algn="ctr"/>
                      <a:r>
                        <a:rPr lang="en-US" sz="1800">
                          <a:latin typeface="Arial"/>
                        </a:rPr>
                        <a:t>28%</a:t>
                      </a:r>
                      <a:endParaRPr lang="en-US" sz="1800"/>
                    </a:p>
                  </a:txBody>
                  <a:tcPr marL="47625" marR="47625" marT="47637" marB="47637" anchor="ctr">
                    <a:lnL>
                      <a:noFill/>
                    </a:lnL>
                    <a:lnR>
                      <a:noFill/>
                    </a:lnR>
                    <a:lnT>
                      <a:noFill/>
                    </a:lnT>
                    <a:lnB>
                      <a:noFill/>
                    </a:lnB>
                    <a:solidFill>
                      <a:srgbClr val="FFFFFF"/>
                    </a:solidFill>
                  </a:tcPr>
                </a:tc>
                <a:tc>
                  <a:txBody>
                    <a:bodyPr/>
                    <a:lstStyle/>
                    <a:p>
                      <a:pPr algn="ctr"/>
                      <a:r>
                        <a:rPr lang="en-US" sz="1800" dirty="0">
                          <a:latin typeface="Arial"/>
                        </a:rPr>
                        <a:t>17%</a:t>
                      </a:r>
                      <a:endParaRPr lang="en-US" sz="1800" dirty="0"/>
                    </a:p>
                  </a:txBody>
                  <a:tcPr marL="47625" marR="47625" marT="47637" marB="47637" anchor="ctr">
                    <a:lnL>
                      <a:noFill/>
                    </a:lnL>
                    <a:lnR>
                      <a:noFill/>
                    </a:lnR>
                    <a:lnT>
                      <a:noFill/>
                    </a:lnT>
                    <a:lnB>
                      <a:noFill/>
                    </a:lnB>
                    <a:solidFill>
                      <a:srgbClr val="FFFFFF"/>
                    </a:solidFill>
                  </a:tcPr>
                </a:tc>
                <a:extLst>
                  <a:ext uri="{0D108BD9-81ED-4DB2-BD59-A6C34878D82A}">
                    <a16:rowId xmlns:a16="http://schemas.microsoft.com/office/drawing/2014/main" val="3715327700"/>
                  </a:ext>
                </a:extLst>
              </a:tr>
            </a:tbl>
          </a:graphicData>
        </a:graphic>
      </p:graphicFrame>
    </p:spTree>
    <p:extLst>
      <p:ext uri="{BB962C8B-B14F-4D97-AF65-F5344CB8AC3E}">
        <p14:creationId xmlns:p14="http://schemas.microsoft.com/office/powerpoint/2010/main" val="3621872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http://candysblogofawesome.files.wordpress.com/2012/07/funny-pictures-of-dogs-with-captions-63.jpg?w=2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1" y="1143001"/>
            <a:ext cx="4391025" cy="538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5"/>
          <p:cNvSpPr txBox="1">
            <a:spLocks noChangeArrowheads="1"/>
          </p:cNvSpPr>
          <p:nvPr/>
        </p:nvSpPr>
        <p:spPr bwMode="auto">
          <a:xfrm>
            <a:off x="2895600" y="381000"/>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Adult Canine Nutrition</a:t>
            </a:r>
          </a:p>
        </p:txBody>
      </p:sp>
    </p:spTree>
    <p:extLst>
      <p:ext uri="{BB962C8B-B14F-4D97-AF65-F5344CB8AC3E}">
        <p14:creationId xmlns:p14="http://schemas.microsoft.com/office/powerpoint/2010/main" val="20447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can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037" y="942109"/>
            <a:ext cx="693420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0946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9255" y="810491"/>
            <a:ext cx="9746672" cy="369332"/>
          </a:xfrm>
          <a:prstGeom prst="rect">
            <a:avLst/>
          </a:prstGeom>
        </p:spPr>
        <p:txBody>
          <a:bodyPr wrap="square">
            <a:spAutoFit/>
          </a:bodyPr>
          <a:lstStyle/>
          <a:p>
            <a:pPr>
              <a:spcBef>
                <a:spcPct val="0"/>
              </a:spcBef>
            </a:pPr>
            <a:r>
              <a:rPr lang="en-US" altLang="en-US" b="1">
                <a:latin typeface="Arial" panose="020B0604020202020204" pitchFamily="34" charset="0"/>
              </a:rPr>
              <a:t>ME = Metabolizable Energy</a:t>
            </a:r>
            <a:endParaRPr lang="en-US" altLang="en-US" b="1" dirty="0">
              <a:latin typeface="Arial" panose="020B0604020202020204" pitchFamily="34" charset="0"/>
            </a:endParaRPr>
          </a:p>
        </p:txBody>
      </p:sp>
      <p:sp>
        <p:nvSpPr>
          <p:cNvPr id="5" name="Rectangle 4"/>
          <p:cNvSpPr/>
          <p:nvPr/>
        </p:nvSpPr>
        <p:spPr>
          <a:xfrm>
            <a:off x="3048000" y="2413338"/>
            <a:ext cx="6096000" cy="2031325"/>
          </a:xfrm>
          <a:prstGeom prst="rect">
            <a:avLst/>
          </a:prstGeom>
        </p:spPr>
        <p:txBody>
          <a:bodyPr>
            <a:spAutoFit/>
          </a:bodyPr>
          <a:lstStyle/>
          <a:p>
            <a:pPr>
              <a:spcBef>
                <a:spcPct val="0"/>
              </a:spcBef>
            </a:pPr>
            <a:r>
              <a:rPr lang="en-US" altLang="en-US" dirty="0">
                <a:latin typeface="Arial" panose="020B0604020202020204" pitchFamily="34" charset="0"/>
              </a:rPr>
              <a:t>ME requirement for an inactive adult canine:</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95 x W(kg)to the power of 0.75</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ME requirements for an active adult canine:</a:t>
            </a:r>
          </a:p>
          <a:p>
            <a:pPr>
              <a:spcBef>
                <a:spcPct val="0"/>
              </a:spcBef>
            </a:pPr>
            <a:endParaRPr lang="en-US" altLang="en-US" dirty="0">
              <a:latin typeface="Arial" panose="020B0604020202020204" pitchFamily="34" charset="0"/>
            </a:endParaRPr>
          </a:p>
          <a:p>
            <a:pPr>
              <a:spcBef>
                <a:spcPct val="0"/>
              </a:spcBef>
            </a:pPr>
            <a:r>
              <a:rPr lang="en-US" altLang="en-US" dirty="0">
                <a:latin typeface="Arial" panose="020B0604020202020204" pitchFamily="34" charset="0"/>
              </a:rPr>
              <a:t>130 x W(kg) to the power of 0.75</a:t>
            </a:r>
          </a:p>
        </p:txBody>
      </p:sp>
    </p:spTree>
    <p:extLst>
      <p:ext uri="{BB962C8B-B14F-4D97-AF65-F5344CB8AC3E}">
        <p14:creationId xmlns:p14="http://schemas.microsoft.com/office/powerpoint/2010/main" val="16640036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1973</Words>
  <Application>Microsoft Office PowerPoint</Application>
  <PresentationFormat>Widescreen</PresentationFormat>
  <Paragraphs>164</Paragraphs>
  <Slides>41</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Bradford Schools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Huff</dc:creator>
  <cp:lastModifiedBy>Catherine Huff</cp:lastModifiedBy>
  <cp:revision>8</cp:revision>
  <dcterms:created xsi:type="dcterms:W3CDTF">2019-09-30T18:52:54Z</dcterms:created>
  <dcterms:modified xsi:type="dcterms:W3CDTF">2019-10-03T17:53:44Z</dcterms:modified>
</cp:coreProperties>
</file>