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60" d="100"/>
          <a:sy n="60" d="100"/>
        </p:scale>
        <p:origin x="17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6FA70-B415-40F3-8789-7E55ABB842BD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799AA-03C9-4CE6-B1E6-01CC3E8A7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27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Weird about view?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89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CrCd</a:t>
            </a:r>
            <a:r>
              <a:rPr lang="en-US" dirty="0" smtClean="0"/>
              <a:t> </a:t>
            </a:r>
            <a:r>
              <a:rPr lang="en-US" dirty="0" err="1" smtClean="0"/>
              <a:t>Tib</a:t>
            </a:r>
            <a:r>
              <a:rPr lang="en-US" dirty="0" smtClean="0"/>
              <a:t>/Fib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32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67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/>
              <a:t>Support with a cord or rope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/>
              <a:t>Use sandbags as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0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caudocranial? Closer to cassette</a:t>
            </a:r>
          </a:p>
          <a:p>
            <a:endParaRPr lang="en-US" dirty="0" smtClean="0"/>
          </a:p>
          <a:p>
            <a:r>
              <a:rPr lang="en-US" dirty="0" smtClean="0"/>
              <a:t>Distal to humerus – CrCa becomes preferable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2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Notice: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T-shape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Non-manual restraint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Central ray at area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Careful collimation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4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Avoid superimposition of structures over shoulder.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over-rotate - - Shoulder may lift off cassette.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7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51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48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10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Use tape or paddle to hyperextend - Do not extend carpus beyond normal range of motion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3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0A1-ECC9-4170-A253-0A87BDFF44E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8F82-D3C9-4D73-AF25-C45C6F32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0A1-ECC9-4170-A253-0A87BDFF44E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8F82-D3C9-4D73-AF25-C45C6F32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5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0A1-ECC9-4170-A253-0A87BDFF44E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8F82-D3C9-4D73-AF25-C45C6F32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6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0A1-ECC9-4170-A253-0A87BDFF44E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8F82-D3C9-4D73-AF25-C45C6F32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8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0A1-ECC9-4170-A253-0A87BDFF44E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8F82-D3C9-4D73-AF25-C45C6F32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0A1-ECC9-4170-A253-0A87BDFF44E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8F82-D3C9-4D73-AF25-C45C6F32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8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0A1-ECC9-4170-A253-0A87BDFF44E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8F82-D3C9-4D73-AF25-C45C6F32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3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0A1-ECC9-4170-A253-0A87BDFF44E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8F82-D3C9-4D73-AF25-C45C6F32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7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0A1-ECC9-4170-A253-0A87BDFF44E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8F82-D3C9-4D73-AF25-C45C6F32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7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0A1-ECC9-4170-A253-0A87BDFF44E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8F82-D3C9-4D73-AF25-C45C6F32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5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0A1-ECC9-4170-A253-0A87BDFF44E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F8F82-D3C9-4D73-AF25-C45C6F32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7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60A1-ECC9-4170-A253-0A87BDFF44E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F8F82-D3C9-4D73-AF25-C45C6F32B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7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47472"/>
            <a:ext cx="8229600" cy="990600"/>
          </a:xfrm>
        </p:spPr>
        <p:txBody>
          <a:bodyPr/>
          <a:lstStyle/>
          <a:p>
            <a:r>
              <a:rPr lang="en-US" dirty="0" smtClean="0"/>
              <a:t>Humerus (Caudocranial View)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209800"/>
            <a:ext cx="6149175" cy="2451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770504"/>
            <a:ext cx="1960859" cy="57731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19989" y="5094472"/>
            <a:ext cx="645798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Same positioning as for shoulder/scapula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Be </a:t>
            </a:r>
            <a:r>
              <a:rPr lang="en-US" sz="2000" dirty="0"/>
              <a:t>aware of distortion since </a:t>
            </a:r>
            <a:r>
              <a:rPr lang="en-US" sz="2000" dirty="0"/>
              <a:t>forearm </a:t>
            </a:r>
            <a:r>
              <a:rPr lang="en-US" sz="2000" dirty="0"/>
              <a:t>is away from cassette</a:t>
            </a:r>
          </a:p>
        </p:txBody>
      </p:sp>
    </p:spTree>
    <p:extLst>
      <p:ext uri="{BB962C8B-B14F-4D97-AF65-F5344CB8AC3E}">
        <p14:creationId xmlns:p14="http://schemas.microsoft.com/office/powerpoint/2010/main" val="36801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8486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/>
              <a:t>Elbow (Mediolateral Extended View)</a:t>
            </a:r>
          </a:p>
        </p:txBody>
      </p:sp>
      <p:pic>
        <p:nvPicPr>
          <p:cNvPr id="13314" name="Picture 2" descr="C:\Users\Karen\Pictures\VTI Alt\mediolateral elbow positio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234408"/>
            <a:ext cx="7471611" cy="310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3500" y="4556793"/>
            <a:ext cx="81915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Move </a:t>
            </a:r>
            <a:r>
              <a:rPr lang="en-US" sz="2000" dirty="0"/>
              <a:t>head &amp; neck dorsally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Extend </a:t>
            </a:r>
            <a:r>
              <a:rPr lang="en-US" sz="2000" dirty="0"/>
              <a:t>other limb </a:t>
            </a:r>
            <a:r>
              <a:rPr lang="en-US" sz="2000" dirty="0"/>
              <a:t>caudally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Affected elbow </a:t>
            </a:r>
            <a:r>
              <a:rPr lang="en-US" sz="2000" dirty="0"/>
              <a:t>joint is in 120-degree extended </a:t>
            </a:r>
            <a:r>
              <a:rPr lang="en-US" sz="2000" dirty="0"/>
              <a:t>position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Maintain symmetry </a:t>
            </a:r>
            <a:r>
              <a:rPr lang="en-US" sz="2000" dirty="0"/>
              <a:t>of structures with small foam pad under </a:t>
            </a:r>
            <a:r>
              <a:rPr lang="en-US" sz="2000" dirty="0"/>
              <a:t>distal </a:t>
            </a:r>
            <a:r>
              <a:rPr lang="en-US" sz="2000" dirty="0"/>
              <a:t>region of affected limb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226803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2" descr="Canine Lateral Elb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447800"/>
            <a:ext cx="3303269" cy="25908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8229600" cy="990600"/>
          </a:xfrm>
        </p:spPr>
        <p:txBody>
          <a:bodyPr/>
          <a:lstStyle/>
          <a:p>
            <a:r>
              <a:rPr lang="en-US" dirty="0" smtClean="0"/>
              <a:t>Elbow (CrCa View)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4338" name="Picture 2" descr="C:\Users\Karen\Pictures\VTI Alt\craniocaudal elbow positioning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11968"/>
            <a:ext cx="4495800" cy="283751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Karen\Pictures\VTI Alt\craniocaudal elbow 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95" y="1511969"/>
            <a:ext cx="2579884" cy="370270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35779" y="5780783"/>
            <a:ext cx="3216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Same positioning for other CrCa views (with different borders)</a:t>
            </a:r>
          </a:p>
          <a:p>
            <a:endParaRPr lang="en-US" sz="1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00401" y="4648200"/>
            <a:ext cx="5522495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Foam pad under unaffected limb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Pull head away from affected limb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Center ray on center of humeral condyles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Borders – 1/3 of bone proximal &amp; distal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Symmetry is essential</a:t>
            </a:r>
          </a:p>
        </p:txBody>
      </p:sp>
    </p:spTree>
    <p:extLst>
      <p:ext uri="{BB962C8B-B14F-4D97-AF65-F5344CB8AC3E}">
        <p14:creationId xmlns:p14="http://schemas.microsoft.com/office/powerpoint/2010/main" val="4164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69" y="381000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/>
              <a:t>Radius &amp; Ulna (Mediolateral View)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0" y="1682042"/>
            <a:ext cx="6019800" cy="487680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Same as for extended elbow view (with different borders)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Place foam under the humerus &amp; cranial thorax to maintain alignment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Make sure cassette is large enough to include correct borders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Measure at mid-shaft to minimize over-exposure</a:t>
            </a:r>
          </a:p>
          <a:p>
            <a:pPr lvl="1">
              <a:defRPr/>
            </a:pPr>
            <a:endParaRPr lang="en-US" sz="2800" dirty="0"/>
          </a:p>
        </p:txBody>
      </p:sp>
      <p:pic>
        <p:nvPicPr>
          <p:cNvPr id="15362" name="Picture 2" descr="C:\Users\Karen\Pictures\VTI Alt\mediolateral radius ulna 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211670"/>
            <a:ext cx="2129521" cy="542901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Radius &amp; Ulna (CrCa View)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0" y="1828800"/>
            <a:ext cx="5410200" cy="487680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800" dirty="0"/>
              <a:t>Positioning as for CrCd elbow view (with different borders)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/>
              <a:t>Measure at mid-shaft of bone</a:t>
            </a:r>
          </a:p>
        </p:txBody>
      </p:sp>
      <p:pic>
        <p:nvPicPr>
          <p:cNvPr id="15363" name="Picture 3" descr="C:\Users\Karen\Pictures\VTI Alt\craniocaudal radius ulna 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52" y="1836821"/>
            <a:ext cx="2867648" cy="47244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ren\Pictures\VTI Alt\hyperflexed mediolateral carpus 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917192"/>
            <a:ext cx="5202859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Carpus (Mediolateral Hyperflexed View)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76400" y="1709928"/>
            <a:ext cx="4849504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dirty="0"/>
              <a:t>Lateral recumbency</a:t>
            </a:r>
          </a:p>
          <a:p>
            <a:pPr>
              <a:spcBef>
                <a:spcPts val="0"/>
              </a:spcBef>
              <a:defRPr/>
            </a:pPr>
            <a:r>
              <a:rPr lang="en-US" dirty="0" err="1"/>
              <a:t>Hyperflex</a:t>
            </a:r>
            <a:r>
              <a:rPr lang="en-US" dirty="0"/>
              <a:t> carpus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Helps evaluate carpal </a:t>
            </a:r>
          </a:p>
          <a:p>
            <a:pPr marL="548640" lvl="2" indent="0">
              <a:spcBef>
                <a:spcPts val="0"/>
              </a:spcBef>
              <a:buNone/>
              <a:defRPr/>
            </a:pPr>
            <a:r>
              <a:rPr lang="en-US" sz="2400" dirty="0"/>
              <a:t>joint laxity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Borders – Proximal third of metacarpus to distal third of radius/ulna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5410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916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Foot (Mediolateral View)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7411" name="Picture 3" descr="C:\Users\Karen\Pictures\VTI Alt\mediolateral carpus 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838201"/>
            <a:ext cx="2514600" cy="450589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Karen\Pictures\VTI Alt\mediolateral carpus positio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7845"/>
            <a:ext cx="4331368" cy="275779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95400" y="4724400"/>
            <a:ext cx="86868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/>
              <a:t>Separate digits with tape (cotton isn’t as effective)</a:t>
            </a:r>
          </a:p>
          <a:p>
            <a:pPr lvl="1">
              <a:defRPr/>
            </a:pPr>
            <a:r>
              <a:rPr lang="en-US" dirty="0"/>
              <a:t>Measure &amp; center primary beam at site of interest</a:t>
            </a:r>
          </a:p>
          <a:p>
            <a:pPr lvl="1">
              <a:defRPr/>
            </a:pPr>
            <a:r>
              <a:rPr lang="en-US" dirty="0"/>
              <a:t>Borders – Proximal 1/3 metacarpus to distal 1/3 R/U</a:t>
            </a:r>
          </a:p>
          <a:p>
            <a:pPr lvl="1">
              <a:defRPr/>
            </a:pPr>
            <a:r>
              <a:rPr lang="en-US" dirty="0"/>
              <a:t>Cassette can be split – point toes in same direction</a:t>
            </a:r>
          </a:p>
        </p:txBody>
      </p:sp>
    </p:spTree>
    <p:extLst>
      <p:ext uri="{BB962C8B-B14F-4D97-AF65-F5344CB8AC3E}">
        <p14:creationId xmlns:p14="http://schemas.microsoft.com/office/powerpoint/2010/main" val="32019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/>
              <a:t>Foot (Dorsopalmar View)</a:t>
            </a:r>
          </a:p>
        </p:txBody>
      </p:sp>
      <p:pic>
        <p:nvPicPr>
          <p:cNvPr id="20482" name="Picture 2" descr="C:\Users\Karen\Pictures\VTI Alt\dorsopalmar view foot positio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04" y="1447800"/>
            <a:ext cx="4114799" cy="228663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Karen\Pictures\VTI Alt\dorsopalmar view foot diagr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01642"/>
            <a:ext cx="2895600" cy="254449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Karen\Pictures\VTI Alt\dorsopalmar view foot r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1"/>
            <a:ext cx="2743712" cy="477557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382000" cy="838200"/>
          </a:xfrm>
        </p:spPr>
        <p:txBody>
          <a:bodyPr>
            <a:normAutofit/>
          </a:bodyPr>
          <a:lstStyle/>
          <a:p>
            <a:r>
              <a:rPr lang="en-US" sz="3200" dirty="0"/>
              <a:t>Hind Limb: General Considerations</a:t>
            </a:r>
            <a:endParaRPr lang="en-US" sz="32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76401" y="1447800"/>
            <a:ext cx="4046621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u="sng" dirty="0"/>
              <a:t>Anatomy (Pelvis)</a:t>
            </a:r>
            <a:r>
              <a:rPr lang="en-US" sz="2400" dirty="0"/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Half of femoral head should be in the acetabulum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Femoral heads should be rounded and smooth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Femoral neck should be smooth with no remodeling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u="sng" dirty="0"/>
              <a:t>Views (2)</a:t>
            </a:r>
            <a:r>
              <a:rPr lang="en-US" sz="2400" dirty="0"/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Dorsal recumbency for pelvis (V/D) and femur (CrCa)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Sternal recumbency for distal hind limb (CdCr)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08" y="1905000"/>
            <a:ext cx="4257192" cy="33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132" y="304720"/>
            <a:ext cx="8382000" cy="838200"/>
          </a:xfrm>
        </p:spPr>
        <p:txBody>
          <a:bodyPr>
            <a:normAutofit/>
          </a:bodyPr>
          <a:lstStyle/>
          <a:p>
            <a:r>
              <a:rPr lang="en-US" sz="3200" dirty="0"/>
              <a:t>Hind Limb Terminology</a:t>
            </a:r>
            <a:endParaRPr lang="en-US" sz="32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81200" y="1295400"/>
            <a:ext cx="7848600" cy="4876800"/>
          </a:xfrm>
        </p:spPr>
        <p:txBody>
          <a:bodyPr/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C:\Users\Karen\Pictures\VTI Alt\canine dorsal hind limb termin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42051"/>
            <a:ext cx="7753064" cy="21006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2779" y="1169227"/>
            <a:ext cx="51129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Dorsal recumbency: Used for proximal hind end</a:t>
            </a:r>
            <a:endParaRPr lang="en-US" dirty="0"/>
          </a:p>
        </p:txBody>
      </p:sp>
      <p:pic>
        <p:nvPicPr>
          <p:cNvPr id="12291" name="Picture 3" descr="C:\Users\Karen\Pictures\VTI Alt\Canine sternal hind limb terminolo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45" y="4540188"/>
            <a:ext cx="6881813" cy="21909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7750" y="4179143"/>
            <a:ext cx="4876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Sternal recumbency: Used for distal rear limbs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90603"/>
            <a:ext cx="8229600" cy="990600"/>
          </a:xfrm>
        </p:spPr>
        <p:txBody>
          <a:bodyPr/>
          <a:lstStyle/>
          <a:p>
            <a:r>
              <a:rPr lang="en-US" dirty="0" smtClean="0"/>
              <a:t>Radiographic Concerns: Forelimb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51054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u="sng" dirty="0"/>
              <a:t>Field of view</a:t>
            </a:r>
            <a:r>
              <a:rPr lang="en-US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/>
              <a:t>Long bones – Include proximal &amp; distal joints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Joints – Include 1/3 of the bones proximal &amp; distal</a:t>
            </a:r>
          </a:p>
          <a:p>
            <a:pPr>
              <a:spcBef>
                <a:spcPts val="0"/>
              </a:spcBef>
            </a:pPr>
            <a:r>
              <a:rPr lang="en-US" dirty="0"/>
              <a:t>Most projections via tabletop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Collimate tightly</a:t>
            </a:r>
          </a:p>
          <a:p>
            <a:pPr>
              <a:spcBef>
                <a:spcPts val="0"/>
              </a:spcBef>
            </a:pPr>
            <a:r>
              <a:rPr lang="en-US" dirty="0"/>
              <a:t>Can split image:</a:t>
            </a:r>
          </a:p>
          <a:p>
            <a:pPr lvl="1">
              <a:spcBef>
                <a:spcPts val="0"/>
              </a:spcBef>
            </a:pPr>
            <a:r>
              <a:rPr lang="en-US" dirty="0"/>
              <a:t>Point toes the same direction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Collimate &amp; shield other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6" y="1309278"/>
            <a:ext cx="2600325" cy="465950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07705" y="610310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 Mediolateral Carpus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95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8229600" cy="990600"/>
          </a:xfrm>
        </p:spPr>
        <p:txBody>
          <a:bodyPr/>
          <a:lstStyle/>
          <a:p>
            <a:r>
              <a:rPr lang="en-US" dirty="0" smtClean="0"/>
              <a:t>The Pelvis: Standard Positions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3314" name="Picture 2" descr="C:\Users\Karen\Pictures\VTI Alt\Canine ventrodorsal hip 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295401"/>
            <a:ext cx="2286000" cy="34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Karen\Pictures\VTI Alt\Canine lateral hip r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62" y="1143001"/>
            <a:ext cx="4316357" cy="320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4465619"/>
            <a:ext cx="1905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Ventrodorsal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62140" y="3699505"/>
            <a:ext cx="10949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Lateral</a:t>
            </a:r>
            <a:endParaRPr lang="en-US" sz="2000" b="1" dirty="0"/>
          </a:p>
        </p:txBody>
      </p:sp>
      <p:pic>
        <p:nvPicPr>
          <p:cNvPr id="13316" name="Picture 4" descr="C:\Users\Karen\Pictures\VTI Alt\Canine ventrodorsal frog-leg r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411" y="3899561"/>
            <a:ext cx="34671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24600" y="6124163"/>
            <a:ext cx="2667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Ventrodorsal Frog-Leg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9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6019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Femur – Standard Views</a:t>
            </a:r>
          </a:p>
        </p:txBody>
      </p:sp>
      <p:pic>
        <p:nvPicPr>
          <p:cNvPr id="20482" name="Picture 2" descr="C:\Users\Karen\Pictures\VTI Alt\Mediolateral femur 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1"/>
            <a:ext cx="3543008" cy="40384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Karen\Pictures\VTI Alt\Craniocaudal femur 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796399"/>
            <a:ext cx="1912870" cy="5010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1704" y="6001176"/>
            <a:ext cx="1828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Mediolateral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38031" y="6030313"/>
            <a:ext cx="19162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Craniocaudal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Femur: Mediolateral View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37357"/>
            <a:ext cx="48768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Positioning:</a:t>
            </a:r>
          </a:p>
          <a:p>
            <a:pPr lvl="1" eaLnBrk="1" hangingPunct="1"/>
            <a:r>
              <a:rPr lang="en-US" dirty="0"/>
              <a:t>Flex unaffected limb &amp; pull back</a:t>
            </a:r>
          </a:p>
          <a:p>
            <a:pPr lvl="1"/>
            <a:r>
              <a:rPr lang="en-US" dirty="0"/>
              <a:t>Extend affected limb &amp; secure</a:t>
            </a:r>
          </a:p>
          <a:p>
            <a:pPr lvl="1"/>
            <a:r>
              <a:rPr lang="en-US" dirty="0"/>
              <a:t>Ensure full limb is in view</a:t>
            </a:r>
          </a:p>
          <a:p>
            <a:pPr lvl="1"/>
            <a:r>
              <a:rPr lang="en-US" dirty="0"/>
              <a:t>Differences in thickness may require 2 views</a:t>
            </a:r>
          </a:p>
          <a:p>
            <a:pPr lvl="1"/>
            <a:r>
              <a:rPr lang="en-US" dirty="0"/>
              <a:t>Femoral head towards cathode</a:t>
            </a:r>
          </a:p>
          <a:p>
            <a:pPr lvl="1"/>
            <a:r>
              <a:rPr lang="en-US" dirty="0"/>
              <a:t>Secure other body parts first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33728"/>
            <a:ext cx="3384012" cy="41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6019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Stifle – Standard Views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3549" y="5872485"/>
            <a:ext cx="15812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Mediolateral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02473" y="5872486"/>
            <a:ext cx="26522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Caudocranial </a:t>
            </a:r>
          </a:p>
          <a:p>
            <a:pPr algn="ctr"/>
            <a:r>
              <a:rPr lang="en-US" b="1" dirty="0"/>
              <a:t>(Sternal recumbency)</a:t>
            </a:r>
            <a:endParaRPr lang="en-US" b="1" dirty="0"/>
          </a:p>
        </p:txBody>
      </p:sp>
      <p:pic>
        <p:nvPicPr>
          <p:cNvPr id="23554" name="Picture 2" descr="C:\Users\Karen\Pictures\VTI Alt\Mediolateral stif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947307"/>
            <a:ext cx="4038600" cy="37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Karen\Pictures\VTI Alt\Caudocranial stif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609688"/>
            <a:ext cx="3350761" cy="40830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4191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Stifle: Caudocranial View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447800"/>
            <a:ext cx="4038600" cy="51816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Positioning</a:t>
            </a:r>
            <a:r>
              <a:rPr lang="en-US" dirty="0"/>
              <a:t>:</a:t>
            </a:r>
          </a:p>
          <a:p>
            <a:pPr lvl="1" eaLnBrk="1" hangingPunct="1"/>
            <a:r>
              <a:rPr lang="en-US" dirty="0"/>
              <a:t>Sternal </a:t>
            </a:r>
            <a:r>
              <a:rPr lang="en-US" dirty="0" err="1"/>
              <a:t>recumbency</a:t>
            </a:r>
            <a:endParaRPr lang="en-US" sz="2200" b="1" dirty="0">
              <a:solidFill>
                <a:srgbClr val="008000"/>
              </a:solidFill>
            </a:endParaRPr>
          </a:p>
          <a:p>
            <a:pPr lvl="1" eaLnBrk="1" hangingPunct="1"/>
            <a:r>
              <a:rPr lang="en-US" dirty="0"/>
              <a:t>U</a:t>
            </a:r>
            <a:r>
              <a:rPr lang="en-US" dirty="0"/>
              <a:t>naffected limb flexed near body</a:t>
            </a:r>
          </a:p>
          <a:p>
            <a:pPr lvl="1" eaLnBrk="1" hangingPunct="1"/>
            <a:r>
              <a:rPr lang="en-US" dirty="0"/>
              <a:t>Affected limb rests on patella</a:t>
            </a:r>
          </a:p>
          <a:p>
            <a:pPr lvl="2"/>
            <a:r>
              <a:rPr lang="en-US" sz="2200" dirty="0"/>
              <a:t>Raising unaffected limb may help</a:t>
            </a:r>
          </a:p>
        </p:txBody>
      </p:sp>
      <p:pic>
        <p:nvPicPr>
          <p:cNvPr id="25603" name="Picture 3" descr="C:\Users\Karen\Pictures\VTI Alt\caudocranial stifle 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143000"/>
            <a:ext cx="4078047" cy="497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60198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Tibia &amp; Fibula – Standard Views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752600"/>
            <a:ext cx="15812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Mediolateral</a:t>
            </a:r>
            <a:endParaRPr lang="en-US" b="1" dirty="0"/>
          </a:p>
        </p:txBody>
      </p:sp>
      <p:pic>
        <p:nvPicPr>
          <p:cNvPr id="26627" name="Picture 3" descr="C:\Users\Karen\Pictures\VTI Alt\Mediolateral tib fib 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505487"/>
            <a:ext cx="1491045" cy="50768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Karen\Pictures\VTI Alt\Caudocranial tib fib 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513447"/>
            <a:ext cx="1933653" cy="504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17893" y="5867401"/>
            <a:ext cx="265221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Caudocranial </a:t>
            </a:r>
          </a:p>
          <a:p>
            <a:pPr algn="ctr"/>
            <a:r>
              <a:rPr lang="en-US" sz="1600" b="1" dirty="0"/>
              <a:t>(Sternal recumbency)</a:t>
            </a:r>
            <a:endParaRPr lang="en-US" sz="1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3657" y="2058272"/>
            <a:ext cx="6434532" cy="375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76400" y="609600"/>
            <a:ext cx="6019800" cy="990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/>
              <a:t>Tarsus &amp; Foot – </a:t>
            </a:r>
            <a:r>
              <a:rPr lang="en-US" sz="3400" dirty="0" err="1"/>
              <a:t>Plantarodorsal</a:t>
            </a:r>
            <a:endParaRPr lang="en-US" sz="3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3" descr="C:\Users\Karen\Pictures\VTI Alt\Plantarodorsal foot 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838201"/>
            <a:ext cx="2943225" cy="56587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0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Radiographic Concerns: Forelimb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4191000" cy="4876800"/>
          </a:xfrm>
        </p:spPr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on-manual </a:t>
            </a:r>
            <a:r>
              <a:rPr lang="en-US" dirty="0"/>
              <a:t>restraint </a:t>
            </a:r>
            <a:r>
              <a:rPr lang="en-US" dirty="0" smtClean="0"/>
              <a:t>(where possible)</a:t>
            </a:r>
            <a:endParaRPr lang="en-US" dirty="0"/>
          </a:p>
          <a:p>
            <a:r>
              <a:rPr lang="en-US" dirty="0"/>
              <a:t>Place </a:t>
            </a:r>
            <a:r>
              <a:rPr lang="en-US" u="sng" dirty="0"/>
              <a:t>label</a:t>
            </a:r>
            <a:r>
              <a:rPr lang="en-US" dirty="0"/>
              <a:t> at:</a:t>
            </a:r>
          </a:p>
          <a:p>
            <a:pPr lvl="1"/>
            <a:r>
              <a:rPr lang="en-US" sz="2200" dirty="0"/>
              <a:t>Lateral view - Dorsal or cranial aspect</a:t>
            </a:r>
          </a:p>
          <a:p>
            <a:pPr lvl="1"/>
            <a:r>
              <a:rPr lang="en-US" sz="2200" dirty="0"/>
              <a:t>Other views – Lateral </a:t>
            </a:r>
            <a:r>
              <a:rPr lang="en-US" sz="2200" dirty="0"/>
              <a:t>aspect</a:t>
            </a:r>
          </a:p>
          <a:p>
            <a:r>
              <a:rPr lang="en-US" dirty="0" smtClean="0"/>
              <a:t>Keep bone parallel to cassette and beam perpendicular</a:t>
            </a:r>
          </a:p>
          <a:p>
            <a:r>
              <a:rPr lang="en-US" dirty="0" smtClean="0"/>
              <a:t>Increase exposure factors if </a:t>
            </a:r>
            <a:r>
              <a:rPr lang="en-US" dirty="0"/>
              <a:t>s</a:t>
            </a:r>
            <a:r>
              <a:rPr lang="en-US" dirty="0" smtClean="0"/>
              <a:t>plints/casts in place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29" y="2057400"/>
            <a:ext cx="4062216" cy="3133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2800" y="533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 Mediolateral Tarsus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99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Forelimb: Radiographic Anatomy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8800" y="1717949"/>
            <a:ext cx="8229600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Shoulder Joint – Mediolateral &amp; CaCr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Scapula – Mediolateral &amp; CaCr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Humerus – Mediolateral, CaCr, and CrCa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Elbow – Mediolateral, CrCa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Radius/Ulna – Mediolateral, CrCa</a:t>
            </a:r>
            <a:endParaRPr lang="en-US" sz="3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Foot – Mediolateral, DPa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81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8814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Shoulder Joint (Mediolateral </a:t>
            </a:r>
            <a:r>
              <a:rPr lang="en-US" dirty="0" smtClean="0"/>
              <a:t>View</a:t>
            </a:r>
            <a:r>
              <a:rPr lang="en-US" dirty="0"/>
              <a:t>)</a:t>
            </a:r>
          </a:p>
        </p:txBody>
      </p:sp>
      <p:pic>
        <p:nvPicPr>
          <p:cNvPr id="7170" name="Picture 2" descr="C:\Users\Karen\Pictures\VTI Alt\Lateral Shou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1"/>
            <a:ext cx="606375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aren\Pictures\VTI Alt\mediolateral shoulder r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62" y="2743201"/>
            <a:ext cx="3336452" cy="382266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81534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Shoulder Joint (Mediolateral View)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76400" y="1600200"/>
            <a:ext cx="4800600" cy="49530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Area of interest closest to cassette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Extend affected leg cranially &amp; ventrally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Opposite leg pulled out of way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Arch head &amp; neck dorsally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Hind limbs in natural position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Don’t over-rotate thorax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Head &amp; limbs make a “T”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Borders: Proximal 1/3 of humerus &amp; scapula</a:t>
            </a:r>
          </a:p>
        </p:txBody>
      </p:sp>
      <p:pic>
        <p:nvPicPr>
          <p:cNvPr id="4" name="Picture 3" descr="C:\Users\Karen\Pictures\VTI Alt\mediolateral shoulder r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57401"/>
            <a:ext cx="3336452" cy="382266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Shoulder &amp; Scapula (Caudocranial View</a:t>
            </a:r>
            <a:r>
              <a:rPr lang="en-US" dirty="0"/>
              <a:t>)</a:t>
            </a:r>
            <a:endParaRPr lang="en-US" dirty="0" smtClean="0"/>
          </a:p>
        </p:txBody>
      </p:sp>
      <p:pic>
        <p:nvPicPr>
          <p:cNvPr id="8194" name="Picture 2" descr="C:\Users\Karen\Pictures\VTI Alt\caudocranial shoulder posi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63701"/>
            <a:ext cx="371883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aren\Pictures\VTI Alt\caudocranial shoulder r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2" y="1731016"/>
            <a:ext cx="3047999" cy="470184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0101" y="6232807"/>
            <a:ext cx="3901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(Same positioning for humerus)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3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Humerus (Mediolateral View)</a:t>
            </a:r>
          </a:p>
        </p:txBody>
      </p:sp>
      <p:pic>
        <p:nvPicPr>
          <p:cNvPr id="10243" name="Picture 3" descr="C:\Users\Karen\Pictures\VTI Alt\Mediolateral humerus positio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4598832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Karen\Pictures\VTI Alt\Mediolateral humerus radiogra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67001"/>
            <a:ext cx="3200400" cy="383053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6019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*Positioning is identical to scapula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Humerus (Mediolateral View)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52600" y="1676400"/>
            <a:ext cx="5029200" cy="4038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Lateral recumbency with affected leg down</a:t>
            </a:r>
          </a:p>
          <a:p>
            <a:pPr eaLnBrk="1" hangingPunct="1">
              <a:defRPr/>
            </a:pPr>
            <a:r>
              <a:rPr lang="en-US" dirty="0" smtClean="0"/>
              <a:t>Affected leg is extended forward</a:t>
            </a:r>
          </a:p>
          <a:p>
            <a:pPr lvl="1">
              <a:defRPr/>
            </a:pPr>
            <a:r>
              <a:rPr lang="en-US" dirty="0" smtClean="0"/>
              <a:t>Opposite leg drawn back</a:t>
            </a:r>
          </a:p>
          <a:p>
            <a:pPr eaLnBrk="1" hangingPunct="1">
              <a:defRPr/>
            </a:pPr>
            <a:r>
              <a:rPr lang="en-US" dirty="0" smtClean="0"/>
              <a:t>Head and neck extended dorsally.</a:t>
            </a:r>
          </a:p>
          <a:p>
            <a:pPr eaLnBrk="1" hangingPunct="1">
              <a:defRPr/>
            </a:pPr>
            <a:r>
              <a:rPr lang="en-US" dirty="0" smtClean="0"/>
              <a:t>Larger dogs may need 2 views</a:t>
            </a:r>
          </a:p>
          <a:p>
            <a:pPr lvl="1">
              <a:defRPr/>
            </a:pPr>
            <a:r>
              <a:rPr lang="en-US" dirty="0"/>
              <a:t>E</a:t>
            </a:r>
            <a:r>
              <a:rPr lang="en-US" dirty="0" smtClean="0"/>
              <a:t>lbow/shoulder may differ in density</a:t>
            </a:r>
          </a:p>
          <a:p>
            <a:pPr>
              <a:defRPr/>
            </a:pPr>
            <a:r>
              <a:rPr lang="en-US" dirty="0" smtClean="0"/>
              <a:t>Center ray at mid-shaft</a:t>
            </a:r>
          </a:p>
          <a:p>
            <a:pPr>
              <a:defRPr/>
            </a:pPr>
            <a:r>
              <a:rPr lang="en-US" dirty="0" smtClean="0"/>
              <a:t>Borders – 1/3 bone proximal to shoulder &amp; distal to elbow</a:t>
            </a:r>
          </a:p>
        </p:txBody>
      </p:sp>
      <p:pic>
        <p:nvPicPr>
          <p:cNvPr id="4" name="Picture 4" descr="C:\Users\Karen\Pictures\VTI Alt\Mediolateral humerus radio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67001"/>
            <a:ext cx="3200400" cy="383053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810</Words>
  <Application>Microsoft Office PowerPoint</Application>
  <PresentationFormat>Widescreen</PresentationFormat>
  <Paragraphs>179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Radiographic Concerns: Forelimb</vt:lpstr>
      <vt:lpstr>Radiographic Concerns: Forelimb (cont.)</vt:lpstr>
      <vt:lpstr>The Forelimb: Radiographic Anatomy</vt:lpstr>
      <vt:lpstr>Shoulder Joint (Mediolateral View)</vt:lpstr>
      <vt:lpstr>Shoulder Joint (Mediolateral View)</vt:lpstr>
      <vt:lpstr>Shoulder &amp; Scapula (Caudocranial View)</vt:lpstr>
      <vt:lpstr>Humerus (Mediolateral View)</vt:lpstr>
      <vt:lpstr>Humerus (Mediolateral View)</vt:lpstr>
      <vt:lpstr>Humerus (Caudocranial View)</vt:lpstr>
      <vt:lpstr>Elbow (Mediolateral Extended View)</vt:lpstr>
      <vt:lpstr>Elbow (CrCa View)</vt:lpstr>
      <vt:lpstr>Radius &amp; Ulna (Mediolateral View)</vt:lpstr>
      <vt:lpstr>Radius &amp; Ulna (CrCa View)</vt:lpstr>
      <vt:lpstr>Carpus (Mediolateral Hyperflexed View)</vt:lpstr>
      <vt:lpstr>Foot (Mediolateral View)</vt:lpstr>
      <vt:lpstr>Foot (Dorsopalmar View)</vt:lpstr>
      <vt:lpstr>Hind Limb: General Considerations</vt:lpstr>
      <vt:lpstr>Hind Limb Terminology</vt:lpstr>
      <vt:lpstr>The Pelvis: Standard Positions</vt:lpstr>
      <vt:lpstr>Femur – Standard Views</vt:lpstr>
      <vt:lpstr>Femur: Mediolateral View</vt:lpstr>
      <vt:lpstr>Stifle – Standard Views</vt:lpstr>
      <vt:lpstr>Stifle: Caudocranial View</vt:lpstr>
      <vt:lpstr>Tibia &amp; Fibula – Standard Views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Huff</dc:creator>
  <cp:lastModifiedBy>Cathy Huff</cp:lastModifiedBy>
  <cp:revision>1</cp:revision>
  <dcterms:created xsi:type="dcterms:W3CDTF">2016-01-30T18:30:03Z</dcterms:created>
  <dcterms:modified xsi:type="dcterms:W3CDTF">2016-01-30T18:30:55Z</dcterms:modified>
</cp:coreProperties>
</file>