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31DF19-7DCE-4C5F-851A-AA6C4894AE65}"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197819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1DF19-7DCE-4C5F-851A-AA6C4894AE65}"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138457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1DF19-7DCE-4C5F-851A-AA6C4894AE65}"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70331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1DF19-7DCE-4C5F-851A-AA6C4894AE65}"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3495590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31DF19-7DCE-4C5F-851A-AA6C4894AE65}"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1528638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31DF19-7DCE-4C5F-851A-AA6C4894AE65}"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279070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31DF19-7DCE-4C5F-851A-AA6C4894AE65}"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3180956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31DF19-7DCE-4C5F-851A-AA6C4894AE65}"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4173218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1DF19-7DCE-4C5F-851A-AA6C4894AE65}"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62948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1DF19-7DCE-4C5F-851A-AA6C4894AE65}"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43930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31DF19-7DCE-4C5F-851A-AA6C4894AE65}"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0C1C7-13DF-4FF8-A01D-BA8F71D89541}" type="slidenum">
              <a:rPr lang="en-US" smtClean="0"/>
              <a:t>‹#›</a:t>
            </a:fld>
            <a:endParaRPr lang="en-US"/>
          </a:p>
        </p:txBody>
      </p:sp>
    </p:spTree>
    <p:extLst>
      <p:ext uri="{BB962C8B-B14F-4D97-AF65-F5344CB8AC3E}">
        <p14:creationId xmlns:p14="http://schemas.microsoft.com/office/powerpoint/2010/main" val="304947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1DF19-7DCE-4C5F-851A-AA6C4894AE65}"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0C1C7-13DF-4FF8-A01D-BA8F71D89541}" type="slidenum">
              <a:rPr lang="en-US" smtClean="0"/>
              <a:t>‹#›</a:t>
            </a:fld>
            <a:endParaRPr lang="en-US"/>
          </a:p>
        </p:txBody>
      </p:sp>
    </p:spTree>
    <p:extLst>
      <p:ext uri="{BB962C8B-B14F-4D97-AF65-F5344CB8AC3E}">
        <p14:creationId xmlns:p14="http://schemas.microsoft.com/office/powerpoint/2010/main" val="372238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6377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4000"/>
            <a:ext cx="8839200" cy="1041400"/>
          </a:xfrm>
        </p:spPr>
        <p:txBody>
          <a:bodyPr/>
          <a:lstStyle/>
          <a:p>
            <a:pPr algn="ctr">
              <a:defRPr/>
            </a:pPr>
            <a:r>
              <a:rPr lang="en-US" dirty="0" smtClean="0"/>
              <a:t>Phases of Wound Healing</a:t>
            </a:r>
            <a:endParaRPr lang="en-US" dirty="0"/>
          </a:p>
        </p:txBody>
      </p:sp>
      <p:sp>
        <p:nvSpPr>
          <p:cNvPr id="18435" name="Content Placeholder 2"/>
          <p:cNvSpPr>
            <a:spLocks noGrp="1"/>
          </p:cNvSpPr>
          <p:nvPr>
            <p:ph idx="1"/>
          </p:nvPr>
        </p:nvSpPr>
        <p:spPr>
          <a:xfrm>
            <a:off x="228600" y="1646238"/>
            <a:ext cx="8458200" cy="4983162"/>
          </a:xfrm>
        </p:spPr>
        <p:txBody>
          <a:bodyPr/>
          <a:lstStyle/>
          <a:p>
            <a:pPr lvl="1" algn="ctr">
              <a:buFontTx/>
              <a:buNone/>
            </a:pPr>
            <a:r>
              <a:rPr lang="en-US" altLang="en-US" sz="2800" smtClean="0"/>
              <a:t>Maturation</a:t>
            </a:r>
          </a:p>
          <a:p>
            <a:pPr lvl="1">
              <a:buFontTx/>
              <a:buNone/>
            </a:pPr>
            <a:r>
              <a:rPr lang="en-US" altLang="en-US" sz="2800" smtClean="0"/>
              <a:t>   </a:t>
            </a:r>
            <a:r>
              <a:rPr lang="en-US" altLang="en-US" sz="2400" smtClean="0"/>
              <a:t>Seventeen to twenty days following injury and begins when collagen is adequately deposited to help form a scar.  This process may take weeks to years to complete</a:t>
            </a:r>
          </a:p>
          <a:p>
            <a:endParaRPr lang="en-US" altLang="en-US" smtClean="0"/>
          </a:p>
        </p:txBody>
      </p:sp>
      <p:pic>
        <p:nvPicPr>
          <p:cNvPr id="4" name="Picture 3" descr="3wound_remy1day11.jpg"/>
          <p:cNvPicPr>
            <a:picLocks noChangeAspect="1"/>
          </p:cNvPicPr>
          <p:nvPr/>
        </p:nvPicPr>
        <p:blipFill>
          <a:blip r:embed="rId2"/>
          <a:stretch>
            <a:fillRect/>
          </a:stretch>
        </p:blipFill>
        <p:spPr>
          <a:xfrm>
            <a:off x="2209800" y="3733800"/>
            <a:ext cx="4743450" cy="2743200"/>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600200"/>
            <a:ext cx="8229600" cy="5029200"/>
          </a:xfrm>
        </p:spPr>
        <p:txBody>
          <a:bodyPr>
            <a:normAutofit lnSpcReduction="10000"/>
          </a:bodyPr>
          <a:lstStyle/>
          <a:p>
            <a:pPr algn="ctr">
              <a:buFont typeface="Wingdings 2" pitchFamily="18" charset="2"/>
              <a:buNone/>
            </a:pPr>
            <a:r>
              <a:rPr lang="en-US" altLang="en-US" smtClean="0"/>
              <a:t>Host factors</a:t>
            </a:r>
          </a:p>
          <a:p>
            <a:pPr>
              <a:buFont typeface="Wingdings 2" pitchFamily="18" charset="2"/>
              <a:buNone/>
            </a:pPr>
            <a:r>
              <a:rPr lang="en-US" altLang="en-US" smtClean="0"/>
              <a:t>things that often can delay wound healing</a:t>
            </a:r>
          </a:p>
          <a:p>
            <a:pPr>
              <a:buFont typeface="Wingdings 2" pitchFamily="18" charset="2"/>
              <a:buNone/>
            </a:pPr>
            <a:endParaRPr lang="en-US" altLang="en-US" smtClean="0"/>
          </a:p>
          <a:p>
            <a:pPr>
              <a:buFont typeface="Wingdings 2" pitchFamily="18" charset="2"/>
              <a:buNone/>
            </a:pPr>
            <a:endParaRPr lang="en-US" altLang="en-US" smtClean="0"/>
          </a:p>
          <a:p>
            <a:pPr>
              <a:buFont typeface="Wingdings 2" pitchFamily="18" charset="2"/>
              <a:buNone/>
            </a:pPr>
            <a:r>
              <a:rPr lang="en-US" altLang="en-US" smtClean="0"/>
              <a:t>Age  </a:t>
            </a:r>
          </a:p>
          <a:p>
            <a:pPr>
              <a:buFont typeface="Wingdings 2" pitchFamily="18" charset="2"/>
              <a:buNone/>
            </a:pPr>
            <a:endParaRPr lang="en-US" altLang="en-US" smtClean="0"/>
          </a:p>
          <a:p>
            <a:pPr>
              <a:buFont typeface="Wingdings 2" pitchFamily="18" charset="2"/>
              <a:buNone/>
            </a:pPr>
            <a:endParaRPr lang="en-US" altLang="en-US" smtClean="0"/>
          </a:p>
          <a:p>
            <a:pPr>
              <a:buFont typeface="Wingdings 2" pitchFamily="18" charset="2"/>
              <a:buNone/>
            </a:pPr>
            <a:r>
              <a:rPr lang="en-US" altLang="en-US" smtClean="0"/>
              <a:t>			Malnourishment </a:t>
            </a:r>
          </a:p>
          <a:p>
            <a:pPr>
              <a:buFont typeface="Wingdings 2" pitchFamily="18" charset="2"/>
              <a:buNone/>
            </a:pPr>
            <a:r>
              <a:rPr lang="en-US" altLang="en-US" smtClean="0"/>
              <a:t>			    or Disease </a:t>
            </a:r>
          </a:p>
          <a:p>
            <a:pPr>
              <a:buFont typeface="Wingdings 2" pitchFamily="18" charset="2"/>
              <a:buNone/>
            </a:pPr>
            <a:endParaRPr lang="en-US" altLang="en-US" smtClean="0"/>
          </a:p>
          <a:p>
            <a:pPr>
              <a:buFont typeface="Wingdings 2" pitchFamily="18" charset="2"/>
              <a:buNone/>
            </a:pPr>
            <a:endParaRPr lang="en-US" altLang="en-US" smtClean="0"/>
          </a:p>
        </p:txBody>
      </p:sp>
      <p:sp>
        <p:nvSpPr>
          <p:cNvPr id="4" name="Title 3"/>
          <p:cNvSpPr>
            <a:spLocks noGrp="1"/>
          </p:cNvSpPr>
          <p:nvPr>
            <p:ph type="title"/>
          </p:nvPr>
        </p:nvSpPr>
        <p:spPr>
          <a:xfrm>
            <a:off x="0" y="254000"/>
            <a:ext cx="9144000" cy="965200"/>
          </a:xfrm>
        </p:spPr>
        <p:txBody>
          <a:bodyPr/>
          <a:lstStyle/>
          <a:p>
            <a:pPr algn="ctr">
              <a:defRPr/>
            </a:pPr>
            <a:r>
              <a:rPr lang="en-US" sz="4400" dirty="0" smtClean="0"/>
              <a:t>Factors that affect wound healing</a:t>
            </a:r>
            <a:endParaRPr lang="en-US" sz="4400" dirty="0"/>
          </a:p>
        </p:txBody>
      </p:sp>
      <p:pic>
        <p:nvPicPr>
          <p:cNvPr id="19460" name="Picture 4" descr="old-do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971800"/>
            <a:ext cx="24368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r371870_1726301.jpg"/>
          <p:cNvPicPr>
            <a:picLocks noChangeAspect="1"/>
          </p:cNvPicPr>
          <p:nvPr/>
        </p:nvPicPr>
        <p:blipFill>
          <a:blip r:embed="rId3"/>
          <a:stretch>
            <a:fillRect/>
          </a:stretch>
        </p:blipFill>
        <p:spPr>
          <a:xfrm>
            <a:off x="5638800" y="4191000"/>
            <a:ext cx="2925763" cy="2193925"/>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839200" cy="1143000"/>
          </a:xfrm>
        </p:spPr>
        <p:txBody>
          <a:bodyPr>
            <a:normAutofit/>
          </a:bodyPr>
          <a:lstStyle/>
          <a:p>
            <a:pPr>
              <a:defRPr/>
            </a:pPr>
            <a:r>
              <a:rPr lang="en-US" sz="4800" dirty="0" smtClean="0"/>
              <a:t>Factors that affect wound healing</a:t>
            </a:r>
            <a:endParaRPr lang="en-US" dirty="0"/>
          </a:p>
        </p:txBody>
      </p:sp>
      <p:sp>
        <p:nvSpPr>
          <p:cNvPr id="20483" name="Content Placeholder 2"/>
          <p:cNvSpPr>
            <a:spLocks noGrp="1"/>
          </p:cNvSpPr>
          <p:nvPr>
            <p:ph idx="1"/>
          </p:nvPr>
        </p:nvSpPr>
        <p:spPr/>
        <p:txBody>
          <a:bodyPr/>
          <a:lstStyle/>
          <a:p>
            <a:pPr lvl="1" algn="ctr">
              <a:buFontTx/>
              <a:buNone/>
            </a:pPr>
            <a:r>
              <a:rPr lang="en-US" altLang="en-US" sz="3600" smtClean="0"/>
              <a:t>Wound Characteristics</a:t>
            </a:r>
          </a:p>
          <a:p>
            <a:pPr algn="ctr">
              <a:buFont typeface="Wingdings 2" pitchFamily="18" charset="2"/>
              <a:buNone/>
            </a:pPr>
            <a:r>
              <a:rPr lang="en-US" altLang="en-US" smtClean="0"/>
              <a:t>     Foreign material in a wound:</a:t>
            </a:r>
          </a:p>
          <a:p>
            <a:pPr algn="ctr">
              <a:buFont typeface="Wingdings 2" pitchFamily="18" charset="2"/>
              <a:buNone/>
            </a:pPr>
            <a:endParaRPr lang="en-US" altLang="en-US" sz="2400" smtClean="0"/>
          </a:p>
          <a:p>
            <a:pPr algn="ctr">
              <a:buFont typeface="Wingdings 2" pitchFamily="18" charset="2"/>
              <a:buNone/>
            </a:pPr>
            <a:r>
              <a:rPr lang="en-US" altLang="en-US" sz="2400" smtClean="0"/>
              <a:t>These factors can interfere with normal wound healing </a:t>
            </a:r>
          </a:p>
          <a:p>
            <a:pPr lvl="1">
              <a:buFont typeface="Wingdings" pitchFamily="2" charset="2"/>
              <a:buChar char="§"/>
            </a:pPr>
            <a:r>
              <a:rPr lang="en-US" altLang="en-US" sz="2400" smtClean="0"/>
              <a:t>Surgical implants</a:t>
            </a:r>
          </a:p>
          <a:p>
            <a:pPr lvl="1">
              <a:buFont typeface="Wingdings" pitchFamily="2" charset="2"/>
              <a:buChar char="§"/>
            </a:pPr>
            <a:r>
              <a:rPr lang="en-US" altLang="en-US" sz="2400" smtClean="0"/>
              <a:t>Drains</a:t>
            </a:r>
          </a:p>
          <a:p>
            <a:pPr lvl="1">
              <a:buFont typeface="Wingdings" pitchFamily="2" charset="2"/>
              <a:buChar char="§"/>
            </a:pPr>
            <a:r>
              <a:rPr lang="en-US" altLang="en-US" sz="2400" smtClean="0"/>
              <a:t>Suture</a:t>
            </a:r>
          </a:p>
          <a:p>
            <a:pPr>
              <a:buFont typeface="Wingdings 2" pitchFamily="18" charset="2"/>
              <a:buNone/>
            </a:pPr>
            <a:endParaRPr lang="en-US" altLang="en-US" smtClean="0"/>
          </a:p>
        </p:txBody>
      </p:sp>
      <p:pic>
        <p:nvPicPr>
          <p:cNvPr id="4" name="Picture 3" descr="SurgInsight2.jpg"/>
          <p:cNvPicPr>
            <a:picLocks noChangeAspect="1"/>
          </p:cNvPicPr>
          <p:nvPr/>
        </p:nvPicPr>
        <p:blipFill>
          <a:blip r:embed="rId2"/>
          <a:stretch>
            <a:fillRect/>
          </a:stretch>
        </p:blipFill>
        <p:spPr>
          <a:xfrm>
            <a:off x="4038600" y="4191000"/>
            <a:ext cx="3175000" cy="2387600"/>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534400" cy="1041400"/>
          </a:xfrm>
        </p:spPr>
        <p:txBody>
          <a:bodyPr/>
          <a:lstStyle/>
          <a:p>
            <a:pPr algn="ctr">
              <a:defRPr/>
            </a:pPr>
            <a:r>
              <a:rPr lang="en-US" sz="4000" dirty="0" smtClean="0"/>
              <a:t>Factors that affect wound healing</a:t>
            </a:r>
            <a:endParaRPr lang="en-US" sz="4000" dirty="0"/>
          </a:p>
        </p:txBody>
      </p:sp>
      <p:sp>
        <p:nvSpPr>
          <p:cNvPr id="21507" name="Content Placeholder 2"/>
          <p:cNvSpPr>
            <a:spLocks noGrp="1"/>
          </p:cNvSpPr>
          <p:nvPr>
            <p:ph idx="1"/>
          </p:nvPr>
        </p:nvSpPr>
        <p:spPr>
          <a:xfrm>
            <a:off x="457200" y="1752600"/>
            <a:ext cx="8229600" cy="4953000"/>
          </a:xfrm>
        </p:spPr>
        <p:txBody>
          <a:bodyPr/>
          <a:lstStyle/>
          <a:p>
            <a:pPr lvl="1" algn="ctr">
              <a:buFontTx/>
              <a:buNone/>
            </a:pPr>
            <a:r>
              <a:rPr lang="en-US" altLang="en-US" sz="3600" smtClean="0"/>
              <a:t>Wound Characteristics</a:t>
            </a:r>
          </a:p>
          <a:p>
            <a:pPr algn="ctr">
              <a:buFont typeface="Wingdings 2" pitchFamily="18" charset="2"/>
              <a:buNone/>
            </a:pPr>
            <a:r>
              <a:rPr lang="en-US" altLang="en-US" smtClean="0"/>
              <a:t>      Foreign material in a wound:</a:t>
            </a:r>
          </a:p>
          <a:p>
            <a:pPr algn="ctr">
              <a:buFont typeface="Wingdings 2" pitchFamily="18" charset="2"/>
              <a:buNone/>
            </a:pPr>
            <a:endParaRPr lang="en-US" altLang="en-US" sz="2400" smtClean="0"/>
          </a:p>
          <a:p>
            <a:pPr algn="ctr">
              <a:buFont typeface="Wingdings 2" pitchFamily="18" charset="2"/>
              <a:buNone/>
            </a:pPr>
            <a:r>
              <a:rPr lang="en-US" altLang="en-US" sz="2400" smtClean="0"/>
              <a:t>Extraneous material- (soil) </a:t>
            </a:r>
          </a:p>
          <a:p>
            <a:pPr algn="ctr">
              <a:buFont typeface="Wingdings 2" pitchFamily="18" charset="2"/>
              <a:buNone/>
            </a:pPr>
            <a:r>
              <a:rPr lang="en-US" altLang="en-US" sz="2400" smtClean="0"/>
              <a:t>A contaminated tissue becomes infected if the bacteria multiply to a critical number of organisms.  The presence of infection will always stop the repair phase</a:t>
            </a:r>
          </a:p>
          <a:p>
            <a:pPr algn="ctr">
              <a:buFont typeface="Wingdings 2" pitchFamily="18" charset="2"/>
              <a:buNone/>
            </a:pPr>
            <a:endParaRPr lang="en-US" altLang="en-US" smtClean="0"/>
          </a:p>
        </p:txBody>
      </p:sp>
      <p:pic>
        <p:nvPicPr>
          <p:cNvPr id="4" name="Picture 3" descr="the-injury-close-up.jpg"/>
          <p:cNvPicPr>
            <a:picLocks noChangeAspect="1"/>
          </p:cNvPicPr>
          <p:nvPr/>
        </p:nvPicPr>
        <p:blipFill>
          <a:blip r:embed="rId2"/>
          <a:stretch>
            <a:fillRect/>
          </a:stretch>
        </p:blipFill>
        <p:spPr>
          <a:xfrm>
            <a:off x="3200400" y="4724400"/>
            <a:ext cx="2876550" cy="1920875"/>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763000" cy="1143000"/>
          </a:xfrm>
        </p:spPr>
        <p:txBody>
          <a:bodyPr>
            <a:normAutofit/>
          </a:bodyPr>
          <a:lstStyle/>
          <a:p>
            <a:pPr>
              <a:defRPr/>
            </a:pPr>
            <a:r>
              <a:rPr lang="en-US" sz="4800" dirty="0" smtClean="0"/>
              <a:t>Factors that affect wound healing</a:t>
            </a:r>
            <a:endParaRPr lang="en-US" dirty="0"/>
          </a:p>
        </p:txBody>
      </p:sp>
      <p:sp>
        <p:nvSpPr>
          <p:cNvPr id="22531" name="Content Placeholder 2"/>
          <p:cNvSpPr>
            <a:spLocks noGrp="1"/>
          </p:cNvSpPr>
          <p:nvPr>
            <p:ph idx="1"/>
          </p:nvPr>
        </p:nvSpPr>
        <p:spPr/>
        <p:txBody>
          <a:bodyPr/>
          <a:lstStyle/>
          <a:p>
            <a:pPr lvl="1" algn="ctr">
              <a:buFontTx/>
              <a:buNone/>
            </a:pPr>
            <a:r>
              <a:rPr lang="en-US" altLang="en-US" sz="3200" smtClean="0"/>
              <a:t>Type of surgical instrument used to create wound</a:t>
            </a:r>
          </a:p>
          <a:p>
            <a:pPr lvl="1" algn="ctr">
              <a:buFontTx/>
              <a:buNone/>
            </a:pPr>
            <a:endParaRPr lang="en-US" altLang="en-US" sz="3200" smtClean="0"/>
          </a:p>
          <a:p>
            <a:pPr lvl="1">
              <a:buFont typeface="Wingdings" pitchFamily="2" charset="2"/>
              <a:buChar char="§"/>
            </a:pPr>
            <a:r>
              <a:rPr lang="en-US" altLang="en-US" sz="2800" smtClean="0"/>
              <a:t>Sharp surgical incision (scalpel blade)</a:t>
            </a:r>
          </a:p>
          <a:p>
            <a:pPr lvl="1">
              <a:buFont typeface="Wingdings" pitchFamily="2" charset="2"/>
              <a:buChar char="§"/>
            </a:pPr>
            <a:r>
              <a:rPr lang="en-US" altLang="en-US" sz="2800" smtClean="0"/>
              <a:t>Electroscalpel or electrocoagulation</a:t>
            </a:r>
          </a:p>
          <a:p>
            <a:pPr lvl="1">
              <a:buFontTx/>
              <a:buNone/>
            </a:pPr>
            <a:endParaRPr lang="en-US" altLang="en-US" sz="2800" smtClean="0"/>
          </a:p>
        </p:txBody>
      </p:sp>
      <p:pic>
        <p:nvPicPr>
          <p:cNvPr id="4" name="Picture 3" descr="image_gallery.jpg"/>
          <p:cNvPicPr>
            <a:picLocks noChangeAspect="1"/>
          </p:cNvPicPr>
          <p:nvPr/>
        </p:nvPicPr>
        <p:blipFill>
          <a:blip r:embed="rId2"/>
          <a:stretch>
            <a:fillRect/>
          </a:stretch>
        </p:blipFill>
        <p:spPr>
          <a:xfrm>
            <a:off x="914400" y="4724400"/>
            <a:ext cx="3727450" cy="1646238"/>
          </a:xfrm>
          <a:prstGeom prst="rect">
            <a:avLst/>
          </a:prstGeom>
          <a:ln w="6350">
            <a:solidFill>
              <a:schemeClr val="accent5">
                <a:lumMod val="75000"/>
              </a:schemeClr>
            </a:solidFill>
          </a:ln>
        </p:spPr>
      </p:pic>
      <p:pic>
        <p:nvPicPr>
          <p:cNvPr id="5" name="Picture 4" descr="miscellaneous_boston_aqua_farms_scalpel.jpg"/>
          <p:cNvPicPr>
            <a:picLocks noChangeAspect="1"/>
          </p:cNvPicPr>
          <p:nvPr/>
        </p:nvPicPr>
        <p:blipFill>
          <a:blip r:embed="rId3"/>
          <a:stretch>
            <a:fillRect/>
          </a:stretch>
        </p:blipFill>
        <p:spPr>
          <a:xfrm>
            <a:off x="5867400" y="4419600"/>
            <a:ext cx="2079625" cy="2103438"/>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839200" cy="1143000"/>
          </a:xfrm>
        </p:spPr>
        <p:txBody>
          <a:bodyPr/>
          <a:lstStyle/>
          <a:p>
            <a:pPr>
              <a:defRPr/>
            </a:pPr>
            <a:r>
              <a:rPr lang="en-US" sz="4400" dirty="0" smtClean="0"/>
              <a:t>Factors that affect wound healing</a:t>
            </a:r>
            <a:endParaRPr lang="en-US" sz="4400" dirty="0"/>
          </a:p>
        </p:txBody>
      </p:sp>
      <p:sp>
        <p:nvSpPr>
          <p:cNvPr id="23555" name="Content Placeholder 2"/>
          <p:cNvSpPr>
            <a:spLocks noGrp="1"/>
          </p:cNvSpPr>
          <p:nvPr>
            <p:ph idx="1"/>
          </p:nvPr>
        </p:nvSpPr>
        <p:spPr/>
        <p:txBody>
          <a:bodyPr/>
          <a:lstStyle/>
          <a:p>
            <a:pPr algn="ctr">
              <a:buFont typeface="Wingdings 2" pitchFamily="18" charset="2"/>
              <a:buNone/>
            </a:pPr>
            <a:r>
              <a:rPr lang="en-US" altLang="en-US" smtClean="0"/>
              <a:t> Blood supply to wound</a:t>
            </a:r>
          </a:p>
          <a:p>
            <a:pPr algn="ctr">
              <a:buFont typeface="Wingdings 2" pitchFamily="18" charset="2"/>
              <a:buNone/>
            </a:pPr>
            <a:r>
              <a:rPr lang="en-US" altLang="en-US" smtClean="0"/>
              <a:t>Amount of movement allowed </a:t>
            </a:r>
          </a:p>
          <a:p>
            <a:pPr algn="ctr">
              <a:buFont typeface="Wingdings 2" pitchFamily="18" charset="2"/>
              <a:buNone/>
            </a:pPr>
            <a:endParaRPr lang="en-US" altLang="en-US" sz="2400" smtClean="0"/>
          </a:p>
          <a:p>
            <a:pPr algn="ctr">
              <a:buFont typeface="Wingdings" pitchFamily="2" charset="2"/>
              <a:buChar char="§"/>
            </a:pPr>
            <a:r>
              <a:rPr lang="en-US" altLang="en-US" sz="2400" smtClean="0"/>
              <a:t>Both can be effected by a bandage</a:t>
            </a:r>
          </a:p>
        </p:txBody>
      </p:sp>
      <p:pic>
        <p:nvPicPr>
          <p:cNvPr id="23556" name="Picture 3" descr="1255470190_band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81400"/>
            <a:ext cx="240665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a:pPr>
            <a:r>
              <a:rPr lang="en-US" dirty="0" smtClean="0"/>
              <a:t>Factors that affect wound healing</a:t>
            </a:r>
            <a:endParaRPr lang="en-US" dirty="0"/>
          </a:p>
        </p:txBody>
      </p:sp>
      <p:sp>
        <p:nvSpPr>
          <p:cNvPr id="3" name="Content Placeholder 2"/>
          <p:cNvSpPr>
            <a:spLocks noGrp="1"/>
          </p:cNvSpPr>
          <p:nvPr>
            <p:ph idx="1"/>
          </p:nvPr>
        </p:nvSpPr>
        <p:spPr/>
        <p:txBody>
          <a:bodyPr/>
          <a:lstStyle/>
          <a:p>
            <a:pPr>
              <a:lnSpc>
                <a:spcPct val="80000"/>
              </a:lnSpc>
              <a:defRPr/>
            </a:pPr>
            <a:r>
              <a:rPr lang="en-US" sz="2800" dirty="0" smtClean="0">
                <a:solidFill>
                  <a:schemeClr val="accent5">
                    <a:lumMod val="20000"/>
                    <a:lumOff val="80000"/>
                  </a:schemeClr>
                </a:solidFill>
              </a:rPr>
              <a:t>Blood supply:  Important for wound healing because it is responsible for supplying oxygen and metabolic substrates (a substance upon which a enzyme acts) to the cells</a:t>
            </a:r>
          </a:p>
          <a:p>
            <a:pPr>
              <a:lnSpc>
                <a:spcPct val="80000"/>
              </a:lnSpc>
              <a:buFont typeface="Wingdings 2" pitchFamily="18" charset="2"/>
              <a:buNone/>
              <a:defRPr/>
            </a:pPr>
            <a:endParaRPr lang="en-US" sz="2800" dirty="0" smtClean="0">
              <a:solidFill>
                <a:schemeClr val="accent5">
                  <a:lumMod val="20000"/>
                  <a:lumOff val="80000"/>
                </a:schemeClr>
              </a:solidFill>
            </a:endParaRPr>
          </a:p>
          <a:p>
            <a:pPr>
              <a:lnSpc>
                <a:spcPct val="80000"/>
              </a:lnSpc>
              <a:defRPr/>
            </a:pPr>
            <a:r>
              <a:rPr lang="en-US" sz="2800" dirty="0" smtClean="0">
                <a:solidFill>
                  <a:schemeClr val="accent5">
                    <a:lumMod val="20000"/>
                    <a:lumOff val="80000"/>
                  </a:schemeClr>
                </a:solidFill>
              </a:rPr>
              <a:t>Do not use tight bandages; they can compromise the wound’s blood supply</a:t>
            </a:r>
          </a:p>
          <a:p>
            <a:pPr>
              <a:lnSpc>
                <a:spcPct val="80000"/>
              </a:lnSpc>
              <a:buFont typeface="Wingdings 2" pitchFamily="18" charset="2"/>
              <a:buNone/>
              <a:defRPr/>
            </a:pPr>
            <a:endParaRPr lang="en-US" sz="2800" dirty="0" smtClean="0">
              <a:solidFill>
                <a:schemeClr val="accent5">
                  <a:lumMod val="20000"/>
                  <a:lumOff val="80000"/>
                </a:schemeClr>
              </a:solidFill>
            </a:endParaRPr>
          </a:p>
          <a:p>
            <a:pPr>
              <a:lnSpc>
                <a:spcPct val="80000"/>
              </a:lnSpc>
              <a:defRPr/>
            </a:pPr>
            <a:r>
              <a:rPr lang="en-US" sz="2800" dirty="0" smtClean="0">
                <a:solidFill>
                  <a:schemeClr val="accent5">
                    <a:lumMod val="20000"/>
                    <a:lumOff val="80000"/>
                  </a:schemeClr>
                </a:solidFill>
              </a:rPr>
              <a:t>Movement across a wound should be limited because it disturbs the fine cellular structures of the healing tissue</a:t>
            </a:r>
          </a:p>
          <a:p>
            <a:pPr>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686800" cy="1270000"/>
          </a:xfrm>
        </p:spPr>
        <p:txBody>
          <a:bodyPr/>
          <a:lstStyle/>
          <a:p>
            <a:pPr algn="ctr">
              <a:defRPr/>
            </a:pPr>
            <a:r>
              <a:rPr lang="en-US" sz="6600" dirty="0" smtClean="0">
                <a:solidFill>
                  <a:schemeClr val="accent6"/>
                </a:solidFill>
              </a:rPr>
              <a:t>Wound Management</a:t>
            </a:r>
            <a:endParaRPr lang="en-US" sz="6600" dirty="0">
              <a:solidFill>
                <a:schemeClr val="accent6"/>
              </a:solidFill>
            </a:endParaRPr>
          </a:p>
        </p:txBody>
      </p:sp>
      <p:pic>
        <p:nvPicPr>
          <p:cNvPr id="25603" name="Content Placeholder 3" descr="dog-picture-photo-australian-cattle-pink-glasses-costum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2286000"/>
            <a:ext cx="4681538" cy="3108325"/>
          </a:xfrm>
          <a:ln w="6350">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00600"/>
          </a:xfrm>
        </p:spPr>
        <p:txBody>
          <a:bodyPr/>
          <a:lstStyle/>
          <a:p>
            <a:pPr algn="ctr">
              <a:buFont typeface="Wingdings 2" pitchFamily="18" charset="2"/>
              <a:buNone/>
              <a:defRPr/>
            </a:pPr>
            <a:r>
              <a:rPr lang="en-US" sz="3600" dirty="0" smtClean="0"/>
              <a:t>***</a:t>
            </a:r>
            <a:r>
              <a:rPr lang="en-US" sz="3600" dirty="0" smtClean="0">
                <a:solidFill>
                  <a:schemeClr val="accent6"/>
                </a:solidFill>
              </a:rPr>
              <a:t>In order to protect the patient and yourself gloves should be worn when managing wounds. It is a good idea to respect the wound from the start since we do not know if any multi drug resistant organisms are present</a:t>
            </a:r>
            <a:r>
              <a:rPr lang="en-US" sz="3600" dirty="0" smtClean="0"/>
              <a:t>***</a:t>
            </a:r>
          </a:p>
          <a:p>
            <a:pPr>
              <a:buFont typeface="Wingdings 2" pitchFamily="18" charset="2"/>
              <a:buNone/>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92200"/>
          </a:xfrm>
        </p:spPr>
        <p:txBody>
          <a:bodyPr>
            <a:normAutofit fontScale="90000"/>
          </a:bodyPr>
          <a:lstStyle/>
          <a:p>
            <a:pPr algn="ctr">
              <a:defRPr/>
            </a:pPr>
            <a:r>
              <a:rPr lang="en-US" dirty="0" smtClean="0"/>
              <a:t/>
            </a:r>
            <a:br>
              <a:rPr lang="en-US" dirty="0" smtClean="0"/>
            </a:br>
            <a:r>
              <a:rPr lang="en-US" dirty="0" smtClean="0"/>
              <a:t/>
            </a:r>
            <a:br>
              <a:rPr lang="en-US" dirty="0" smtClean="0"/>
            </a:br>
            <a:r>
              <a:rPr lang="en-US" sz="5300" dirty="0" smtClean="0">
                <a:solidFill>
                  <a:schemeClr val="tx1"/>
                </a:solidFill>
                <a:effectLst>
                  <a:outerShdw blurRad="38100" dist="38100" dir="2700000" algn="tl">
                    <a:srgbClr val="000000">
                      <a:alpha val="43137"/>
                    </a:srgbClr>
                  </a:outerShdw>
                </a:effectLst>
              </a:rPr>
              <a:t>Immediate Wound Care</a:t>
            </a:r>
            <a:endParaRPr lang="en-US" sz="5300"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46238"/>
            <a:ext cx="8763000" cy="5211762"/>
          </a:xfrm>
        </p:spPr>
        <p:txBody>
          <a:bodyPr/>
          <a:lstStyle/>
          <a:p>
            <a:pPr>
              <a:buFont typeface="Wingdings" pitchFamily="2" charset="2"/>
              <a:buChar char="§"/>
              <a:defRPr/>
            </a:pPr>
            <a:r>
              <a:rPr lang="en-US" sz="2800" dirty="0" smtClean="0">
                <a:solidFill>
                  <a:schemeClr val="accent6"/>
                </a:solidFill>
              </a:rPr>
              <a:t>Cover wound with a clean dry bandage to prevent contamination </a:t>
            </a:r>
          </a:p>
          <a:p>
            <a:pPr>
              <a:buFont typeface="Wingdings" pitchFamily="2" charset="2"/>
              <a:buChar char="§"/>
              <a:defRPr/>
            </a:pPr>
            <a:endParaRPr lang="en-US" sz="2800" dirty="0" smtClean="0">
              <a:solidFill>
                <a:schemeClr val="accent6"/>
              </a:solidFill>
            </a:endParaRPr>
          </a:p>
          <a:p>
            <a:pPr>
              <a:buFont typeface="Wingdings" pitchFamily="2" charset="2"/>
              <a:buChar char="§"/>
              <a:defRPr/>
            </a:pPr>
            <a:r>
              <a:rPr lang="en-US" sz="2800" dirty="0" smtClean="0">
                <a:solidFill>
                  <a:schemeClr val="accent6"/>
                </a:solidFill>
              </a:rPr>
              <a:t>Water-soluble ointment may be applied to keep the wound moist and reduce contamination</a:t>
            </a:r>
          </a:p>
          <a:p>
            <a:pPr>
              <a:buFont typeface="Wingdings" pitchFamily="2" charset="2"/>
              <a:buChar char="§"/>
              <a:defRPr/>
            </a:pPr>
            <a:endParaRPr lang="en-US" sz="2800" dirty="0" smtClean="0">
              <a:solidFill>
                <a:schemeClr val="accent6"/>
              </a:solidFill>
            </a:endParaRPr>
          </a:p>
          <a:p>
            <a:pPr>
              <a:buFont typeface="Wingdings" pitchFamily="2" charset="2"/>
              <a:buChar char="§"/>
              <a:defRPr/>
            </a:pPr>
            <a:r>
              <a:rPr lang="en-US" sz="2800" dirty="0" smtClean="0">
                <a:solidFill>
                  <a:schemeClr val="accent6"/>
                </a:solidFill>
              </a:rPr>
              <a:t>Once the patient is stabilized and other life threatening injuries have been addressed the wound can be prepared for treatment</a:t>
            </a:r>
          </a:p>
          <a:p>
            <a:pP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indent="0" algn="ctr" eaLnBrk="1" fontAlgn="auto" hangingPunct="1">
              <a:spcAft>
                <a:spcPts val="0"/>
              </a:spcAft>
              <a:defRPr/>
            </a:pPr>
            <a:r>
              <a:rPr lang="en-US" sz="6600" dirty="0" smtClean="0">
                <a:solidFill>
                  <a:schemeClr val="tx2">
                    <a:tint val="100000"/>
                    <a:shade val="90000"/>
                    <a:satMod val="250000"/>
                    <a:alpha val="100000"/>
                  </a:schemeClr>
                </a:solidFill>
              </a:rPr>
              <a:t>Wound Healing/ Bandaging </a:t>
            </a:r>
            <a:endParaRPr lang="en-US" sz="6600" dirty="0">
              <a:solidFill>
                <a:schemeClr val="tx2">
                  <a:tint val="100000"/>
                  <a:shade val="90000"/>
                  <a:satMod val="250000"/>
                  <a:alpha val="100000"/>
                </a:schemeClr>
              </a:solidFill>
            </a:endParaRPr>
          </a:p>
        </p:txBody>
      </p:sp>
      <p:pic>
        <p:nvPicPr>
          <p:cNvPr id="4" name="Picture 3" descr="SOM_hamilton_dogs_19.jpg"/>
          <p:cNvPicPr>
            <a:picLocks noChangeAspect="1"/>
          </p:cNvPicPr>
          <p:nvPr/>
        </p:nvPicPr>
        <p:blipFill>
          <a:blip r:embed="rId2"/>
          <a:stretch>
            <a:fillRect/>
          </a:stretch>
        </p:blipFill>
        <p:spPr>
          <a:xfrm>
            <a:off x="2895600" y="2819400"/>
            <a:ext cx="3200400" cy="3200400"/>
          </a:xfrm>
          <a:prstGeom prst="rect">
            <a:avLst/>
          </a:prstGeom>
          <a:ln w="6350">
            <a:solidFill>
              <a:schemeClr val="accent5">
                <a:lumMod val="50000"/>
              </a:schemeClr>
            </a:solidFill>
          </a:ln>
        </p:spPr>
      </p:pic>
      <p:sp>
        <p:nvSpPr>
          <p:cNvPr id="3" name="Rectangle 2"/>
          <p:cNvSpPr/>
          <p:nvPr/>
        </p:nvSpPr>
        <p:spPr>
          <a:xfrm>
            <a:off x="2362200" y="6096000"/>
            <a:ext cx="4572000" cy="646331"/>
          </a:xfrm>
          <a:prstGeom prst="rect">
            <a:avLst/>
          </a:prstGeom>
        </p:spPr>
        <p:txBody>
          <a:bodyPr>
            <a:spAutoFit/>
          </a:bodyPr>
          <a:lstStyle/>
          <a:p>
            <a:pPr algn="ctr" defTabSz="914363" fontAlgn="auto">
              <a:lnSpc>
                <a:spcPct val="90000"/>
              </a:lnSpc>
              <a:spcBef>
                <a:spcPts val="0"/>
              </a:spcBef>
              <a:spcAft>
                <a:spcPts val="0"/>
              </a:spcAft>
              <a:defRPr/>
            </a:pPr>
            <a:r>
              <a:rPr lang="en-US"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rPr>
              <a:t> </a:t>
            </a:r>
            <a:r>
              <a:rPr lang="en-US" sz="2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rPr>
              <a:t>VTDRG pp. 403-411 </a:t>
            </a:r>
            <a:br>
              <a:rPr lang="en-US" sz="2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rPr>
            </a:br>
            <a:r>
              <a:rPr lang="en-US" sz="20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rPr>
              <a:t>CTVT pp. 1235-1247</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smtClean="0">
                <a:solidFill>
                  <a:schemeClr val="tx1"/>
                </a:solidFill>
              </a:rPr>
              <a:t>Wound Treatment</a:t>
            </a:r>
            <a:endParaRPr lang="en-US" sz="5400" dirty="0">
              <a:solidFill>
                <a:schemeClr val="tx1"/>
              </a:solidFill>
            </a:endParaRPr>
          </a:p>
        </p:txBody>
      </p:sp>
      <p:sp>
        <p:nvSpPr>
          <p:cNvPr id="3" name="Content Placeholder 2"/>
          <p:cNvSpPr>
            <a:spLocks noGrp="1"/>
          </p:cNvSpPr>
          <p:nvPr>
            <p:ph idx="1"/>
          </p:nvPr>
        </p:nvSpPr>
        <p:spPr>
          <a:xfrm>
            <a:off x="304800" y="1646238"/>
            <a:ext cx="8610600" cy="5059362"/>
          </a:xfrm>
        </p:spPr>
        <p:txBody>
          <a:bodyPr/>
          <a:lstStyle/>
          <a:p>
            <a:pPr>
              <a:buFont typeface="Wingdings" pitchFamily="2" charset="2"/>
              <a:buChar char="§"/>
              <a:defRPr/>
            </a:pPr>
            <a:r>
              <a:rPr lang="en-US" sz="2400" dirty="0" smtClean="0">
                <a:solidFill>
                  <a:schemeClr val="accent6"/>
                </a:solidFill>
              </a:rPr>
              <a:t>In order to obtain quality cleaning,  sedation and pain relief is generally warranted</a:t>
            </a:r>
          </a:p>
          <a:p>
            <a:pPr>
              <a:buFont typeface="Wingdings" pitchFamily="2" charset="2"/>
              <a:buChar char="§"/>
              <a:defRPr/>
            </a:pPr>
            <a:endParaRPr lang="en-US" sz="2400" dirty="0" smtClean="0">
              <a:solidFill>
                <a:schemeClr val="accent6"/>
              </a:solidFill>
            </a:endParaRPr>
          </a:p>
          <a:p>
            <a:pPr>
              <a:buFont typeface="Wingdings" pitchFamily="2" charset="2"/>
              <a:buChar char="§"/>
              <a:defRPr/>
            </a:pPr>
            <a:r>
              <a:rPr lang="en-US" sz="2400" dirty="0" smtClean="0">
                <a:solidFill>
                  <a:schemeClr val="accent6"/>
                </a:solidFill>
              </a:rPr>
              <a:t>Chlorhexidine gluconate scrub is used to complete a dirty prep of the area before a sterile prep is done. It is important to make sure that the chlorhexidine gluconate does not enter the wound as scrubs cause irritation, toxicity, and pain</a:t>
            </a:r>
          </a:p>
          <a:p>
            <a:pPr>
              <a:buFont typeface="Wingdings" pitchFamily="2" charset="2"/>
              <a:buChar char="§"/>
              <a:defRPr/>
            </a:pPr>
            <a:endParaRPr lang="en-US" sz="2400" dirty="0" smtClean="0">
              <a:solidFill>
                <a:schemeClr val="accent6"/>
              </a:solidFill>
            </a:endParaRPr>
          </a:p>
          <a:p>
            <a:pPr lvl="2">
              <a:buFont typeface="Wingdings" pitchFamily="2" charset="2"/>
              <a:buChar char="§"/>
              <a:defRPr/>
            </a:pPr>
            <a:r>
              <a:rPr lang="en-US" sz="2000" dirty="0" smtClean="0">
                <a:solidFill>
                  <a:schemeClr val="accent6"/>
                </a:solidFill>
              </a:rPr>
              <a:t>Alcohol is not recommended in management of open wounds </a:t>
            </a:r>
          </a:p>
          <a:p>
            <a:pPr>
              <a:buFont typeface="Wingdings 2" pitchFamily="18" charset="2"/>
              <a:buNone/>
              <a:defRPr/>
            </a:pPr>
            <a:endParaRPr lang="en-US" sz="2000" dirty="0" smtClean="0"/>
          </a:p>
          <a:p>
            <a:pPr algn="ctr">
              <a:buFont typeface="Wingdings 2" pitchFamily="18" charset="2"/>
              <a:buNone/>
              <a:defRPr/>
            </a:pPr>
            <a:r>
              <a:rPr lang="en-US" sz="1600" i="1" dirty="0" smtClean="0"/>
              <a:t>Sterile gloves and drape material can definitely reduce new contamination and create a cleaner work environment </a:t>
            </a:r>
          </a:p>
          <a:p>
            <a:pPr algn="ctr">
              <a:defRPr/>
            </a:pPr>
            <a:endParaRPr lang="en-US" sz="20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solidFill>
                  <a:schemeClr val="tx1"/>
                </a:solidFill>
              </a:rPr>
              <a:t>Wound Lavage</a:t>
            </a:r>
            <a:endParaRPr lang="en-US" sz="6000" dirty="0">
              <a:solidFill>
                <a:schemeClr val="tx1"/>
              </a:solidFill>
            </a:endParaRPr>
          </a:p>
        </p:txBody>
      </p:sp>
      <p:sp>
        <p:nvSpPr>
          <p:cNvPr id="3" name="Content Placeholder 2"/>
          <p:cNvSpPr>
            <a:spLocks noGrp="1"/>
          </p:cNvSpPr>
          <p:nvPr>
            <p:ph idx="1"/>
          </p:nvPr>
        </p:nvSpPr>
        <p:spPr/>
        <p:txBody>
          <a:bodyPr>
            <a:normAutofit lnSpcReduction="10000"/>
          </a:bodyPr>
          <a:lstStyle/>
          <a:p>
            <a:pPr>
              <a:buFont typeface="Wingdings 2" pitchFamily="18" charset="2"/>
              <a:buNone/>
              <a:defRPr/>
            </a:pPr>
            <a:r>
              <a:rPr lang="en-US" dirty="0" smtClean="0">
                <a:solidFill>
                  <a:schemeClr val="accent6"/>
                </a:solidFill>
              </a:rPr>
              <a:t>Why is it done?</a:t>
            </a:r>
          </a:p>
          <a:p>
            <a:pPr lvl="1">
              <a:buFont typeface="Wingdings" pitchFamily="2" charset="2"/>
              <a:buChar char="§"/>
              <a:defRPr/>
            </a:pPr>
            <a:r>
              <a:rPr lang="en-US" dirty="0" smtClean="0">
                <a:solidFill>
                  <a:schemeClr val="accent6"/>
                </a:solidFill>
              </a:rPr>
              <a:t>Remove debris and loose particles</a:t>
            </a:r>
          </a:p>
          <a:p>
            <a:pPr lvl="1">
              <a:buFont typeface="Wingdings" pitchFamily="2" charset="2"/>
              <a:buChar char="§"/>
              <a:defRPr/>
            </a:pPr>
            <a:r>
              <a:rPr lang="en-US" dirty="0" smtClean="0">
                <a:solidFill>
                  <a:schemeClr val="accent6"/>
                </a:solidFill>
              </a:rPr>
              <a:t>Reduce bacteria</a:t>
            </a:r>
          </a:p>
          <a:p>
            <a:pPr>
              <a:buFont typeface="Wingdings" pitchFamily="2" charset="2"/>
              <a:buChar char="§"/>
              <a:defRPr/>
            </a:pPr>
            <a:endParaRPr lang="en-US" dirty="0" smtClean="0">
              <a:solidFill>
                <a:schemeClr val="accent6"/>
              </a:solidFill>
            </a:endParaRPr>
          </a:p>
          <a:p>
            <a:pPr>
              <a:buFont typeface="Wingdings 2" pitchFamily="18" charset="2"/>
              <a:buNone/>
              <a:defRPr/>
            </a:pPr>
            <a:r>
              <a:rPr lang="en-US" dirty="0" smtClean="0">
                <a:solidFill>
                  <a:schemeClr val="accent6"/>
                </a:solidFill>
              </a:rPr>
              <a:t>How is it done?</a:t>
            </a:r>
          </a:p>
          <a:p>
            <a:pPr lvl="1">
              <a:buFont typeface="Wingdings" pitchFamily="2" charset="2"/>
              <a:buChar char="§"/>
              <a:defRPr/>
            </a:pPr>
            <a:r>
              <a:rPr lang="en-US" dirty="0" smtClean="0">
                <a:solidFill>
                  <a:schemeClr val="accent6"/>
                </a:solidFill>
              </a:rPr>
              <a:t>Flush with large volumes of solutions</a:t>
            </a:r>
          </a:p>
          <a:p>
            <a:pPr lvl="1">
              <a:buFont typeface="Wingdings" pitchFamily="2" charset="2"/>
              <a:buChar char="§"/>
              <a:defRPr/>
            </a:pPr>
            <a:r>
              <a:rPr lang="en-US" dirty="0" smtClean="0">
                <a:solidFill>
                  <a:schemeClr val="accent6"/>
                </a:solidFill>
              </a:rPr>
              <a:t>No added antibiotics, soaps, detergents, antiseptics</a:t>
            </a:r>
          </a:p>
          <a:p>
            <a:pPr lvl="1">
              <a:buFont typeface="Wingdings" pitchFamily="2" charset="2"/>
              <a:buChar char="§"/>
              <a:defRPr/>
            </a:pPr>
            <a:r>
              <a:rPr lang="en-US" dirty="0" smtClean="0">
                <a:solidFill>
                  <a:schemeClr val="accent6"/>
                </a:solidFill>
              </a:rPr>
              <a:t>Mechanical action of the lavage</a:t>
            </a:r>
          </a:p>
          <a:p>
            <a:pPr>
              <a:buFont typeface="Wingdings" pitchFamily="2" charset="2"/>
              <a:buChar char="§"/>
              <a:defRPr/>
            </a:pPr>
            <a:endParaRPr lang="en-US" dirty="0">
              <a:solidFill>
                <a:schemeClr val="accent6"/>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solidFill>
                  <a:schemeClr val="tx1"/>
                </a:solidFill>
              </a:rPr>
              <a:t>Lavage the Wound</a:t>
            </a:r>
            <a:endParaRPr lang="en-US" sz="6000" dirty="0">
              <a:solidFill>
                <a:schemeClr val="tx1"/>
              </a:solidFill>
            </a:endParaRPr>
          </a:p>
        </p:txBody>
      </p:sp>
      <p:sp>
        <p:nvSpPr>
          <p:cNvPr id="3" name="Content Placeholder 2"/>
          <p:cNvSpPr>
            <a:spLocks noGrp="1"/>
          </p:cNvSpPr>
          <p:nvPr>
            <p:ph idx="1"/>
          </p:nvPr>
        </p:nvSpPr>
        <p:spPr>
          <a:xfrm>
            <a:off x="457200" y="1447800"/>
            <a:ext cx="8229600" cy="5257800"/>
          </a:xfrm>
        </p:spPr>
        <p:txBody>
          <a:bodyPr/>
          <a:lstStyle/>
          <a:p>
            <a:pPr>
              <a:buFont typeface="Wingdings" pitchFamily="2" charset="2"/>
              <a:buChar char="§"/>
              <a:defRPr/>
            </a:pPr>
            <a:r>
              <a:rPr lang="en-US" sz="2400" dirty="0" smtClean="0">
                <a:solidFill>
                  <a:schemeClr val="accent6"/>
                </a:solidFill>
              </a:rPr>
              <a:t>Using a warm, sterile isotonic solution is the preferred or any wound (Lactated Ringers or 0.9% Sodium Chloride are two commonly available choices)</a:t>
            </a:r>
          </a:p>
          <a:p>
            <a:pPr>
              <a:buFont typeface="Wingdings 2" pitchFamily="18" charset="2"/>
              <a:buNone/>
              <a:defRPr/>
            </a:pPr>
            <a:endParaRPr lang="en-US" sz="2400" dirty="0" smtClean="0">
              <a:solidFill>
                <a:schemeClr val="accent6"/>
              </a:solidFill>
            </a:endParaRPr>
          </a:p>
          <a:p>
            <a:pPr>
              <a:buFont typeface="Wingdings" pitchFamily="2" charset="2"/>
              <a:buChar char="§"/>
              <a:defRPr/>
            </a:pPr>
            <a:r>
              <a:rPr lang="en-US" sz="2400" dirty="0" smtClean="0">
                <a:solidFill>
                  <a:schemeClr val="accent6"/>
                </a:solidFill>
              </a:rPr>
              <a:t>Tap water should only be used in extensively dirty wounds because it has been shown to be cytotoxic to fibroblasts</a:t>
            </a:r>
          </a:p>
          <a:p>
            <a:pPr>
              <a:buFont typeface="Wingdings 2" pitchFamily="18" charset="2"/>
              <a:buNone/>
              <a:defRPr/>
            </a:pPr>
            <a:endParaRPr lang="en-US" dirty="0"/>
          </a:p>
        </p:txBody>
      </p:sp>
      <p:pic>
        <p:nvPicPr>
          <p:cNvPr id="30724" name="Picture 3" descr="501784LR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0"/>
            <a:ext cx="2693988" cy="27432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686800" cy="1143000"/>
          </a:xfrm>
        </p:spPr>
        <p:txBody>
          <a:bodyPr/>
          <a:lstStyle/>
          <a:p>
            <a:pPr algn="ctr">
              <a:defRPr/>
            </a:pPr>
            <a:r>
              <a:rPr lang="en-US" sz="5400" dirty="0" smtClean="0">
                <a:solidFill>
                  <a:schemeClr val="tx1"/>
                </a:solidFill>
              </a:rPr>
              <a:t>Lavage the Wound</a:t>
            </a:r>
            <a:endParaRPr lang="en-US" sz="5400" dirty="0"/>
          </a:p>
        </p:txBody>
      </p:sp>
      <p:sp>
        <p:nvSpPr>
          <p:cNvPr id="3" name="Content Placeholder 2"/>
          <p:cNvSpPr>
            <a:spLocks noGrp="1"/>
          </p:cNvSpPr>
          <p:nvPr>
            <p:ph idx="1"/>
          </p:nvPr>
        </p:nvSpPr>
        <p:spPr>
          <a:xfrm>
            <a:off x="228600" y="1447800"/>
            <a:ext cx="8763000" cy="5410200"/>
          </a:xfrm>
        </p:spPr>
        <p:txBody>
          <a:bodyPr/>
          <a:lstStyle/>
          <a:p>
            <a:pPr>
              <a:buFont typeface="Wingdings" pitchFamily="2" charset="2"/>
              <a:buChar char="§"/>
              <a:defRPr/>
            </a:pPr>
            <a:r>
              <a:rPr lang="en-US" sz="2400" dirty="0" smtClean="0">
                <a:solidFill>
                  <a:schemeClr val="accent6"/>
                </a:solidFill>
              </a:rPr>
              <a:t>Lavage pressure is the goal for successful removal of debris without destroying healthy tissue </a:t>
            </a:r>
          </a:p>
          <a:p>
            <a:pPr lvl="1">
              <a:buFont typeface="Wingdings" pitchFamily="2" charset="2"/>
              <a:buChar char="§"/>
              <a:defRPr/>
            </a:pPr>
            <a:r>
              <a:rPr lang="en-US" sz="1800" dirty="0" smtClean="0">
                <a:solidFill>
                  <a:schemeClr val="accent6"/>
                </a:solidFill>
              </a:rPr>
              <a:t>Moderate pressure (7 psi) or a pulsating high pressure (70 psi)</a:t>
            </a:r>
          </a:p>
          <a:p>
            <a:pPr>
              <a:buFont typeface="Wingdings" pitchFamily="2" charset="2"/>
              <a:buChar char="§"/>
              <a:defRPr/>
            </a:pPr>
            <a:endParaRPr lang="en-US" sz="2400" dirty="0" smtClean="0">
              <a:solidFill>
                <a:schemeClr val="accent6"/>
              </a:solidFill>
            </a:endParaRPr>
          </a:p>
          <a:p>
            <a:pPr>
              <a:buFont typeface="Wingdings" pitchFamily="2" charset="2"/>
              <a:buChar char="§"/>
              <a:defRPr/>
            </a:pPr>
            <a:r>
              <a:rPr lang="en-US" sz="2400" dirty="0" smtClean="0">
                <a:solidFill>
                  <a:schemeClr val="accent6"/>
                </a:solidFill>
              </a:rPr>
              <a:t>An 18 gauge needle and a 35cc syringe are recommended</a:t>
            </a:r>
          </a:p>
          <a:p>
            <a:pPr>
              <a:buFont typeface="Wingdings" pitchFamily="2" charset="2"/>
              <a:buChar char="§"/>
              <a:defRPr/>
            </a:pPr>
            <a:endParaRPr lang="en-US" sz="2400" dirty="0" smtClean="0">
              <a:solidFill>
                <a:schemeClr val="accent6"/>
              </a:solidFill>
            </a:endParaRPr>
          </a:p>
          <a:p>
            <a:pPr>
              <a:buFont typeface="Wingdings" pitchFamily="2" charset="2"/>
              <a:buChar char="§"/>
              <a:defRPr/>
            </a:pPr>
            <a:r>
              <a:rPr lang="en-US" sz="2400" dirty="0" smtClean="0">
                <a:solidFill>
                  <a:schemeClr val="accent6"/>
                </a:solidFill>
              </a:rPr>
              <a:t>Copious lavage can also be attained with a bulb syringe and bowl</a:t>
            </a:r>
          </a:p>
          <a:p>
            <a:pPr algn="ctr">
              <a:buFont typeface="Wingdings 2" pitchFamily="18" charset="2"/>
              <a:buNone/>
              <a:defRPr/>
            </a:pPr>
            <a:r>
              <a:rPr lang="en-US" sz="2400" dirty="0" smtClean="0">
                <a:solidFill>
                  <a:schemeClr val="accent6"/>
                </a:solidFill>
              </a:rPr>
              <a:t> </a:t>
            </a:r>
            <a:r>
              <a:rPr lang="en-US" sz="2000" dirty="0" smtClean="0">
                <a:solidFill>
                  <a:schemeClr val="accent6"/>
                </a:solidFill>
              </a:rPr>
              <a:t>The “solution to pollution is dilution” is the reasoning behind copious lavage</a:t>
            </a:r>
          </a:p>
          <a:p>
            <a:pPr>
              <a:buFont typeface="Wingdings" pitchFamily="2" charset="2"/>
              <a:buChar char="§"/>
              <a:defRPr/>
            </a:pPr>
            <a:endParaRPr lang="en-US" sz="2400" dirty="0"/>
          </a:p>
        </p:txBody>
      </p:sp>
      <p:pic>
        <p:nvPicPr>
          <p:cNvPr id="31748" name="Picture 3" descr="6cc_syringe_needle_comb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76800"/>
            <a:ext cx="1736725" cy="17367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4" descr="60mlBulbSyrin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876800"/>
            <a:ext cx="1901825" cy="173672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458200" cy="1143000"/>
          </a:xfrm>
        </p:spPr>
        <p:txBody>
          <a:bodyPr/>
          <a:lstStyle/>
          <a:p>
            <a:pPr algn="ctr">
              <a:defRPr/>
            </a:pPr>
            <a:r>
              <a:rPr lang="en-US" sz="4400" dirty="0" smtClean="0">
                <a:solidFill>
                  <a:schemeClr val="tx1"/>
                </a:solidFill>
              </a:rPr>
              <a:t>Initial Evaluation of the Wound</a:t>
            </a:r>
            <a:endParaRPr lang="en-US" sz="4400" dirty="0">
              <a:solidFill>
                <a:schemeClr val="tx1"/>
              </a:solidFill>
            </a:endParaRPr>
          </a:p>
        </p:txBody>
      </p:sp>
      <p:sp>
        <p:nvSpPr>
          <p:cNvPr id="3" name="Content Placeholder 2"/>
          <p:cNvSpPr>
            <a:spLocks noGrp="1"/>
          </p:cNvSpPr>
          <p:nvPr>
            <p:ph idx="1"/>
          </p:nvPr>
        </p:nvSpPr>
        <p:spPr/>
        <p:txBody>
          <a:bodyPr/>
          <a:lstStyle/>
          <a:p>
            <a:pPr>
              <a:buFont typeface="Wingdings 2" pitchFamily="18" charset="2"/>
              <a:buNone/>
              <a:defRPr/>
            </a:pPr>
            <a:r>
              <a:rPr lang="en-US" dirty="0" smtClean="0"/>
              <a:t> </a:t>
            </a:r>
          </a:p>
          <a:p>
            <a:pPr>
              <a:buFont typeface="Wingdings" pitchFamily="2" charset="2"/>
              <a:buChar char="§"/>
              <a:defRPr/>
            </a:pPr>
            <a:r>
              <a:rPr lang="en-US" sz="2800" dirty="0" smtClean="0">
                <a:solidFill>
                  <a:schemeClr val="accent6"/>
                </a:solidFill>
              </a:rPr>
              <a:t>Wound should be explored to ascertain the extent of damage </a:t>
            </a:r>
          </a:p>
          <a:p>
            <a:pPr>
              <a:buFont typeface="Wingdings" pitchFamily="2" charset="2"/>
              <a:buChar char="§"/>
              <a:defRPr/>
            </a:pPr>
            <a:endParaRPr lang="en-US" sz="2800" dirty="0" smtClean="0">
              <a:solidFill>
                <a:schemeClr val="accent6"/>
              </a:solidFill>
            </a:endParaRPr>
          </a:p>
          <a:p>
            <a:pPr>
              <a:buFont typeface="Wingdings" pitchFamily="2" charset="2"/>
              <a:buChar char="§"/>
              <a:defRPr/>
            </a:pPr>
            <a:r>
              <a:rPr lang="en-US" sz="2800" dirty="0" smtClean="0">
                <a:solidFill>
                  <a:schemeClr val="accent6"/>
                </a:solidFill>
              </a:rPr>
              <a:t>A sterile hemostat can be used to gently probe where visualization is compromised</a:t>
            </a:r>
          </a:p>
          <a:p>
            <a:pPr>
              <a:buFont typeface="Wingdings" pitchFamily="2" charset="2"/>
              <a:buChar char="§"/>
              <a:defRPr/>
            </a:pPr>
            <a:endParaRPr lang="en-US" sz="2800" dirty="0" smtClean="0">
              <a:solidFill>
                <a:schemeClr val="accent6"/>
              </a:solidFill>
            </a:endParaRPr>
          </a:p>
          <a:p>
            <a:pPr>
              <a:buFont typeface="Wingdings" pitchFamily="2" charset="2"/>
              <a:buChar char="§"/>
              <a:defRPr/>
            </a:pPr>
            <a:r>
              <a:rPr lang="en-US" sz="2800" dirty="0" smtClean="0">
                <a:solidFill>
                  <a:schemeClr val="accent6"/>
                </a:solidFill>
              </a:rPr>
              <a:t>The results are then used to decide the best way to cover the wound and facilitate healing</a:t>
            </a:r>
          </a:p>
          <a:p>
            <a:pPr>
              <a:defRPr/>
            </a:pP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solidFill>
                  <a:schemeClr val="tx1"/>
                </a:solidFill>
              </a:rPr>
              <a:t>Wound D</a:t>
            </a:r>
            <a:r>
              <a:rPr lang="en-US" sz="6000" dirty="0" smtClean="0">
                <a:solidFill>
                  <a:schemeClr val="tx1"/>
                </a:solidFill>
                <a:cs typeface="Arial" charset="0"/>
              </a:rPr>
              <a:t>é</a:t>
            </a:r>
            <a:r>
              <a:rPr lang="en-US" sz="6000" dirty="0" smtClean="0">
                <a:solidFill>
                  <a:schemeClr val="tx1"/>
                </a:solidFill>
              </a:rPr>
              <a:t>bridement</a:t>
            </a:r>
            <a:endParaRPr lang="en-US" sz="6000" dirty="0">
              <a:solidFill>
                <a:schemeClr val="tx1"/>
              </a:solidFill>
            </a:endParaRPr>
          </a:p>
        </p:txBody>
      </p:sp>
      <p:sp>
        <p:nvSpPr>
          <p:cNvPr id="3" name="Content Placeholder 2"/>
          <p:cNvSpPr>
            <a:spLocks noGrp="1"/>
          </p:cNvSpPr>
          <p:nvPr>
            <p:ph idx="1"/>
          </p:nvPr>
        </p:nvSpPr>
        <p:spPr/>
        <p:txBody>
          <a:bodyPr/>
          <a:lstStyle/>
          <a:p>
            <a:pPr>
              <a:buFont typeface="Wingdings" pitchFamily="2" charset="2"/>
              <a:buChar char="§"/>
              <a:defRPr/>
            </a:pPr>
            <a:r>
              <a:rPr lang="en-US" dirty="0" smtClean="0">
                <a:solidFill>
                  <a:schemeClr val="accent6"/>
                </a:solidFill>
              </a:rPr>
              <a:t>Why is it done?</a:t>
            </a:r>
          </a:p>
          <a:p>
            <a:pPr lvl="1">
              <a:buFont typeface="Wingdings" pitchFamily="2" charset="2"/>
              <a:buChar char="§"/>
              <a:defRPr/>
            </a:pPr>
            <a:r>
              <a:rPr lang="en-US" dirty="0" smtClean="0">
                <a:solidFill>
                  <a:schemeClr val="accent6"/>
                </a:solidFill>
              </a:rPr>
              <a:t>Remove contaminated, devitalized, or necrotic tissue</a:t>
            </a:r>
          </a:p>
          <a:p>
            <a:pPr lvl="1">
              <a:buFont typeface="Wingdings" pitchFamily="2" charset="2"/>
              <a:buChar char="§"/>
              <a:defRPr/>
            </a:pPr>
            <a:r>
              <a:rPr lang="en-US" dirty="0" smtClean="0">
                <a:solidFill>
                  <a:schemeClr val="accent6"/>
                </a:solidFill>
              </a:rPr>
              <a:t>Remove foreign material</a:t>
            </a:r>
          </a:p>
          <a:p>
            <a:pPr>
              <a:buFont typeface="Wingdings" pitchFamily="2" charset="2"/>
              <a:buChar char="§"/>
              <a:defRPr/>
            </a:pPr>
            <a:r>
              <a:rPr lang="en-US" dirty="0" smtClean="0">
                <a:solidFill>
                  <a:schemeClr val="accent6"/>
                </a:solidFill>
              </a:rPr>
              <a:t>How is it done?</a:t>
            </a:r>
          </a:p>
          <a:p>
            <a:pPr lvl="1">
              <a:buFont typeface="Wingdings" pitchFamily="2" charset="2"/>
              <a:buChar char="§"/>
              <a:defRPr/>
            </a:pPr>
            <a:r>
              <a:rPr lang="en-US" dirty="0" smtClean="0">
                <a:solidFill>
                  <a:schemeClr val="accent6"/>
                </a:solidFill>
              </a:rPr>
              <a:t>Surgical excision of affected tissue</a:t>
            </a:r>
          </a:p>
          <a:p>
            <a:pPr lvl="1">
              <a:buFont typeface="Wingdings" pitchFamily="2" charset="2"/>
              <a:buChar char="§"/>
              <a:defRPr/>
            </a:pPr>
            <a:r>
              <a:rPr lang="en-US" dirty="0" smtClean="0">
                <a:solidFill>
                  <a:schemeClr val="accent6"/>
                </a:solidFill>
              </a:rPr>
              <a:t>Enzymatic d</a:t>
            </a:r>
            <a:r>
              <a:rPr lang="en-US" dirty="0" smtClean="0">
                <a:solidFill>
                  <a:schemeClr val="accent6"/>
                </a:solidFill>
                <a:cs typeface="Arial" charset="0"/>
              </a:rPr>
              <a:t>é</a:t>
            </a:r>
            <a:r>
              <a:rPr lang="en-US" dirty="0" smtClean="0">
                <a:solidFill>
                  <a:schemeClr val="accent6"/>
                </a:solidFill>
              </a:rPr>
              <a:t>bridement (</a:t>
            </a:r>
            <a:r>
              <a:rPr lang="en-US" dirty="0" err="1" smtClean="0">
                <a:solidFill>
                  <a:schemeClr val="accent6"/>
                </a:solidFill>
              </a:rPr>
              <a:t>trypsin</a:t>
            </a:r>
            <a:r>
              <a:rPr lang="en-US" dirty="0" smtClean="0">
                <a:solidFill>
                  <a:schemeClr val="accent6"/>
                </a:solidFill>
              </a:rPr>
              <a:t> products)</a:t>
            </a:r>
          </a:p>
          <a:p>
            <a:pPr lvl="1">
              <a:buFont typeface="Wingdings" pitchFamily="2" charset="2"/>
              <a:buChar char="§"/>
              <a:defRPr/>
            </a:pPr>
            <a:r>
              <a:rPr lang="en-US" dirty="0" smtClean="0">
                <a:solidFill>
                  <a:schemeClr val="accent6"/>
                </a:solidFill>
              </a:rPr>
              <a:t>Hypertonic solutions (honey, sugar)</a:t>
            </a:r>
          </a:p>
          <a:p>
            <a:pPr>
              <a:buFont typeface="Wingdings" pitchFamily="2" charset="2"/>
              <a:buChar char="§"/>
              <a:defRPr/>
            </a:pPr>
            <a:endParaRPr lang="en-US" dirty="0">
              <a:solidFill>
                <a:schemeClr val="accent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610600" cy="1143000"/>
          </a:xfrm>
        </p:spPr>
        <p:txBody>
          <a:bodyPr/>
          <a:lstStyle/>
          <a:p>
            <a:pPr algn="ctr">
              <a:defRPr/>
            </a:pPr>
            <a:r>
              <a:rPr lang="en-US" sz="5400" dirty="0" smtClean="0">
                <a:solidFill>
                  <a:schemeClr val="tx1"/>
                </a:solidFill>
              </a:rPr>
              <a:t>Wound débridement</a:t>
            </a:r>
            <a:endParaRPr lang="en-US" sz="5400" dirty="0">
              <a:solidFill>
                <a:schemeClr val="tx1"/>
              </a:solidFill>
            </a:endParaRPr>
          </a:p>
        </p:txBody>
      </p:sp>
      <p:sp>
        <p:nvSpPr>
          <p:cNvPr id="3" name="Content Placeholder 2"/>
          <p:cNvSpPr>
            <a:spLocks noGrp="1"/>
          </p:cNvSpPr>
          <p:nvPr>
            <p:ph idx="1"/>
          </p:nvPr>
        </p:nvSpPr>
        <p:spPr/>
        <p:txBody>
          <a:bodyPr/>
          <a:lstStyle/>
          <a:p>
            <a:pPr algn="ctr">
              <a:buFont typeface="Wingdings 2" pitchFamily="18" charset="2"/>
              <a:buNone/>
              <a:defRPr/>
            </a:pPr>
            <a:r>
              <a:rPr lang="en-US" dirty="0" smtClean="0">
                <a:solidFill>
                  <a:schemeClr val="accent6"/>
                </a:solidFill>
              </a:rPr>
              <a:t>Is necessary to remove all contaminated, devitalized, or necrotic tissue and foreign material from the wound </a:t>
            </a:r>
          </a:p>
          <a:p>
            <a:pPr algn="ctr">
              <a:buFont typeface="Wingdings 2" pitchFamily="18" charset="2"/>
              <a:buNone/>
              <a:defRPr/>
            </a:pPr>
            <a:r>
              <a:rPr lang="en-US" dirty="0" smtClean="0"/>
              <a:t>								</a:t>
            </a:r>
          </a:p>
          <a:p>
            <a:pPr algn="r">
              <a:buFont typeface="Wingdings 2" pitchFamily="18" charset="2"/>
              <a:buNone/>
              <a:defRPr/>
            </a:pPr>
            <a:r>
              <a:rPr lang="en-US" dirty="0" smtClean="0"/>
              <a:t>						    </a:t>
            </a:r>
          </a:p>
          <a:p>
            <a:pPr algn="r">
              <a:buFont typeface="Wingdings 2" pitchFamily="18" charset="2"/>
              <a:buNone/>
              <a:defRPr/>
            </a:pPr>
            <a:r>
              <a:rPr lang="en-US" dirty="0" smtClean="0"/>
              <a:t>						      Done by 						      Surgical 						   débridement</a:t>
            </a:r>
            <a:endParaRPr lang="en-US" dirty="0"/>
          </a:p>
        </p:txBody>
      </p:sp>
      <p:pic>
        <p:nvPicPr>
          <p:cNvPr id="34820" name="Picture 3" descr="surgeryinfection_cat564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505200"/>
            <a:ext cx="3036888" cy="301783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kruuse.com/en/VidenOm/~/media/Images/Articles/Article%20pictures%20ALL_2/Kurser/Eqiuine_wound_kurs1.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85775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veterinarypracticenews.com/honey-treat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763000" cy="1143000"/>
          </a:xfrm>
        </p:spPr>
        <p:txBody>
          <a:bodyPr/>
          <a:lstStyle/>
          <a:p>
            <a:pPr algn="ctr">
              <a:defRPr/>
            </a:pPr>
            <a:r>
              <a:rPr lang="en-US" sz="6000" dirty="0" smtClean="0">
                <a:solidFill>
                  <a:schemeClr val="tx1"/>
                </a:solidFill>
              </a:rPr>
              <a:t>Wound Closure</a:t>
            </a:r>
            <a:endParaRPr lang="en-US" sz="6000" dirty="0">
              <a:solidFill>
                <a:schemeClr val="tx1"/>
              </a:solidFill>
            </a:endParaRPr>
          </a:p>
        </p:txBody>
      </p:sp>
      <p:sp>
        <p:nvSpPr>
          <p:cNvPr id="3" name="Content Placeholder 2"/>
          <p:cNvSpPr>
            <a:spLocks noGrp="1"/>
          </p:cNvSpPr>
          <p:nvPr>
            <p:ph idx="1"/>
          </p:nvPr>
        </p:nvSpPr>
        <p:spPr>
          <a:xfrm>
            <a:off x="228600" y="1646238"/>
            <a:ext cx="8763000" cy="4525962"/>
          </a:xfrm>
        </p:spPr>
        <p:txBody>
          <a:bodyPr/>
          <a:lstStyle/>
          <a:p>
            <a:pPr algn="ctr">
              <a:buFont typeface="Wingdings 2" pitchFamily="18" charset="2"/>
              <a:buNone/>
              <a:defRPr/>
            </a:pPr>
            <a:endParaRPr lang="en-US" sz="4400" dirty="0" smtClean="0"/>
          </a:p>
          <a:p>
            <a:pPr algn="ctr">
              <a:buFont typeface="Wingdings 2" pitchFamily="18" charset="2"/>
              <a:buNone/>
              <a:defRPr/>
            </a:pPr>
            <a:r>
              <a:rPr lang="en-US" sz="4400" dirty="0" smtClean="0">
                <a:solidFill>
                  <a:schemeClr val="accent6"/>
                </a:solidFill>
              </a:rPr>
              <a:t>The method of closure depend on the nature of the wound</a:t>
            </a:r>
          </a:p>
          <a:p>
            <a:pPr>
              <a:defRPr/>
            </a:pPr>
            <a:endParaRPr lang="en-US" sz="4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534400" cy="1143000"/>
          </a:xfrm>
        </p:spPr>
        <p:txBody>
          <a:bodyPr/>
          <a:lstStyle/>
          <a:p>
            <a:pPr algn="ctr">
              <a:defRPr/>
            </a:pPr>
            <a:r>
              <a:rPr lang="en-US" sz="6000" dirty="0" smtClean="0"/>
              <a:t>Learning Objectives</a:t>
            </a:r>
            <a:endParaRPr lang="en-US" sz="6000" dirty="0"/>
          </a:p>
        </p:txBody>
      </p:sp>
      <p:sp>
        <p:nvSpPr>
          <p:cNvPr id="11267" name="Content Placeholder 2"/>
          <p:cNvSpPr>
            <a:spLocks noGrp="1"/>
          </p:cNvSpPr>
          <p:nvPr>
            <p:ph idx="1"/>
          </p:nvPr>
        </p:nvSpPr>
        <p:spPr>
          <a:xfrm>
            <a:off x="457200" y="1447800"/>
            <a:ext cx="8229600" cy="5181600"/>
          </a:xfrm>
        </p:spPr>
        <p:txBody>
          <a:bodyPr/>
          <a:lstStyle/>
          <a:p>
            <a:pPr>
              <a:buFont typeface="Wingdings" pitchFamily="2" charset="2"/>
              <a:buChar char="§"/>
            </a:pPr>
            <a:endParaRPr lang="en-US" altLang="en-US" smtClean="0"/>
          </a:p>
          <a:p>
            <a:pPr>
              <a:buFont typeface="Wingdings" pitchFamily="2" charset="2"/>
              <a:buChar char="§"/>
            </a:pPr>
            <a:r>
              <a:rPr lang="en-US" altLang="en-US" smtClean="0"/>
              <a:t>Describe the process of wound healing</a:t>
            </a:r>
          </a:p>
          <a:p>
            <a:pPr>
              <a:buFont typeface="Wingdings" pitchFamily="2" charset="2"/>
              <a:buChar char="§"/>
            </a:pPr>
            <a:endParaRPr lang="en-US" altLang="en-US" smtClean="0"/>
          </a:p>
          <a:p>
            <a:pPr>
              <a:buFont typeface="Wingdings" pitchFamily="2" charset="2"/>
              <a:buChar char="§"/>
            </a:pPr>
            <a:r>
              <a:rPr lang="en-US" altLang="en-US" smtClean="0"/>
              <a:t>List and describe the factors that affect wound healing</a:t>
            </a:r>
          </a:p>
          <a:p>
            <a:pPr>
              <a:buFont typeface="Wingdings" pitchFamily="2" charset="2"/>
              <a:buChar char="§"/>
            </a:pPr>
            <a:endParaRPr lang="en-US" altLang="en-US" smtClean="0"/>
          </a:p>
          <a:p>
            <a:pPr>
              <a:buFont typeface="Wingdings" pitchFamily="2" charset="2"/>
              <a:buChar char="§"/>
            </a:pPr>
            <a:r>
              <a:rPr lang="en-US" altLang="en-US" smtClean="0"/>
              <a:t>Discuss initial management of wounds in small animals</a:t>
            </a:r>
          </a:p>
          <a:p>
            <a:pPr>
              <a:buFont typeface="Wingdings" pitchFamily="2" charset="2"/>
              <a:buChar char="§"/>
            </a:pPr>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smtClean="0">
                <a:solidFill>
                  <a:schemeClr val="tx1"/>
                </a:solidFill>
              </a:rPr>
              <a:t>Wound Closure</a:t>
            </a:r>
            <a:endParaRPr lang="en-US" sz="5400" dirty="0"/>
          </a:p>
        </p:txBody>
      </p:sp>
      <p:sp>
        <p:nvSpPr>
          <p:cNvPr id="3" name="Content Placeholder 2"/>
          <p:cNvSpPr>
            <a:spLocks noGrp="1"/>
          </p:cNvSpPr>
          <p:nvPr>
            <p:ph idx="1"/>
          </p:nvPr>
        </p:nvSpPr>
        <p:spPr>
          <a:xfrm>
            <a:off x="228600" y="1646238"/>
            <a:ext cx="8686800" cy="4525962"/>
          </a:xfrm>
        </p:spPr>
        <p:txBody>
          <a:bodyPr/>
          <a:lstStyle/>
          <a:p>
            <a:pPr algn="ctr">
              <a:buFont typeface="Wingdings 2" pitchFamily="18" charset="2"/>
              <a:buNone/>
              <a:defRPr/>
            </a:pPr>
            <a:r>
              <a:rPr lang="en-US" sz="4000" dirty="0" smtClean="0">
                <a:solidFill>
                  <a:schemeClr val="accent6">
                    <a:lumMod val="90000"/>
                  </a:schemeClr>
                </a:solidFill>
              </a:rPr>
              <a:t>Primary wound closure</a:t>
            </a:r>
          </a:p>
          <a:p>
            <a:pPr>
              <a:buFont typeface="Wingdings 2" pitchFamily="18" charset="2"/>
              <a:buNone/>
              <a:defRPr/>
            </a:pPr>
            <a:r>
              <a:rPr lang="en-US" dirty="0" smtClean="0">
                <a:solidFill>
                  <a:schemeClr val="accent6"/>
                </a:solidFill>
              </a:rPr>
              <a:t>Healing by </a:t>
            </a:r>
            <a:r>
              <a:rPr lang="en-US" dirty="0">
                <a:solidFill>
                  <a:srgbClr val="00B0F0"/>
                </a:solidFill>
              </a:rPr>
              <a:t>F</a:t>
            </a:r>
            <a:r>
              <a:rPr lang="en-US" dirty="0" smtClean="0">
                <a:solidFill>
                  <a:srgbClr val="00B0F0"/>
                </a:solidFill>
              </a:rPr>
              <a:t>irst </a:t>
            </a:r>
            <a:r>
              <a:rPr lang="en-US" dirty="0">
                <a:solidFill>
                  <a:srgbClr val="00B0F0"/>
                </a:solidFill>
              </a:rPr>
              <a:t>I</a:t>
            </a:r>
            <a:r>
              <a:rPr lang="en-US" dirty="0" smtClean="0">
                <a:solidFill>
                  <a:srgbClr val="00B0F0"/>
                </a:solidFill>
              </a:rPr>
              <a:t>ntention</a:t>
            </a:r>
            <a:r>
              <a:rPr lang="en-US" dirty="0" smtClean="0">
                <a:solidFill>
                  <a:schemeClr val="accent6"/>
                </a:solidFill>
              </a:rPr>
              <a:t> </a:t>
            </a:r>
            <a:r>
              <a:rPr lang="en-US" sz="2000" dirty="0" smtClean="0">
                <a:solidFill>
                  <a:schemeClr val="accent6"/>
                </a:solidFill>
              </a:rPr>
              <a:t>(suturing or grafting a wound)</a:t>
            </a:r>
          </a:p>
          <a:p>
            <a:pPr lvl="1">
              <a:defRPr/>
            </a:pPr>
            <a:endParaRPr lang="en-US" sz="2400" dirty="0" smtClean="0">
              <a:solidFill>
                <a:schemeClr val="accent6"/>
              </a:solidFill>
            </a:endParaRPr>
          </a:p>
          <a:p>
            <a:pPr lvl="1">
              <a:defRPr/>
            </a:pPr>
            <a:r>
              <a:rPr lang="en-US" sz="2400" dirty="0" smtClean="0">
                <a:solidFill>
                  <a:schemeClr val="accent6"/>
                </a:solidFill>
              </a:rPr>
              <a:t>Fresh, clean, sharply incised wounds</a:t>
            </a:r>
          </a:p>
          <a:p>
            <a:pPr lvl="1">
              <a:defRPr/>
            </a:pPr>
            <a:r>
              <a:rPr lang="en-US" sz="2400" dirty="0" smtClean="0">
                <a:solidFill>
                  <a:schemeClr val="accent6"/>
                </a:solidFill>
              </a:rPr>
              <a:t>Should have minimal contamination</a:t>
            </a:r>
          </a:p>
          <a:p>
            <a:pPr lvl="1">
              <a:defRPr/>
            </a:pPr>
            <a:r>
              <a:rPr lang="en-US" sz="2400" dirty="0" smtClean="0">
                <a:solidFill>
                  <a:schemeClr val="accent6"/>
                </a:solidFill>
              </a:rPr>
              <a:t>Plenty of tissue to close </a:t>
            </a:r>
          </a:p>
          <a:p>
            <a:pPr lvl="1">
              <a:defRPr/>
            </a:pPr>
            <a:r>
              <a:rPr lang="en-US" sz="2400" dirty="0" smtClean="0">
                <a:solidFill>
                  <a:schemeClr val="accent6"/>
                </a:solidFill>
              </a:rPr>
              <a:t>Be within twenty-four </a:t>
            </a:r>
          </a:p>
          <a:p>
            <a:pPr lvl="1">
              <a:buFontTx/>
              <a:buNone/>
              <a:defRPr/>
            </a:pPr>
            <a:r>
              <a:rPr lang="en-US" sz="2400" dirty="0" smtClean="0">
                <a:solidFill>
                  <a:schemeClr val="accent6"/>
                </a:solidFill>
              </a:rPr>
              <a:t>	hours from the incident </a:t>
            </a:r>
          </a:p>
          <a:p>
            <a:pPr lvl="1">
              <a:buFontTx/>
              <a:buNone/>
              <a:defRPr/>
            </a:pPr>
            <a:r>
              <a:rPr lang="en-US" sz="2400" dirty="0" smtClean="0">
                <a:solidFill>
                  <a:schemeClr val="accent6"/>
                </a:solidFill>
              </a:rPr>
              <a:t>	after injury</a:t>
            </a:r>
          </a:p>
          <a:p>
            <a:pPr>
              <a:defRPr/>
            </a:pPr>
            <a:endParaRPr lang="en-US" dirty="0"/>
          </a:p>
        </p:txBody>
      </p:sp>
      <p:pic>
        <p:nvPicPr>
          <p:cNvPr id="38916" name="Picture 3" descr="surgeryinfection_cat964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4267200"/>
            <a:ext cx="2286000" cy="2286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4" descr="surgeryinfection_cat10640_smal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0"/>
            <a:ext cx="2286000" cy="22860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smtClean="0">
                <a:solidFill>
                  <a:schemeClr val="tx1"/>
                </a:solidFill>
              </a:rPr>
              <a:t>Wound Closure</a:t>
            </a:r>
            <a:endParaRPr lang="en-US" sz="5400" dirty="0"/>
          </a:p>
        </p:txBody>
      </p:sp>
      <p:sp>
        <p:nvSpPr>
          <p:cNvPr id="3" name="Content Placeholder 2"/>
          <p:cNvSpPr>
            <a:spLocks noGrp="1"/>
          </p:cNvSpPr>
          <p:nvPr>
            <p:ph idx="1"/>
          </p:nvPr>
        </p:nvSpPr>
        <p:spPr>
          <a:xfrm>
            <a:off x="152400" y="1447800"/>
            <a:ext cx="8534400" cy="5257800"/>
          </a:xfrm>
        </p:spPr>
        <p:txBody>
          <a:bodyPr/>
          <a:lstStyle/>
          <a:p>
            <a:pPr algn="ctr">
              <a:buFont typeface="Wingdings 2" pitchFamily="18" charset="2"/>
              <a:buNone/>
              <a:defRPr/>
            </a:pPr>
            <a:r>
              <a:rPr lang="en-US" sz="4000" dirty="0" smtClean="0">
                <a:solidFill>
                  <a:schemeClr val="accent6">
                    <a:lumMod val="90000"/>
                  </a:schemeClr>
                </a:solidFill>
              </a:rPr>
              <a:t>Delayed primary closure</a:t>
            </a:r>
          </a:p>
          <a:p>
            <a:pPr algn="ctr">
              <a:buFont typeface="Wingdings 2" pitchFamily="18" charset="2"/>
              <a:buNone/>
              <a:defRPr/>
            </a:pPr>
            <a:r>
              <a:rPr lang="en-US" sz="2800" dirty="0" smtClean="0">
                <a:solidFill>
                  <a:schemeClr val="accent6"/>
                </a:solidFill>
              </a:rPr>
              <a:t>Allows any local contamination or infection to be controlled prior to closure</a:t>
            </a:r>
          </a:p>
          <a:p>
            <a:pPr lvl="1">
              <a:buFontTx/>
              <a:buNone/>
              <a:defRPr/>
            </a:pPr>
            <a:endParaRPr lang="en-US" sz="2800" dirty="0" smtClean="0">
              <a:solidFill>
                <a:schemeClr val="accent6"/>
              </a:solidFill>
            </a:endParaRPr>
          </a:p>
          <a:p>
            <a:pPr lvl="1">
              <a:defRPr/>
            </a:pPr>
            <a:r>
              <a:rPr lang="en-US" sz="2800" dirty="0" smtClean="0">
                <a:solidFill>
                  <a:schemeClr val="accent6"/>
                </a:solidFill>
              </a:rPr>
              <a:t>Wound can be closed 1 to 3 days after injury  before granulation appears in the wound </a:t>
            </a:r>
            <a:endParaRPr lang="en-US" sz="2400" dirty="0" smtClean="0">
              <a:solidFill>
                <a:schemeClr val="accent6"/>
              </a:solidFill>
            </a:endParaRPr>
          </a:p>
          <a:p>
            <a:pPr lvl="1">
              <a:defRPr/>
            </a:pPr>
            <a:r>
              <a:rPr lang="en-US" sz="2800" dirty="0" smtClean="0">
                <a:solidFill>
                  <a:schemeClr val="accent6"/>
                </a:solidFill>
              </a:rPr>
              <a:t>Mild contamination</a:t>
            </a:r>
            <a:endParaRPr lang="en-US" sz="2400" dirty="0" smtClean="0">
              <a:solidFill>
                <a:schemeClr val="accent6"/>
              </a:solidFill>
            </a:endParaRPr>
          </a:p>
          <a:p>
            <a:pPr lvl="1">
              <a:defRPr/>
            </a:pPr>
            <a:r>
              <a:rPr lang="en-US" sz="2800" dirty="0" smtClean="0">
                <a:solidFill>
                  <a:schemeClr val="accent6"/>
                </a:solidFill>
              </a:rPr>
              <a:t>Minimal trauma </a:t>
            </a:r>
            <a:endParaRPr lang="en-US" sz="2400" dirty="0" smtClean="0">
              <a:solidFill>
                <a:schemeClr val="accent6"/>
              </a:solidFill>
            </a:endParaRPr>
          </a:p>
          <a:p>
            <a:pPr lvl="1">
              <a:defRPr/>
            </a:pPr>
            <a:r>
              <a:rPr lang="en-US" sz="2800" dirty="0" smtClean="0">
                <a:solidFill>
                  <a:schemeClr val="accent6"/>
                </a:solidFill>
              </a:rPr>
              <a:t>May require some cleansing and débridement </a:t>
            </a:r>
            <a:endParaRPr lang="en-US" sz="2400" dirty="0" smtClean="0">
              <a:solidFill>
                <a:schemeClr val="accent6"/>
              </a:solidFill>
            </a:endParaRPr>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5400" dirty="0" smtClean="0">
                <a:solidFill>
                  <a:schemeClr val="tx1"/>
                </a:solidFill>
              </a:rPr>
              <a:t>Wound Closure</a:t>
            </a:r>
            <a:endParaRPr lang="en-US" sz="5400" dirty="0"/>
          </a:p>
        </p:txBody>
      </p:sp>
      <p:sp>
        <p:nvSpPr>
          <p:cNvPr id="3" name="Content Placeholder 2"/>
          <p:cNvSpPr>
            <a:spLocks noGrp="1"/>
          </p:cNvSpPr>
          <p:nvPr>
            <p:ph idx="1"/>
          </p:nvPr>
        </p:nvSpPr>
        <p:spPr>
          <a:xfrm>
            <a:off x="228600" y="1646238"/>
            <a:ext cx="8763000" cy="4906962"/>
          </a:xfrm>
        </p:spPr>
        <p:txBody>
          <a:bodyPr/>
          <a:lstStyle/>
          <a:p>
            <a:pPr algn="ctr">
              <a:buFont typeface="Wingdings 2" pitchFamily="18" charset="2"/>
              <a:buNone/>
              <a:defRPr/>
            </a:pPr>
            <a:r>
              <a:rPr lang="en-US" sz="4000" dirty="0" smtClean="0">
                <a:solidFill>
                  <a:srgbClr val="00B0F0"/>
                </a:solidFill>
              </a:rPr>
              <a:t>Second Intention</a:t>
            </a:r>
          </a:p>
          <a:p>
            <a:pPr>
              <a:buFont typeface="Wingdings 2" pitchFamily="18" charset="2"/>
              <a:buNone/>
              <a:defRPr/>
            </a:pPr>
            <a:r>
              <a:rPr lang="en-US" dirty="0" smtClean="0">
                <a:solidFill>
                  <a:schemeClr val="accent6"/>
                </a:solidFill>
              </a:rPr>
              <a:t>  Healing by contraction and epithelialization </a:t>
            </a:r>
            <a:endParaRPr lang="en-US" sz="2800" dirty="0" smtClean="0">
              <a:solidFill>
                <a:schemeClr val="accent6"/>
              </a:solidFill>
            </a:endParaRPr>
          </a:p>
          <a:p>
            <a:pPr lvl="1">
              <a:defRPr/>
            </a:pPr>
            <a:endParaRPr lang="en-US" sz="2800" dirty="0" smtClean="0">
              <a:solidFill>
                <a:schemeClr val="accent6"/>
              </a:solidFill>
            </a:endParaRPr>
          </a:p>
          <a:p>
            <a:pPr lvl="1">
              <a:defRPr/>
            </a:pPr>
            <a:r>
              <a:rPr lang="en-US" sz="2800" dirty="0" smtClean="0">
                <a:solidFill>
                  <a:schemeClr val="accent6"/>
                </a:solidFill>
              </a:rPr>
              <a:t>Dirty, contaminated, traumatized wound </a:t>
            </a:r>
            <a:endParaRPr lang="en-US" sz="2400" dirty="0" smtClean="0">
              <a:solidFill>
                <a:schemeClr val="accent6"/>
              </a:solidFill>
            </a:endParaRPr>
          </a:p>
          <a:p>
            <a:pPr lvl="1">
              <a:defRPr/>
            </a:pPr>
            <a:r>
              <a:rPr lang="en-US" sz="2800" dirty="0" smtClean="0">
                <a:solidFill>
                  <a:schemeClr val="accent6"/>
                </a:solidFill>
              </a:rPr>
              <a:t>Cleansing and débridement are necessary </a:t>
            </a:r>
            <a:endParaRPr lang="en-US" sz="2400" dirty="0" smtClean="0">
              <a:solidFill>
                <a:schemeClr val="accent6"/>
              </a:solidFill>
            </a:endParaRPr>
          </a:p>
          <a:p>
            <a:pPr lvl="1">
              <a:defRPr/>
            </a:pPr>
            <a:r>
              <a:rPr lang="en-US" sz="2800" dirty="0" smtClean="0">
                <a:solidFill>
                  <a:schemeClr val="accent6"/>
                </a:solidFill>
              </a:rPr>
              <a:t>Closure may be difficult </a:t>
            </a:r>
            <a:endParaRPr lang="en-US" sz="2400" dirty="0" smtClean="0">
              <a:solidFill>
                <a:schemeClr val="accent6"/>
              </a:solidFill>
            </a:endParaRPr>
          </a:p>
          <a:p>
            <a:pPr lvl="1">
              <a:defRPr/>
            </a:pPr>
            <a:r>
              <a:rPr lang="en-US" sz="2800" dirty="0" smtClean="0">
                <a:solidFill>
                  <a:schemeClr val="accent6"/>
                </a:solidFill>
              </a:rPr>
              <a:t>Not always a desirable method for closure</a:t>
            </a:r>
            <a:endParaRPr lang="en-US" sz="2400" dirty="0" smtClean="0">
              <a:solidFill>
                <a:schemeClr val="accent6"/>
              </a:solidFill>
            </a:endParaRPr>
          </a:p>
          <a:p>
            <a:pPr>
              <a:defRPr/>
            </a:pPr>
            <a:endParaRPr lang="en-US" dirty="0">
              <a:solidFill>
                <a:schemeClr val="accent6"/>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965200"/>
          </a:xfrm>
        </p:spPr>
        <p:txBody>
          <a:bodyPr/>
          <a:lstStyle/>
          <a:p>
            <a:pPr algn="ctr">
              <a:defRPr/>
            </a:pPr>
            <a:r>
              <a:rPr lang="en-US" sz="5400" dirty="0" smtClean="0">
                <a:solidFill>
                  <a:schemeClr val="tx1"/>
                </a:solidFill>
              </a:rPr>
              <a:t>Wound Closure</a:t>
            </a:r>
            <a:endParaRPr lang="en-US" sz="5400" dirty="0"/>
          </a:p>
        </p:txBody>
      </p:sp>
      <p:sp>
        <p:nvSpPr>
          <p:cNvPr id="3" name="Content Placeholder 2"/>
          <p:cNvSpPr>
            <a:spLocks noGrp="1"/>
          </p:cNvSpPr>
          <p:nvPr>
            <p:ph idx="1"/>
          </p:nvPr>
        </p:nvSpPr>
        <p:spPr>
          <a:xfrm>
            <a:off x="152400" y="1447800"/>
            <a:ext cx="8839200" cy="5181600"/>
          </a:xfrm>
        </p:spPr>
        <p:txBody>
          <a:bodyPr/>
          <a:lstStyle/>
          <a:p>
            <a:pPr lvl="1" algn="ctr">
              <a:buFontTx/>
              <a:buNone/>
              <a:defRPr/>
            </a:pPr>
            <a:r>
              <a:rPr lang="en-US" sz="4000" dirty="0" smtClean="0">
                <a:solidFill>
                  <a:srgbClr val="00B0F0"/>
                </a:solidFill>
              </a:rPr>
              <a:t>Third Intention </a:t>
            </a:r>
          </a:p>
          <a:p>
            <a:pPr lvl="1" algn="ctr">
              <a:buFontTx/>
              <a:buNone/>
              <a:defRPr/>
            </a:pPr>
            <a:r>
              <a:rPr lang="en-US" sz="2800" dirty="0" smtClean="0">
                <a:solidFill>
                  <a:schemeClr val="accent6"/>
                </a:solidFill>
              </a:rPr>
              <a:t>Healing by secondary closure methods, sutured at least 3 to 5 days after injury</a:t>
            </a:r>
          </a:p>
          <a:p>
            <a:pPr lvl="1" algn="ctr">
              <a:buFontTx/>
              <a:buNone/>
              <a:defRPr/>
            </a:pPr>
            <a:r>
              <a:rPr lang="en-US" sz="2800" dirty="0" smtClean="0">
                <a:solidFill>
                  <a:schemeClr val="accent6"/>
                </a:solidFill>
              </a:rPr>
              <a:t>Granulation tissue will be present by the time of </a:t>
            </a:r>
          </a:p>
          <a:p>
            <a:pPr lvl="1" algn="ctr">
              <a:buFontTx/>
              <a:buNone/>
              <a:defRPr/>
            </a:pPr>
            <a:r>
              <a:rPr lang="en-US" sz="2800" dirty="0" smtClean="0">
                <a:solidFill>
                  <a:schemeClr val="accent6"/>
                </a:solidFill>
              </a:rPr>
              <a:t>closure</a:t>
            </a:r>
            <a:endParaRPr lang="en-US" sz="2000" dirty="0" smtClean="0">
              <a:solidFill>
                <a:schemeClr val="accent6"/>
              </a:solidFill>
            </a:endParaRPr>
          </a:p>
          <a:p>
            <a:pPr lvl="1">
              <a:buFont typeface="Wingdings" pitchFamily="2" charset="2"/>
              <a:buChar char="§"/>
              <a:defRPr/>
            </a:pPr>
            <a:endParaRPr lang="en-US" sz="2400" dirty="0" smtClean="0">
              <a:solidFill>
                <a:schemeClr val="accent6"/>
              </a:solidFill>
            </a:endParaRPr>
          </a:p>
          <a:p>
            <a:pPr lvl="1">
              <a:buFont typeface="Wingdings" pitchFamily="2" charset="2"/>
              <a:buChar char="§"/>
              <a:defRPr/>
            </a:pPr>
            <a:r>
              <a:rPr lang="en-US" sz="2400" dirty="0" smtClean="0">
                <a:solidFill>
                  <a:schemeClr val="accent6"/>
                </a:solidFill>
              </a:rPr>
              <a:t>Helps to control infection in the wound</a:t>
            </a:r>
          </a:p>
          <a:p>
            <a:pPr lvl="1">
              <a:buFont typeface="Wingdings" pitchFamily="2" charset="2"/>
              <a:buChar char="§"/>
              <a:defRPr/>
            </a:pPr>
            <a:r>
              <a:rPr lang="en-US" sz="2400" dirty="0" smtClean="0">
                <a:solidFill>
                  <a:schemeClr val="accent6"/>
                </a:solidFill>
              </a:rPr>
              <a:t>Fills in the tissue defect </a:t>
            </a:r>
          </a:p>
          <a:p>
            <a:pPr lvl="2">
              <a:buFont typeface="Wingdings" pitchFamily="2" charset="2"/>
              <a:buChar char="§"/>
              <a:defRPr/>
            </a:pPr>
            <a:r>
              <a:rPr lang="en-US" sz="1700" dirty="0" smtClean="0">
                <a:solidFill>
                  <a:schemeClr val="accent6"/>
                </a:solidFill>
              </a:rPr>
              <a:t>Severely contaminated or traumatized </a:t>
            </a:r>
          </a:p>
          <a:p>
            <a:pPr lvl="2">
              <a:buFont typeface="Wingdings" pitchFamily="2" charset="2"/>
              <a:buChar char="§"/>
              <a:defRPr/>
            </a:pPr>
            <a:r>
              <a:rPr lang="en-US" sz="1700" dirty="0" smtClean="0">
                <a:solidFill>
                  <a:schemeClr val="accent6"/>
                </a:solidFill>
              </a:rPr>
              <a:t>Epithelialization  and contraction will not allow for closure of the wound </a:t>
            </a:r>
          </a:p>
          <a:p>
            <a:pPr lvl="2">
              <a:buFont typeface="Wingdings" pitchFamily="2" charset="2"/>
              <a:buChar char="§"/>
              <a:defRPr/>
            </a:pPr>
            <a:r>
              <a:rPr lang="en-US" sz="1700" dirty="0" smtClean="0">
                <a:solidFill>
                  <a:schemeClr val="accent6"/>
                </a:solidFill>
              </a:rPr>
              <a:t>When second intention healing is undesirable </a:t>
            </a:r>
          </a:p>
          <a:p>
            <a:pPr>
              <a:buFont typeface="Wingdings" pitchFamily="2" charset="2"/>
              <a:buChar char="§"/>
              <a:defRPr/>
            </a:pPr>
            <a:endParaRPr lang="en-US"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4000"/>
            <a:ext cx="8686800" cy="1270000"/>
          </a:xfrm>
        </p:spPr>
        <p:txBody>
          <a:bodyPr>
            <a:noAutofit/>
          </a:bodyPr>
          <a:lstStyle/>
          <a:p>
            <a:pPr algn="ctr">
              <a:defRPr/>
            </a:pPr>
            <a:r>
              <a:rPr lang="en-US" sz="4000" dirty="0" smtClean="0">
                <a:solidFill>
                  <a:schemeClr val="tx1"/>
                </a:solidFill>
              </a:rPr>
              <a:t>Factors that help determine method of wound closure </a:t>
            </a:r>
            <a:endParaRPr lang="en-US" sz="4000" dirty="0">
              <a:solidFill>
                <a:schemeClr val="tx1"/>
              </a:solidFill>
            </a:endParaRPr>
          </a:p>
        </p:txBody>
      </p:sp>
      <p:sp>
        <p:nvSpPr>
          <p:cNvPr id="3" name="Content Placeholder 2"/>
          <p:cNvSpPr>
            <a:spLocks noGrp="1"/>
          </p:cNvSpPr>
          <p:nvPr>
            <p:ph idx="1"/>
          </p:nvPr>
        </p:nvSpPr>
        <p:spPr>
          <a:xfrm>
            <a:off x="457200" y="1447800"/>
            <a:ext cx="8229600" cy="5257800"/>
          </a:xfrm>
        </p:spPr>
        <p:txBody>
          <a:bodyPr>
            <a:normAutofit lnSpcReduction="10000"/>
          </a:bodyPr>
          <a:lstStyle/>
          <a:p>
            <a:pPr>
              <a:buFont typeface="Wingdings" pitchFamily="2" charset="2"/>
              <a:buChar char="§"/>
              <a:defRPr/>
            </a:pPr>
            <a:endParaRPr lang="en-US" dirty="0" smtClean="0">
              <a:solidFill>
                <a:schemeClr val="accent6"/>
              </a:solidFill>
            </a:endParaRPr>
          </a:p>
          <a:p>
            <a:pPr>
              <a:buFont typeface="Wingdings" pitchFamily="2" charset="2"/>
              <a:buChar char="§"/>
              <a:defRPr/>
            </a:pPr>
            <a:r>
              <a:rPr lang="en-US" dirty="0" smtClean="0">
                <a:solidFill>
                  <a:schemeClr val="accent6"/>
                </a:solidFill>
              </a:rPr>
              <a:t>Time lapse since injury </a:t>
            </a:r>
          </a:p>
          <a:p>
            <a:pPr>
              <a:buFont typeface="Wingdings" pitchFamily="2" charset="2"/>
              <a:buChar char="§"/>
              <a:defRPr/>
            </a:pPr>
            <a:r>
              <a:rPr lang="en-US" dirty="0" smtClean="0">
                <a:solidFill>
                  <a:schemeClr val="accent6"/>
                </a:solidFill>
              </a:rPr>
              <a:t>Degree of contamination</a:t>
            </a:r>
          </a:p>
          <a:p>
            <a:pPr>
              <a:buFont typeface="Wingdings" pitchFamily="2" charset="2"/>
              <a:buChar char="§"/>
              <a:defRPr/>
            </a:pPr>
            <a:r>
              <a:rPr lang="en-US" dirty="0" smtClean="0">
                <a:solidFill>
                  <a:schemeClr val="accent6"/>
                </a:solidFill>
              </a:rPr>
              <a:t>Amount of tissue damage</a:t>
            </a:r>
          </a:p>
          <a:p>
            <a:pPr>
              <a:buFont typeface="Wingdings" pitchFamily="2" charset="2"/>
              <a:buChar char="§"/>
              <a:defRPr/>
            </a:pPr>
            <a:r>
              <a:rPr lang="en-US" dirty="0" smtClean="0">
                <a:solidFill>
                  <a:schemeClr val="accent6"/>
                </a:solidFill>
              </a:rPr>
              <a:t>Thoroughness of débridement</a:t>
            </a:r>
          </a:p>
          <a:p>
            <a:pPr>
              <a:buFont typeface="Wingdings" pitchFamily="2" charset="2"/>
              <a:buChar char="§"/>
              <a:defRPr/>
            </a:pPr>
            <a:r>
              <a:rPr lang="en-US" dirty="0" smtClean="0">
                <a:solidFill>
                  <a:schemeClr val="accent6"/>
                </a:solidFill>
              </a:rPr>
              <a:t>Blood supply to the wound</a:t>
            </a:r>
          </a:p>
          <a:p>
            <a:pPr>
              <a:buFont typeface="Wingdings" pitchFamily="2" charset="2"/>
              <a:buChar char="§"/>
              <a:defRPr/>
            </a:pPr>
            <a:r>
              <a:rPr lang="en-US" dirty="0" smtClean="0">
                <a:solidFill>
                  <a:schemeClr val="accent6"/>
                </a:solidFill>
              </a:rPr>
              <a:t>Patients health</a:t>
            </a:r>
          </a:p>
          <a:p>
            <a:pPr>
              <a:buFont typeface="Wingdings" pitchFamily="2" charset="2"/>
              <a:buChar char="§"/>
              <a:defRPr/>
            </a:pPr>
            <a:r>
              <a:rPr lang="en-US" dirty="0" smtClean="0">
                <a:solidFill>
                  <a:schemeClr val="accent6"/>
                </a:solidFill>
              </a:rPr>
              <a:t>Closure without tension or dead space</a:t>
            </a:r>
          </a:p>
          <a:p>
            <a:pPr>
              <a:buFont typeface="Wingdings" pitchFamily="2" charset="2"/>
              <a:buChar char="§"/>
              <a:defRPr/>
            </a:pPr>
            <a:r>
              <a:rPr lang="en-US" dirty="0" smtClean="0">
                <a:solidFill>
                  <a:schemeClr val="accent6"/>
                </a:solidFill>
              </a:rPr>
              <a:t>Location of the wound</a:t>
            </a:r>
            <a:endParaRPr lang="en-US" dirty="0">
              <a:solidFill>
                <a:schemeClr val="accent6"/>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54000"/>
            <a:ext cx="8991600" cy="1270000"/>
          </a:xfrm>
        </p:spPr>
        <p:txBody>
          <a:bodyPr>
            <a:noAutofit/>
          </a:bodyPr>
          <a:lstStyle/>
          <a:p>
            <a:pPr algn="ctr">
              <a:defRPr/>
            </a:pPr>
            <a:r>
              <a:rPr lang="en-US" sz="4400" dirty="0" smtClean="0">
                <a:solidFill>
                  <a:schemeClr val="tx1"/>
                </a:solidFill>
              </a:rPr>
              <a:t>Wounds that require special management</a:t>
            </a:r>
            <a:endParaRPr lang="en-US" sz="4400" dirty="0">
              <a:solidFill>
                <a:schemeClr val="tx1"/>
              </a:solidFill>
            </a:endParaRPr>
          </a:p>
        </p:txBody>
      </p:sp>
      <p:sp>
        <p:nvSpPr>
          <p:cNvPr id="3" name="Content Placeholder 2"/>
          <p:cNvSpPr>
            <a:spLocks noGrp="1"/>
          </p:cNvSpPr>
          <p:nvPr>
            <p:ph idx="1"/>
          </p:nvPr>
        </p:nvSpPr>
        <p:spPr/>
        <p:txBody>
          <a:bodyPr/>
          <a:lstStyle/>
          <a:p>
            <a:pPr algn="ctr">
              <a:buFont typeface="Wingdings 2" pitchFamily="18" charset="2"/>
              <a:buNone/>
              <a:defRPr/>
            </a:pPr>
            <a:endParaRPr lang="en-US" dirty="0" smtClean="0"/>
          </a:p>
          <a:p>
            <a:pPr algn="ctr">
              <a:buFont typeface="Wingdings 2" pitchFamily="18" charset="2"/>
              <a:buNone/>
              <a:defRPr/>
            </a:pPr>
            <a:r>
              <a:rPr lang="en-US" sz="3600" dirty="0" smtClean="0">
                <a:solidFill>
                  <a:schemeClr val="accent6"/>
                </a:solidFill>
              </a:rPr>
              <a:t>Abrasions</a:t>
            </a:r>
          </a:p>
          <a:p>
            <a:pPr algn="ctr">
              <a:buFont typeface="Wingdings 2" pitchFamily="18" charset="2"/>
              <a:buNone/>
              <a:defRPr/>
            </a:pPr>
            <a:r>
              <a:rPr lang="en-US" sz="3600" dirty="0" smtClean="0">
                <a:solidFill>
                  <a:schemeClr val="accent6"/>
                </a:solidFill>
              </a:rPr>
              <a:t>Burns</a:t>
            </a:r>
          </a:p>
          <a:p>
            <a:pPr algn="ctr">
              <a:buFont typeface="Wingdings 2" pitchFamily="18" charset="2"/>
              <a:buNone/>
              <a:defRPr/>
            </a:pPr>
            <a:r>
              <a:rPr lang="en-US" sz="3600" dirty="0" smtClean="0">
                <a:solidFill>
                  <a:schemeClr val="accent6"/>
                </a:solidFill>
              </a:rPr>
              <a:t>Puncture Wounds</a:t>
            </a:r>
          </a:p>
          <a:p>
            <a:pPr algn="ctr">
              <a:buFont typeface="Wingdings 2" pitchFamily="18" charset="2"/>
              <a:buNone/>
              <a:defRPr/>
            </a:pPr>
            <a:r>
              <a:rPr lang="en-US" sz="3600" dirty="0" smtClean="0">
                <a:solidFill>
                  <a:schemeClr val="accent6"/>
                </a:solidFill>
              </a:rPr>
              <a:t>Degloving Injuries </a:t>
            </a:r>
          </a:p>
          <a:p>
            <a:pPr algn="ctr">
              <a:buFont typeface="Wingdings 2" pitchFamily="18" charset="2"/>
              <a:buNone/>
              <a:defRPr/>
            </a:pPr>
            <a:r>
              <a:rPr lang="en-US" sz="3600" dirty="0" smtClean="0">
                <a:solidFill>
                  <a:schemeClr val="accent6"/>
                </a:solidFill>
              </a:rPr>
              <a:t>Decubitus Ulcers</a:t>
            </a:r>
            <a:endParaRPr lang="en-US" sz="3600" dirty="0">
              <a:solidFill>
                <a:schemeClr val="accent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6000" dirty="0" smtClean="0"/>
              <a:t>Learning Objectives</a:t>
            </a:r>
            <a:endParaRPr lang="en-US" sz="6000" dirty="0"/>
          </a:p>
        </p:txBody>
      </p:sp>
      <p:sp>
        <p:nvSpPr>
          <p:cNvPr id="12291" name="Content Placeholder 2"/>
          <p:cNvSpPr>
            <a:spLocks noGrp="1"/>
          </p:cNvSpPr>
          <p:nvPr>
            <p:ph idx="1"/>
          </p:nvPr>
        </p:nvSpPr>
        <p:spPr/>
        <p:txBody>
          <a:bodyPr/>
          <a:lstStyle/>
          <a:p>
            <a:pPr>
              <a:buFont typeface="Wingdings" pitchFamily="2" charset="2"/>
              <a:buChar char="§"/>
            </a:pPr>
            <a:r>
              <a:rPr lang="en-US" altLang="en-US" smtClean="0"/>
              <a:t>Describe procedures for lavage and d</a:t>
            </a:r>
            <a:r>
              <a:rPr lang="en-US" altLang="en-US" smtClean="0">
                <a:cs typeface="Arial" charset="0"/>
              </a:rPr>
              <a:t>é</a:t>
            </a:r>
            <a:r>
              <a:rPr lang="en-US" altLang="en-US" smtClean="0"/>
              <a:t>bridement of wounds in small animals</a:t>
            </a:r>
          </a:p>
          <a:p>
            <a:pPr>
              <a:buFont typeface="Wingdings" pitchFamily="2" charset="2"/>
              <a:buChar char="§"/>
            </a:pPr>
            <a:endParaRPr lang="en-US" altLang="en-US" smtClean="0"/>
          </a:p>
          <a:p>
            <a:pPr>
              <a:buFont typeface="Wingdings 2" pitchFamily="18" charset="2"/>
              <a:buNone/>
            </a:pPr>
            <a:endParaRPr lang="en-US" altLang="en-US" smtClean="0"/>
          </a:p>
          <a:p>
            <a:pPr>
              <a:buFont typeface="Wingdings" pitchFamily="2" charset="2"/>
              <a:buChar char="§"/>
            </a:pPr>
            <a:r>
              <a:rPr lang="en-US" altLang="en-US" smtClean="0"/>
              <a:t>Differentiate between first intention, second intention, and third intention healing</a:t>
            </a:r>
          </a:p>
          <a:p>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3"/>
          <p:cNvSpPr>
            <a:spLocks noGrp="1"/>
          </p:cNvSpPr>
          <p:nvPr>
            <p:ph idx="1"/>
          </p:nvPr>
        </p:nvSpPr>
        <p:spPr/>
        <p:txBody>
          <a:bodyPr/>
          <a:lstStyle/>
          <a:p>
            <a:pPr algn="ctr" eaLnBrk="1" hangingPunct="1">
              <a:buFont typeface="Wingdings 2" pitchFamily="18" charset="2"/>
              <a:buNone/>
            </a:pPr>
            <a:r>
              <a:rPr lang="en-US" altLang="en-US" smtClean="0"/>
              <a:t>Wounds are created when an insult disrupts the integrity of the tissue.  </a:t>
            </a:r>
          </a:p>
          <a:p>
            <a:pPr algn="ctr" eaLnBrk="1" hangingPunct="1">
              <a:buFont typeface="Wingdings 2" pitchFamily="18" charset="2"/>
              <a:buNone/>
            </a:pPr>
            <a:r>
              <a:rPr lang="en-US" altLang="en-US" smtClean="0"/>
              <a:t>These wounds can either be created purposefully (surgical incision) or incidental (traumatic injury). </a:t>
            </a:r>
          </a:p>
          <a:p>
            <a:pPr algn="ctr" eaLnBrk="1" hangingPunct="1">
              <a:buFont typeface="Wingdings 2" pitchFamily="18" charset="2"/>
              <a:buNone/>
            </a:pPr>
            <a:r>
              <a:rPr lang="en-US" altLang="en-US" smtClean="0"/>
              <a:t>The process of wound healing begins immediately after the insult </a:t>
            </a:r>
          </a:p>
          <a:p>
            <a:pPr eaLnBrk="1" hangingPunct="1"/>
            <a:endParaRPr lang="en-US"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dirty="0" smtClean="0"/>
              <a:t>Phases of Wound Healing</a:t>
            </a:r>
            <a:endParaRPr lang="en-US" dirty="0"/>
          </a:p>
        </p:txBody>
      </p:sp>
      <p:sp>
        <p:nvSpPr>
          <p:cNvPr id="14339" name="Content Placeholder 4"/>
          <p:cNvSpPr>
            <a:spLocks noGrp="1"/>
          </p:cNvSpPr>
          <p:nvPr>
            <p:ph idx="1"/>
          </p:nvPr>
        </p:nvSpPr>
        <p:spPr>
          <a:xfrm>
            <a:off x="228600" y="1600200"/>
            <a:ext cx="8839200" cy="5029200"/>
          </a:xfrm>
        </p:spPr>
        <p:txBody>
          <a:bodyPr/>
          <a:lstStyle/>
          <a:p>
            <a:pPr lvl="1" algn="ctr" eaLnBrk="1" hangingPunct="1">
              <a:buFontTx/>
              <a:buNone/>
            </a:pPr>
            <a:r>
              <a:rPr lang="en-US" altLang="en-US" sz="2800" smtClean="0"/>
              <a:t>Inflammatory</a:t>
            </a:r>
          </a:p>
          <a:p>
            <a:pPr lvl="1" algn="ctr" eaLnBrk="1" hangingPunct="1">
              <a:buFontTx/>
              <a:buNone/>
            </a:pPr>
            <a:r>
              <a:rPr lang="en-US" altLang="en-US" sz="2000" smtClean="0"/>
              <a:t>Phase begins immediately after injury.  Blood will fill the wound and clean the wound surface.   Blood vessels constrict to slow down any hemorrhaging, clots form to help stabilize the wound edge</a:t>
            </a:r>
          </a:p>
          <a:p>
            <a:pPr eaLnBrk="1" hangingPunct="1">
              <a:buFont typeface="Wingdings 2" pitchFamily="18" charset="2"/>
              <a:buNone/>
            </a:pPr>
            <a:endParaRPr lang="en-US" altLang="en-US" smtClean="0"/>
          </a:p>
        </p:txBody>
      </p:sp>
      <p:pic>
        <p:nvPicPr>
          <p:cNvPr id="6" name="Picture 5" descr="Annie_wound_1.jpg"/>
          <p:cNvPicPr>
            <a:picLocks noChangeAspect="1"/>
          </p:cNvPicPr>
          <p:nvPr/>
        </p:nvPicPr>
        <p:blipFill>
          <a:blip r:embed="rId2"/>
          <a:stretch>
            <a:fillRect/>
          </a:stretch>
        </p:blipFill>
        <p:spPr>
          <a:xfrm>
            <a:off x="2895600" y="3505200"/>
            <a:ext cx="3779838" cy="2835275"/>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54000"/>
            <a:ext cx="8229600" cy="889000"/>
          </a:xfrm>
        </p:spPr>
        <p:txBody>
          <a:bodyPr/>
          <a:lstStyle/>
          <a:p>
            <a:pPr algn="ctr" eaLnBrk="1" hangingPunct="1">
              <a:defRPr/>
            </a:pPr>
            <a:r>
              <a:rPr lang="en-US" dirty="0" smtClean="0"/>
              <a:t>Phases of Wound Healing</a:t>
            </a:r>
            <a:endParaRPr lang="en-US" dirty="0"/>
          </a:p>
        </p:txBody>
      </p:sp>
      <p:sp>
        <p:nvSpPr>
          <p:cNvPr id="15363" name="Content Placeholder 5"/>
          <p:cNvSpPr>
            <a:spLocks noGrp="1"/>
          </p:cNvSpPr>
          <p:nvPr>
            <p:ph idx="1"/>
          </p:nvPr>
        </p:nvSpPr>
        <p:spPr/>
        <p:txBody>
          <a:bodyPr/>
          <a:lstStyle/>
          <a:p>
            <a:pPr lvl="1" algn="ctr" eaLnBrk="1" hangingPunct="1">
              <a:buFontTx/>
              <a:buNone/>
            </a:pPr>
            <a:r>
              <a:rPr lang="en-US" altLang="en-US" sz="2800" smtClean="0"/>
              <a:t>Débridement</a:t>
            </a:r>
          </a:p>
          <a:p>
            <a:pPr lvl="1" algn="ctr" eaLnBrk="1" hangingPunct="1">
              <a:buFontTx/>
              <a:buNone/>
            </a:pPr>
            <a:r>
              <a:rPr lang="en-US" altLang="en-US" sz="2000" smtClean="0"/>
              <a:t>This phase begins approximately 6 hours after injury.  The exudates of white blood cells, dead tissue and fluid collect on the wound, this exudates is commonly associated with wounds</a:t>
            </a:r>
          </a:p>
          <a:p>
            <a:pPr eaLnBrk="1" hangingPunct="1"/>
            <a:endParaRPr lang="en-US" altLang="en-US" smtClean="0"/>
          </a:p>
        </p:txBody>
      </p:sp>
      <p:pic>
        <p:nvPicPr>
          <p:cNvPr id="7" name="Picture 6" descr="owm_0404_d6i1b.gif"/>
          <p:cNvPicPr>
            <a:picLocks noChangeAspect="1"/>
          </p:cNvPicPr>
          <p:nvPr/>
        </p:nvPicPr>
        <p:blipFill>
          <a:blip r:embed="rId2"/>
          <a:stretch>
            <a:fillRect/>
          </a:stretch>
        </p:blipFill>
        <p:spPr>
          <a:xfrm>
            <a:off x="2895600" y="3429000"/>
            <a:ext cx="3402013" cy="2560638"/>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Font typeface="Wingdings 2" pitchFamily="18" charset="2"/>
              <a:buNone/>
              <a:defRPr/>
            </a:pPr>
            <a:r>
              <a:rPr lang="en-US" dirty="0" smtClean="0"/>
              <a:t>Lag Phase </a:t>
            </a:r>
          </a:p>
          <a:p>
            <a:pPr>
              <a:defRPr/>
            </a:pPr>
            <a:r>
              <a:rPr lang="en-US" sz="2400" dirty="0" smtClean="0"/>
              <a:t>During the first 3-5 days, wound strength is minimal</a:t>
            </a:r>
          </a:p>
          <a:p>
            <a:pPr>
              <a:defRPr/>
            </a:pPr>
            <a:r>
              <a:rPr lang="en-US" sz="2400" dirty="0" smtClean="0">
                <a:solidFill>
                  <a:srgbClr val="F1601F"/>
                </a:solidFill>
              </a:rPr>
              <a:t>Inflammatory phase + debridement phase </a:t>
            </a:r>
            <a:r>
              <a:rPr lang="en-US" sz="2400" dirty="0" smtClean="0"/>
              <a:t>= </a:t>
            </a:r>
            <a:r>
              <a:rPr lang="en-US" sz="2400" dirty="0" smtClean="0">
                <a:solidFill>
                  <a:srgbClr val="FFC000"/>
                </a:solidFill>
              </a:rPr>
              <a:t>“Lag Phase”</a:t>
            </a:r>
          </a:p>
          <a:p>
            <a:pPr>
              <a:buFont typeface="Wingdings 2" pitchFamily="18" charset="2"/>
              <a:buNone/>
              <a:defRPr/>
            </a:pPr>
            <a:endParaRPr lang="en-US" sz="2400" dirty="0"/>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352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9" name="Title 8"/>
          <p:cNvSpPr>
            <a:spLocks noGrp="1"/>
          </p:cNvSpPr>
          <p:nvPr>
            <p:ph type="title"/>
          </p:nvPr>
        </p:nvSpPr>
        <p:spPr>
          <a:xfrm>
            <a:off x="531416" y="381000"/>
            <a:ext cx="8179803" cy="923330"/>
          </a:xfrm>
        </p:spPr>
        <p:txBody>
          <a:bodyPr wrap="none" lIns="91440" tIns="45720" bIns="45720">
            <a:spAutoFit/>
          </a:bodyPr>
          <a:lstStyle/>
          <a:p>
            <a:pPr algn="ctr">
              <a:defRPr/>
            </a:pPr>
            <a:r>
              <a:rPr lang="en-US" sz="5400" dirty="0" smtClean="0"/>
              <a:t>Phases of Wound Healing</a:t>
            </a:r>
            <a:endParaRPr lang="en-US" sz="5400"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889000"/>
          </a:xfrm>
        </p:spPr>
        <p:txBody>
          <a:bodyPr/>
          <a:lstStyle/>
          <a:p>
            <a:pPr algn="ctr" eaLnBrk="1" hangingPunct="1">
              <a:defRPr/>
            </a:pPr>
            <a:r>
              <a:rPr lang="en-US" dirty="0" smtClean="0"/>
              <a:t>Phases of Wound Healing</a:t>
            </a:r>
            <a:endParaRPr lang="en-US" dirty="0"/>
          </a:p>
        </p:txBody>
      </p:sp>
      <p:sp>
        <p:nvSpPr>
          <p:cNvPr id="17411" name="Content Placeholder 2"/>
          <p:cNvSpPr>
            <a:spLocks noGrp="1"/>
          </p:cNvSpPr>
          <p:nvPr>
            <p:ph idx="1"/>
          </p:nvPr>
        </p:nvSpPr>
        <p:spPr>
          <a:xfrm>
            <a:off x="457200" y="1447800"/>
            <a:ext cx="8229600" cy="5410200"/>
          </a:xfrm>
        </p:spPr>
        <p:txBody>
          <a:bodyPr/>
          <a:lstStyle/>
          <a:p>
            <a:pPr lvl="1" algn="ctr" eaLnBrk="1" hangingPunct="1">
              <a:buFontTx/>
              <a:buNone/>
            </a:pPr>
            <a:r>
              <a:rPr lang="en-US" altLang="en-US" sz="2800" smtClean="0"/>
              <a:t>Repair</a:t>
            </a:r>
          </a:p>
          <a:p>
            <a:pPr lvl="1" algn="ctr" eaLnBrk="1" hangingPunct="1">
              <a:buFontTx/>
              <a:buNone/>
            </a:pPr>
            <a:r>
              <a:rPr lang="en-US" altLang="en-US" sz="2000" smtClean="0"/>
              <a:t>Three to five days after injury the repair phase usually begins and continues as granulation tissue is formed</a:t>
            </a:r>
          </a:p>
          <a:p>
            <a:pPr algn="ctr" eaLnBrk="1" hangingPunct="1"/>
            <a:endParaRPr lang="en-US" altLang="en-US" smtClean="0"/>
          </a:p>
        </p:txBody>
      </p:sp>
      <p:pic>
        <p:nvPicPr>
          <p:cNvPr id="4" name="Picture 3" descr="1wound_remy3day6.jpg"/>
          <p:cNvPicPr>
            <a:picLocks noChangeAspect="1"/>
          </p:cNvPicPr>
          <p:nvPr/>
        </p:nvPicPr>
        <p:blipFill>
          <a:blip r:embed="rId2"/>
          <a:stretch>
            <a:fillRect/>
          </a:stretch>
        </p:blipFill>
        <p:spPr>
          <a:xfrm>
            <a:off x="3352800" y="2590800"/>
            <a:ext cx="2522538" cy="4114800"/>
          </a:xfrm>
          <a:prstGeom prst="rect">
            <a:avLst/>
          </a:prstGeom>
          <a:ln w="6350">
            <a:solidFill>
              <a:schemeClr val="accent5">
                <a:lumMod val="75000"/>
              </a:schemeClr>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1087</Words>
  <Application>Microsoft Office PowerPoint</Application>
  <PresentationFormat>On-screen Show (4:3)</PresentationFormat>
  <Paragraphs>187</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Wound Healing/ Bandaging </vt:lpstr>
      <vt:lpstr>Learning Objectives</vt:lpstr>
      <vt:lpstr>Learning Objectives</vt:lpstr>
      <vt:lpstr>PowerPoint Presentation</vt:lpstr>
      <vt:lpstr>Phases of Wound Healing</vt:lpstr>
      <vt:lpstr>Phases of Wound Healing</vt:lpstr>
      <vt:lpstr>Phases of Wound Healing</vt:lpstr>
      <vt:lpstr>Phases of Wound Healing</vt:lpstr>
      <vt:lpstr>Phases of Wound Healing</vt:lpstr>
      <vt:lpstr>Factors that affect wound healing</vt:lpstr>
      <vt:lpstr>Factors that affect wound healing</vt:lpstr>
      <vt:lpstr>Factors that affect wound healing</vt:lpstr>
      <vt:lpstr>Factors that affect wound healing</vt:lpstr>
      <vt:lpstr>Factors that affect wound healing</vt:lpstr>
      <vt:lpstr>Factors that affect wound healing</vt:lpstr>
      <vt:lpstr>Wound Management</vt:lpstr>
      <vt:lpstr>PowerPoint Presentation</vt:lpstr>
      <vt:lpstr>  Immediate Wound Care</vt:lpstr>
      <vt:lpstr>Wound Treatment</vt:lpstr>
      <vt:lpstr>Wound Lavage</vt:lpstr>
      <vt:lpstr>Lavage the Wound</vt:lpstr>
      <vt:lpstr>Lavage the Wound</vt:lpstr>
      <vt:lpstr>Initial Evaluation of the Wound</vt:lpstr>
      <vt:lpstr>Wound Débridement</vt:lpstr>
      <vt:lpstr>Wound débridement</vt:lpstr>
      <vt:lpstr>PowerPoint Presentation</vt:lpstr>
      <vt:lpstr>PowerPoint Presentation</vt:lpstr>
      <vt:lpstr>Wound Closure</vt:lpstr>
      <vt:lpstr>Wound Closure</vt:lpstr>
      <vt:lpstr>Wound Closure</vt:lpstr>
      <vt:lpstr>Wound Closure</vt:lpstr>
      <vt:lpstr>Wound Closure</vt:lpstr>
      <vt:lpstr>Factors that help determine method of wound closure </vt:lpstr>
      <vt:lpstr>Wounds that require special management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Huff</dc:creator>
  <cp:lastModifiedBy>Catherine Huff</cp:lastModifiedBy>
  <cp:revision>1</cp:revision>
  <dcterms:created xsi:type="dcterms:W3CDTF">2016-01-11T12:44:38Z</dcterms:created>
  <dcterms:modified xsi:type="dcterms:W3CDTF">2016-01-11T12:46:14Z</dcterms:modified>
</cp:coreProperties>
</file>